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288" r:id="rId31"/>
    <p:sldId id="284" r:id="rId32"/>
    <p:sldId id="285" r:id="rId33"/>
    <p:sldId id="286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F5A5-CB44-43AD-93FB-17FE7DBDBE74}" type="datetimeFigureOut">
              <a:rPr lang="pt-BR" smtClean="0"/>
              <a:t>19/07/2013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F4A0-E1D6-4CD2-BFEF-9027A39D7F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0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F5A5-CB44-43AD-93FB-17FE7DBDBE74}" type="datetimeFigureOut">
              <a:rPr lang="pt-BR" smtClean="0"/>
              <a:t>19/07/2013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F4A0-E1D6-4CD2-BFEF-9027A39D7F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91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F5A5-CB44-43AD-93FB-17FE7DBDBE74}" type="datetimeFigureOut">
              <a:rPr lang="pt-BR" smtClean="0"/>
              <a:t>19/07/2013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F4A0-E1D6-4CD2-BFEF-9027A39D7F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98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F5A5-CB44-43AD-93FB-17FE7DBDBE74}" type="datetimeFigureOut">
              <a:rPr lang="pt-BR" smtClean="0"/>
              <a:t>19/07/2013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F4A0-E1D6-4CD2-BFEF-9027A39D7F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9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F5A5-CB44-43AD-93FB-17FE7DBDBE74}" type="datetimeFigureOut">
              <a:rPr lang="pt-BR" smtClean="0"/>
              <a:t>19/07/2013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F4A0-E1D6-4CD2-BFEF-9027A39D7F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1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F5A5-CB44-43AD-93FB-17FE7DBDBE74}" type="datetimeFigureOut">
              <a:rPr lang="pt-BR" smtClean="0"/>
              <a:t>19/07/2013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F4A0-E1D6-4CD2-BFEF-9027A39D7F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04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F5A5-CB44-43AD-93FB-17FE7DBDBE74}" type="datetimeFigureOut">
              <a:rPr lang="pt-BR" smtClean="0"/>
              <a:t>19/07/2013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F4A0-E1D6-4CD2-BFEF-9027A39D7F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63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F5A5-CB44-43AD-93FB-17FE7DBDBE74}" type="datetimeFigureOut">
              <a:rPr lang="pt-BR" smtClean="0"/>
              <a:t>19/07/2013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F4A0-E1D6-4CD2-BFEF-9027A39D7F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80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F5A5-CB44-43AD-93FB-17FE7DBDBE74}" type="datetimeFigureOut">
              <a:rPr lang="pt-BR" smtClean="0"/>
              <a:t>19/07/2013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F4A0-E1D6-4CD2-BFEF-9027A39D7F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36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F5A5-CB44-43AD-93FB-17FE7DBDBE74}" type="datetimeFigureOut">
              <a:rPr lang="pt-BR" smtClean="0"/>
              <a:t>19/07/2013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F4A0-E1D6-4CD2-BFEF-9027A39D7F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90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F5A5-CB44-43AD-93FB-17FE7DBDBE74}" type="datetimeFigureOut">
              <a:rPr lang="pt-BR" smtClean="0"/>
              <a:t>19/07/2013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7F4A0-E1D6-4CD2-BFEF-9027A39D7F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79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F5A5-CB44-43AD-93FB-17FE7DBDBE74}" type="datetimeFigureOut">
              <a:rPr lang="pt-BR" smtClean="0"/>
              <a:t>19/07/2013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7F4A0-E1D6-4CD2-BFEF-9027A39D7F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54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9093" y="1122363"/>
            <a:ext cx="11629622" cy="2387600"/>
          </a:xfrm>
        </p:spPr>
        <p:txBody>
          <a:bodyPr>
            <a:noAutofit/>
          </a:bodyPr>
          <a:lstStyle/>
          <a:p>
            <a:r>
              <a:rPr lang="en-US" sz="4900" b="1" dirty="0"/>
              <a:t>Perceptual Contributions of Blocky, Blurry, and </a:t>
            </a:r>
            <a:r>
              <a:rPr lang="en-US" sz="4900" b="1" dirty="0" smtClean="0"/>
              <a:t>Fuzzy I</a:t>
            </a:r>
            <a:r>
              <a:rPr lang="pt-BR" sz="4900" b="1" dirty="0" err="1" smtClean="0"/>
              <a:t>mpairments</a:t>
            </a:r>
            <a:r>
              <a:rPr lang="pt-BR" sz="4900" b="1" dirty="0" smtClean="0"/>
              <a:t> </a:t>
            </a:r>
            <a:r>
              <a:rPr lang="pt-BR" sz="4900" b="1" dirty="0" err="1"/>
              <a:t>to</a:t>
            </a:r>
            <a:r>
              <a:rPr lang="pt-BR" sz="4900" b="1" dirty="0"/>
              <a:t> Overall </a:t>
            </a:r>
            <a:r>
              <a:rPr lang="pt-BR" sz="4900" b="1" dirty="0" smtClean="0"/>
              <a:t>Annoyance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9093" y="4623514"/>
            <a:ext cx="11629622" cy="1107585"/>
          </a:xfrm>
        </p:spPr>
        <p:txBody>
          <a:bodyPr>
            <a:noAutofit/>
          </a:bodyPr>
          <a:lstStyle/>
          <a:p>
            <a:r>
              <a:rPr lang="pt-BR" sz="2000" dirty="0" err="1" smtClean="0"/>
              <a:t>Mylène</a:t>
            </a:r>
            <a:r>
              <a:rPr lang="pt-BR" sz="2000" dirty="0" smtClean="0"/>
              <a:t> C.Q. Farias, Michael S. Moore, John M. </a:t>
            </a:r>
            <a:r>
              <a:rPr lang="pt-BR" sz="2000" dirty="0" err="1" smtClean="0"/>
              <a:t>Foley</a:t>
            </a:r>
            <a:r>
              <a:rPr lang="pt-BR" sz="2000" dirty="0" smtClean="0"/>
              <a:t>,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Sanjit</a:t>
            </a:r>
            <a:r>
              <a:rPr lang="pt-BR" sz="2000" dirty="0" smtClean="0"/>
              <a:t> K. Mitra</a:t>
            </a:r>
          </a:p>
          <a:p>
            <a:r>
              <a:rPr lang="en-US" sz="1600" dirty="0" smtClean="0"/>
              <a:t>Human </a:t>
            </a:r>
            <a:r>
              <a:rPr lang="en-US" sz="1600" dirty="0"/>
              <a:t>Vision and Electronic Imaging IX, edited by Bernice E. </a:t>
            </a:r>
            <a:r>
              <a:rPr lang="en-US" sz="1600" dirty="0" err="1" smtClean="0"/>
              <a:t>Rogowitz</a:t>
            </a:r>
            <a:r>
              <a:rPr lang="en-US" sz="1600" dirty="0" smtClean="0"/>
              <a:t>, </a:t>
            </a:r>
            <a:r>
              <a:rPr lang="en-US" sz="1600" dirty="0" err="1" smtClean="0"/>
              <a:t>Thrasyvoulos</a:t>
            </a:r>
            <a:r>
              <a:rPr lang="en-US" sz="1600" dirty="0" smtClean="0"/>
              <a:t> </a:t>
            </a:r>
            <a:r>
              <a:rPr lang="en-US" sz="1600" dirty="0"/>
              <a:t>N. Pappas, Proc. of SPIE-IS&amp;T Electronic </a:t>
            </a:r>
            <a:r>
              <a:rPr lang="en-US" sz="1600" dirty="0" smtClean="0"/>
              <a:t>Imaging, </a:t>
            </a:r>
            <a:r>
              <a:rPr lang="nl-NL" sz="1600" dirty="0" smtClean="0"/>
              <a:t>SPIE </a:t>
            </a:r>
            <a:r>
              <a:rPr lang="nl-NL" sz="1600" dirty="0"/>
              <a:t>Vol. 5292 © 2004 SPIE and IS&amp;T · 0277-786X/04/$15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9906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GERAÇÃO DA SEQUENCIA DE TESTES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Como os vídeos com </a:t>
            </a:r>
            <a:r>
              <a:rPr lang="pt-BR" sz="2400" i="1" dirty="0" smtClean="0"/>
              <a:t>impairments </a:t>
            </a:r>
            <a:r>
              <a:rPr lang="pt-BR" sz="2400" dirty="0" smtClean="0"/>
              <a:t>foram gerados: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Os vídeos foram divididos em três conjuntos: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/>
              <a:t>Vídeos originais; Vídeos com, principalmente </a:t>
            </a:r>
            <a:r>
              <a:rPr lang="pt-BR" sz="1800" i="1" dirty="0" smtClean="0"/>
              <a:t>Impairments </a:t>
            </a:r>
            <a:r>
              <a:rPr lang="pt-BR" sz="1800" i="1" dirty="0" err="1" smtClean="0"/>
              <a:t>Type</a:t>
            </a:r>
            <a:r>
              <a:rPr lang="pt-BR" sz="1800" i="1" dirty="0" smtClean="0"/>
              <a:t>-I</a:t>
            </a:r>
            <a:r>
              <a:rPr lang="pt-BR" sz="1800" dirty="0" smtClean="0"/>
              <a:t> e; Vídeos com, principalmente </a:t>
            </a:r>
            <a:r>
              <a:rPr lang="pt-BR" sz="1800" i="1" dirty="0" smtClean="0"/>
              <a:t>Impairments </a:t>
            </a:r>
            <a:r>
              <a:rPr lang="pt-BR" sz="1800" i="1" dirty="0" err="1" smtClean="0"/>
              <a:t>Type</a:t>
            </a:r>
            <a:r>
              <a:rPr lang="pt-BR" sz="1800" i="1" dirty="0" smtClean="0"/>
              <a:t>-I</a:t>
            </a:r>
            <a:r>
              <a:rPr lang="pt-BR" sz="1800" dirty="0" smtClean="0"/>
              <a:t>I</a:t>
            </a:r>
            <a:r>
              <a:rPr lang="pt-BR" sz="1800" i="1" dirty="0" smtClean="0"/>
              <a:t>;</a:t>
            </a:r>
            <a:r>
              <a:rPr lang="pt-BR" sz="1800" dirty="0" smtClean="0"/>
              <a:t>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A maioria dos testes subjetivos de </a:t>
            </a:r>
            <a:r>
              <a:rPr lang="pt-BR" sz="2000" i="1" dirty="0" smtClean="0"/>
              <a:t>impairments</a:t>
            </a:r>
            <a:r>
              <a:rPr lang="pt-BR" sz="2000" dirty="0" smtClean="0"/>
              <a:t> variam o </a:t>
            </a:r>
            <a:r>
              <a:rPr lang="pt-BR" sz="2000" i="1" dirty="0" smtClean="0"/>
              <a:t>bitrate</a:t>
            </a:r>
            <a:r>
              <a:rPr lang="pt-BR" sz="2000" dirty="0" smtClean="0"/>
              <a:t> ou o codec utilizado para comprimir os vídeos originais e gerar novas sequencias;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/>
              <a:t>Este método altera tanto a força como o tipo do </a:t>
            </a:r>
            <a:r>
              <a:rPr lang="pt-BR" sz="1800" i="1" dirty="0" smtClean="0"/>
              <a:t>impairment</a:t>
            </a:r>
            <a:endParaRPr lang="pt-BR" sz="1800" dirty="0"/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>
                <a:sym typeface="Wingdings 3" panose="05040102010807070707" pitchFamily="18" charset="2"/>
              </a:rPr>
              <a:t>O experimento visa alterar apenas a força, não o seu tipo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7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GERAÇÃO DA SEQUENCIA DE TESTES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Alterando a força do </a:t>
            </a:r>
            <a:r>
              <a:rPr lang="pt-BR" sz="2400" i="1" dirty="0" smtClean="0"/>
              <a:t>impairment</a:t>
            </a:r>
            <a:endParaRPr lang="pt-BR" sz="24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Combinação do vídeo original com um vídeo </a:t>
            </a:r>
            <a:r>
              <a:rPr lang="pt-BR" sz="2000" i="1" dirty="0" smtClean="0"/>
              <a:t>impairment</a:t>
            </a:r>
            <a:endParaRPr lang="pt-BR" sz="2000" dirty="0" smtClean="0"/>
          </a:p>
          <a:p>
            <a:pPr marL="457200" lvl="1" indent="0" algn="just">
              <a:lnSpc>
                <a:spcPct val="150000"/>
              </a:lnSpc>
              <a:buNone/>
            </a:pPr>
            <a:endParaRPr lang="pt-BR" sz="20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Combinação dos vídeos com </a:t>
            </a:r>
            <a:r>
              <a:rPr lang="pt-BR" sz="2000" i="1" dirty="0" smtClean="0"/>
              <a:t>impairment </a:t>
            </a:r>
            <a:r>
              <a:rPr lang="pt-BR" sz="2000" i="1" dirty="0" err="1" smtClean="0"/>
              <a:t>Type</a:t>
            </a:r>
            <a:r>
              <a:rPr lang="pt-BR" sz="2000" i="1" dirty="0" smtClean="0"/>
              <a:t>-I e –II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pt-BR" sz="2000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6274" t="29044" r="14482" b="61765"/>
          <a:stretch/>
        </p:blipFill>
        <p:spPr>
          <a:xfrm>
            <a:off x="1050659" y="2272552"/>
            <a:ext cx="10090682" cy="753036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1050659" y="4203436"/>
            <a:ext cx="10090682" cy="1048870"/>
            <a:chOff x="1050659" y="4203436"/>
            <a:chExt cx="10090682" cy="1048870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16274" t="44604" r="14482" b="42594"/>
            <a:stretch/>
          </p:blipFill>
          <p:spPr>
            <a:xfrm>
              <a:off x="1050659" y="4203436"/>
              <a:ext cx="10090682" cy="104887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3778624" y="4943024"/>
              <a:ext cx="4854388" cy="30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627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GERAÇÃO DA SEQUENCIA DE TESTES</a:t>
            </a:r>
            <a:endParaRPr 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244699" y="1094704"/>
                <a:ext cx="11702602" cy="5615189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BR" sz="2400" dirty="0" smtClean="0"/>
                  <a:t>Alterando a força do </a:t>
                </a:r>
                <a:r>
                  <a:rPr lang="pt-BR" sz="2400" i="1" dirty="0" smtClean="0"/>
                  <a:t>impairment</a:t>
                </a:r>
                <a:endParaRPr lang="pt-BR" sz="2400" dirty="0" smtClean="0"/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pt-BR" sz="2000" dirty="0" smtClean="0"/>
                  <a:t>O erro quadrado total (TSE) de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pt-BR" sz="2000" i="1" dirty="0" smtClean="0"/>
              </a:p>
              <a:p>
                <a:pPr marL="457200" lvl="1" indent="0" algn="just">
                  <a:lnSpc>
                    <a:spcPct val="150000"/>
                  </a:lnSpc>
                  <a:buNone/>
                </a:pPr>
                <a:endParaRPr lang="pt-BR" sz="2000" dirty="0" smtClean="0"/>
              </a:p>
              <a:p>
                <a:pPr marL="457200" lvl="1" indent="0" algn="just">
                  <a:lnSpc>
                    <a:spcPct val="150000"/>
                  </a:lnSpc>
                  <a:buNone/>
                </a:pPr>
                <a:endParaRPr lang="pt-BR" sz="2000" dirty="0" smtClean="0"/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pt-BR" sz="2000" dirty="0" smtClean="0"/>
                  <a:t>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𝑇𝑆𝐸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pt-BR" sz="2000" i="1" dirty="0" smtClean="0"/>
                  <a:t> </a:t>
                </a:r>
                <a:r>
                  <a:rPr lang="pt-BR" sz="2000" dirty="0" smtClean="0"/>
                  <a:t>pode ser calculado criando uma versão combinada dos vídeos (non-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2000" dirty="0" smtClean="0"/>
                  <a:t> 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sz="2000" dirty="0" smtClean="0"/>
                  <a:t>) e medindo seu</a:t>
                </a:r>
                <a:r>
                  <a:rPr lang="pt-BR" sz="2000" b="0" dirty="0" smtClean="0"/>
                  <a:t>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𝑇𝑆𝐸</m:t>
                    </m:r>
                  </m:oMath>
                </a14:m>
                <a:endParaRPr lang="pt-BR" sz="2000" b="0" dirty="0" smtClean="0"/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endParaRPr lang="pt-BR" sz="2000" dirty="0" smtClean="0"/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pt-BR" sz="2000" dirty="0" smtClean="0"/>
                  <a:t>A partir destes três valores é possível calcular valores para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2000" dirty="0" smtClean="0"/>
                  <a:t> 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t-BR" sz="2000" dirty="0" smtClean="0"/>
                  <a:t> de qualquer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𝑇𝑆𝐸</m:t>
                    </m:r>
                  </m:oMath>
                </a14:m>
                <a:r>
                  <a:rPr lang="pt-BR" sz="2000" dirty="0" smtClean="0"/>
                  <a:t> e “misturar” com </a:t>
                </a:r>
                <a:r>
                  <a:rPr lang="pt-BR" sz="2000" i="1" dirty="0" smtClean="0"/>
                  <a:t>impairments </a:t>
                </a:r>
                <a:r>
                  <a:rPr lang="pt-BR" sz="2000" i="1" dirty="0" err="1" smtClean="0"/>
                  <a:t>Type</a:t>
                </a:r>
                <a:r>
                  <a:rPr lang="pt-BR" sz="2000" i="1" dirty="0" smtClean="0"/>
                  <a:t>-I </a:t>
                </a:r>
                <a:r>
                  <a:rPr lang="pt-BR" sz="2000" dirty="0" smtClean="0"/>
                  <a:t>e </a:t>
                </a:r>
                <a:r>
                  <a:rPr lang="pt-BR" sz="2000" i="1" dirty="0" smtClean="0"/>
                  <a:t>-II</a:t>
                </a:r>
                <a:r>
                  <a:rPr lang="pt-BR" sz="2000" dirty="0" smtClean="0"/>
                  <a:t>;</a:t>
                </a: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pt-BR" sz="2000" dirty="0" smtClean="0"/>
                  <a:t>Se o valor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𝑇𝑆𝐸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pt-BR" sz="2000" dirty="0" smtClean="0"/>
                  <a:t> é muito pequeno (</a:t>
                </a:r>
                <a:r>
                  <a:rPr lang="pt-BR" sz="2000" i="1" dirty="0" smtClean="0"/>
                  <a:t>impairments </a:t>
                </a:r>
                <a:r>
                  <a:rPr lang="pt-BR" sz="2000" dirty="0" smtClean="0"/>
                  <a:t>são, relativamente, independentes), então a proporção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t-BR" sz="2000" dirty="0" smtClean="0"/>
                  <a:t>  pode ser definida como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699" y="1094704"/>
                <a:ext cx="11702602" cy="5615189"/>
              </a:xfrm>
              <a:blipFill rotWithShape="0">
                <a:blip r:embed="rId2"/>
                <a:stretch>
                  <a:fillRect l="-677" r="-5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/>
          <p:cNvGrpSpPr/>
          <p:nvPr/>
        </p:nvGrpSpPr>
        <p:grpSpPr>
          <a:xfrm>
            <a:off x="1050659" y="2205317"/>
            <a:ext cx="10110400" cy="1035424"/>
            <a:chOff x="1050659" y="2205317"/>
            <a:chExt cx="10110400" cy="1035424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16274" t="57603" r="14482" b="29924"/>
            <a:stretch/>
          </p:blipFill>
          <p:spPr>
            <a:xfrm>
              <a:off x="1050659" y="2205317"/>
              <a:ext cx="10090682" cy="102197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2232212" y="2931459"/>
              <a:ext cx="8928847" cy="30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16377" t="37684" r="14895" b="54228"/>
          <a:stretch/>
        </p:blipFill>
        <p:spPr>
          <a:xfrm>
            <a:off x="1050660" y="3746236"/>
            <a:ext cx="10090682" cy="6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GERAÇÃO DA SEQUENCIA DE TESTES</a:t>
            </a:r>
            <a:endParaRPr lang="pt-B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244699" y="1094704"/>
                <a:ext cx="11702602" cy="5615189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BR" sz="2400" dirty="0" smtClean="0"/>
                  <a:t>Alterando a força do </a:t>
                </a:r>
                <a:r>
                  <a:rPr lang="pt-BR" sz="2400" i="1" dirty="0" smtClean="0"/>
                  <a:t>impairment</a:t>
                </a:r>
                <a:endParaRPr lang="pt-BR" sz="2400" dirty="0" smtClean="0"/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pt-BR" sz="2000" dirty="0" smtClean="0"/>
                  <a:t>Se o valor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𝑇𝑆𝐸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pt-BR" sz="2000" dirty="0" smtClean="0"/>
                  <a:t> é muito pequeno (</a:t>
                </a:r>
                <a:r>
                  <a:rPr lang="pt-BR" sz="2000" i="1" dirty="0" smtClean="0"/>
                  <a:t>impairments </a:t>
                </a:r>
                <a:r>
                  <a:rPr lang="pt-BR" sz="2000" dirty="0" smtClean="0"/>
                  <a:t>são, relativamente, independentes), então a proporção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t-BR" sz="2000" dirty="0" smtClean="0"/>
                  <a:t>  pode ser definida como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699" y="1094704"/>
                <a:ext cx="11702602" cy="5615189"/>
              </a:xfrm>
              <a:blipFill rotWithShape="0">
                <a:blip r:embed="rId2"/>
                <a:stretch>
                  <a:fillRect l="-677" r="-5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16584" t="35846" r="14895" b="18408"/>
          <a:stretch/>
        </p:blipFill>
        <p:spPr>
          <a:xfrm>
            <a:off x="761040" y="2635622"/>
            <a:ext cx="10480702" cy="393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MÉTODO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Foram convidadas pessoas do curso de Psicologia da UCSB;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As pessoas não tinham familiaridade com os artefatos de vídeos e com as terminologias usadas;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Os experimentos rodavam com uma pessoa por vez;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A pessoa manteve-se sentada reta, a uma distancia de 80 cm do monitor do computador, com o teclado e o mouse ao alcance;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Os testes foram divididos em dois grupos: </a:t>
            </a:r>
            <a:r>
              <a:rPr lang="pt-BR" sz="2400" i="1" dirty="0" smtClean="0"/>
              <a:t>annoyance</a:t>
            </a:r>
            <a:r>
              <a:rPr lang="pt-BR" sz="2400" dirty="0" smtClean="0"/>
              <a:t> e </a:t>
            </a:r>
            <a:r>
              <a:rPr lang="pt-BR" sz="2400" i="1" dirty="0" err="1" smtClean="0"/>
              <a:t>features</a:t>
            </a:r>
            <a:endParaRPr lang="pt-BR" sz="24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As pessoas no grupo </a:t>
            </a:r>
            <a:r>
              <a:rPr lang="pt-BR" sz="2000" i="1" dirty="0" smtClean="0"/>
              <a:t>annoyance</a:t>
            </a:r>
            <a:r>
              <a:rPr lang="pt-BR" sz="2000" dirty="0" smtClean="0"/>
              <a:t>, tinham que reportar os valores de </a:t>
            </a:r>
            <a:r>
              <a:rPr lang="pt-BR" sz="2000" i="1" dirty="0" smtClean="0"/>
              <a:t>annoyances</a:t>
            </a:r>
            <a:r>
              <a:rPr lang="pt-BR" sz="2000" dirty="0" smtClean="0"/>
              <a:t>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As pessoas no grupo </a:t>
            </a:r>
            <a:r>
              <a:rPr lang="pt-BR" sz="2000" i="1" dirty="0" err="1" smtClean="0"/>
              <a:t>features</a:t>
            </a:r>
            <a:r>
              <a:rPr lang="pt-BR" sz="2000" dirty="0" smtClean="0"/>
              <a:t>, tinham que reportar a força dos </a:t>
            </a:r>
            <a:r>
              <a:rPr lang="pt-BR" sz="2000" i="1" dirty="0" smtClean="0"/>
              <a:t>impairments.</a:t>
            </a:r>
            <a:endParaRPr lang="pt-BR" sz="2000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MÉTODO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Os experimentos foram divididos em 5 etapas: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Instruções; treinamento; ensaio prático; ensaio experimental; experimento em si.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b="1" dirty="0" smtClean="0"/>
              <a:t>Instruções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Instruções verbais;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b="1" dirty="0" smtClean="0"/>
              <a:t>Treinamento</a:t>
            </a:r>
            <a:endParaRPr lang="pt-BR" b="1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São apresentadas alguns vídeos de exemplo;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Possuem duas funções importantes: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 smtClean="0"/>
              <a:t>Primeira: as sequências representavam os </a:t>
            </a:r>
            <a:r>
              <a:rPr lang="pt-BR" sz="1600" i="1" dirty="0" smtClean="0"/>
              <a:t>impairments </a:t>
            </a:r>
            <a:r>
              <a:rPr lang="pt-BR" sz="1600" dirty="0" smtClean="0"/>
              <a:t>extremos do experimento, de modo que a faixa do valor </a:t>
            </a:r>
            <a:r>
              <a:rPr lang="pt-BR" sz="1600" i="1" dirty="0" smtClean="0"/>
              <a:t>annoyance</a:t>
            </a:r>
            <a:r>
              <a:rPr lang="pt-BR" sz="1600" dirty="0" smtClean="0"/>
              <a:t> poderia ser estabelecido antes do início do experimento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 smtClean="0"/>
              <a:t>Segunda: ensinar os alunos a reconhecer a característica de cada um dos três </a:t>
            </a:r>
            <a:r>
              <a:rPr lang="pt-BR" sz="1600" i="1" dirty="0" smtClean="0"/>
              <a:t>impairments</a:t>
            </a:r>
            <a:r>
              <a:rPr lang="pt-BR" sz="1600" dirty="0" smtClean="0"/>
              <a:t>: </a:t>
            </a:r>
            <a:r>
              <a:rPr lang="pt-BR" sz="1600" dirty="0" err="1" smtClean="0"/>
              <a:t>blurriness</a:t>
            </a:r>
            <a:r>
              <a:rPr lang="pt-BR" sz="1600" dirty="0" smtClean="0"/>
              <a:t>, </a:t>
            </a:r>
            <a:r>
              <a:rPr lang="pt-BR" sz="1600" dirty="0" err="1" smtClean="0"/>
              <a:t>blockiness</a:t>
            </a:r>
            <a:r>
              <a:rPr lang="pt-BR" sz="1600" dirty="0" smtClean="0"/>
              <a:t> </a:t>
            </a:r>
            <a:r>
              <a:rPr lang="pt-BR" sz="1600" dirty="0" err="1" smtClean="0"/>
              <a:t>and</a:t>
            </a:r>
            <a:r>
              <a:rPr lang="pt-BR" sz="1600" dirty="0" smtClean="0"/>
              <a:t> </a:t>
            </a:r>
            <a:r>
              <a:rPr lang="pt-BR" sz="1600" dirty="0" err="1" smtClean="0"/>
              <a:t>fuzziness</a:t>
            </a:r>
            <a:r>
              <a:rPr lang="pt-BR" sz="1600" dirty="0" smtClean="0"/>
              <a:t>.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1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MÉTODO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Treinamento</a:t>
            </a:r>
            <a:r>
              <a:rPr lang="pt-BR" sz="2000" dirty="0" smtClean="0"/>
              <a:t> --- continuação</a:t>
            </a:r>
            <a:endParaRPr lang="pt-BR" sz="24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As pessoas no grupo </a:t>
            </a:r>
            <a:r>
              <a:rPr lang="pt-BR" sz="2000" i="1" dirty="0" smtClean="0"/>
              <a:t>Annoyance</a:t>
            </a:r>
            <a:r>
              <a:rPr lang="pt-BR" sz="2000" dirty="0" smtClean="0"/>
              <a:t> assistiram a dois conjuntos de vídeos, dos vídeos originais e dos vídeos com os piores defeitos (TSE mais altos);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As pessoas no grupo </a:t>
            </a:r>
            <a:r>
              <a:rPr lang="pt-BR" sz="2000" i="1" dirty="0" err="1" smtClean="0"/>
              <a:t>Features</a:t>
            </a:r>
            <a:r>
              <a:rPr lang="pt-BR" sz="2000" dirty="0" smtClean="0"/>
              <a:t> assistiram a quatro conjuntos de vídeos, dos vídeos originais e o, 2º, 3º e 4º com os piores defeitos com, principalmente, uma características de </a:t>
            </a:r>
            <a:r>
              <a:rPr lang="pt-BR" sz="2000" i="1" dirty="0" smtClean="0"/>
              <a:t>impairment</a:t>
            </a:r>
            <a:r>
              <a:rPr lang="pt-BR" sz="2000" dirty="0" smtClean="0"/>
              <a:t>.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/>
              <a:t>Antes de cada conjunto, foi explicado o tipo de </a:t>
            </a:r>
            <a:r>
              <a:rPr lang="pt-BR" sz="1800" i="1" dirty="0" smtClean="0"/>
              <a:t>impairment</a:t>
            </a:r>
            <a:r>
              <a:rPr lang="pt-BR" sz="1800" dirty="0" smtClean="0"/>
              <a:t> que seria mostrado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Ensaio Prático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São usados para familiarizar as pessoas com o experimento;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12 ensaios foram utilizados para estabilizar as respostas das pessoas.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MÉTODO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Ensaio Experimental</a:t>
            </a:r>
            <a:endParaRPr lang="pt-BR" sz="24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O conjunto de todos os vídeos são mostrados em ordem aleatória;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No final de cada vídeo, aparece uma caixa de diálogo solicitando que o valor do </a:t>
            </a:r>
            <a:r>
              <a:rPr lang="pt-BR" sz="2000" i="1" dirty="0" smtClean="0"/>
              <a:t>annoyance</a:t>
            </a:r>
            <a:r>
              <a:rPr lang="pt-BR" sz="2000" dirty="0" smtClean="0"/>
              <a:t> ou a força do </a:t>
            </a:r>
            <a:r>
              <a:rPr lang="pt-BR" sz="2000" i="1" dirty="0" smtClean="0"/>
              <a:t>impairment</a:t>
            </a:r>
            <a:r>
              <a:rPr lang="pt-BR" sz="2000" dirty="0" smtClean="0"/>
              <a:t> (vai depender do tipo de dado que esta sendo requisitado);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/>
              <a:t>No grupo </a:t>
            </a:r>
            <a:r>
              <a:rPr lang="pt-BR" sz="1800" i="1" dirty="0" smtClean="0"/>
              <a:t>annoyance</a:t>
            </a:r>
            <a:r>
              <a:rPr lang="pt-BR" sz="1800" dirty="0" smtClean="0"/>
              <a:t> as pessoas tinham que dizer ser viram um defeito ou </a:t>
            </a:r>
            <a:r>
              <a:rPr lang="pt-BR" sz="1800" i="1" dirty="0" smtClean="0"/>
              <a:t>impairment</a:t>
            </a:r>
            <a:r>
              <a:rPr lang="pt-BR" sz="1800" dirty="0" smtClean="0"/>
              <a:t>. Caso seja SIM, então era necessário digital um valor positivo para o </a:t>
            </a:r>
            <a:r>
              <a:rPr lang="pt-BR" sz="1800" i="1" dirty="0" smtClean="0"/>
              <a:t>annoyance</a:t>
            </a:r>
            <a:r>
              <a:rPr lang="pt-BR" sz="1800" dirty="0" smtClean="0"/>
              <a:t>, com base nos vídeos assistidos na etapa de treinamento. Caso negativo, bastava apenas continuar.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/>
              <a:t>No grupo </a:t>
            </a:r>
            <a:r>
              <a:rPr lang="pt-BR" sz="1800" i="1" dirty="0" err="1" smtClean="0"/>
              <a:t>features</a:t>
            </a:r>
            <a:r>
              <a:rPr lang="pt-BR" sz="1800" dirty="0" smtClean="0"/>
              <a:t>, as pessoas tinham que avaliar a força de cada tipo de </a:t>
            </a:r>
            <a:r>
              <a:rPr lang="pt-BR" sz="1800" i="1" dirty="0" smtClean="0"/>
              <a:t>impairments</a:t>
            </a:r>
            <a:r>
              <a:rPr lang="pt-BR" sz="1800" dirty="0" smtClean="0"/>
              <a:t>, usando três escalas de barra, com valores de 0 – 10; Se a pessoa clicasse sem mover as barras, subentendia que não havia defeito no vídeo.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3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MÉTODO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No final foi solicitado que as pessoas que descrevessem qualitativamente os defeitos que viram;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Essa descrição é útil para caracterizar os defeitos visto em cada experimento e ajudar no projeto de futuros experimentos de analise de características de defeitos.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5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Foi calculado o TSE (total </a:t>
            </a:r>
            <a:r>
              <a:rPr lang="pt-BR" sz="2400" dirty="0" err="1" smtClean="0"/>
              <a:t>squared</a:t>
            </a:r>
            <a:r>
              <a:rPr lang="pt-BR" sz="2400" dirty="0" smtClean="0"/>
              <a:t> </a:t>
            </a:r>
            <a:r>
              <a:rPr lang="pt-BR" sz="2400" dirty="0" err="1" smtClean="0"/>
              <a:t>error</a:t>
            </a:r>
            <a:r>
              <a:rPr lang="pt-BR" sz="2400" dirty="0" smtClean="0"/>
              <a:t>) das sequencias de testes;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Foi calculado o MOS (</a:t>
            </a:r>
            <a:r>
              <a:rPr lang="pt-BR" sz="2400" dirty="0" err="1" smtClean="0"/>
              <a:t>mean</a:t>
            </a:r>
            <a:r>
              <a:rPr lang="pt-BR" sz="2400" dirty="0" smtClean="0"/>
              <a:t> </a:t>
            </a:r>
            <a:r>
              <a:rPr lang="pt-BR" sz="2400" dirty="0" err="1" smtClean="0"/>
              <a:t>observer</a:t>
            </a:r>
            <a:r>
              <a:rPr lang="pt-BR" sz="2400" dirty="0" smtClean="0"/>
              <a:t> score) de cada resposta dada pela pessoas, usando a equação: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400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6273" t="30331" r="14585" b="56250"/>
          <a:stretch/>
        </p:blipFill>
        <p:spPr>
          <a:xfrm>
            <a:off x="401735" y="2864222"/>
            <a:ext cx="11337548" cy="123713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490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Abstract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É um experimento psicofísico;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A ideia é medir a energia individual e total dos </a:t>
            </a:r>
            <a:r>
              <a:rPr lang="pt-BR" sz="2400" i="1" dirty="0" smtClean="0"/>
              <a:t>annoyances</a:t>
            </a:r>
            <a:r>
              <a:rPr lang="pt-BR" sz="2400" dirty="0" smtClean="0"/>
              <a:t>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Os </a:t>
            </a:r>
            <a:r>
              <a:rPr lang="pt-BR" sz="2400" i="1" dirty="0" smtClean="0"/>
              <a:t>annoyances</a:t>
            </a:r>
            <a:r>
              <a:rPr lang="pt-BR" sz="2400" dirty="0" smtClean="0"/>
              <a:t> utilizados foram </a:t>
            </a:r>
            <a:r>
              <a:rPr lang="pt-BR" sz="2400" i="1" dirty="0" err="1" smtClean="0"/>
              <a:t>fuzzy</a:t>
            </a:r>
            <a:r>
              <a:rPr lang="pt-BR" sz="2400" i="1" dirty="0" smtClean="0"/>
              <a:t>, </a:t>
            </a:r>
            <a:r>
              <a:rPr lang="pt-BR" sz="2400" i="1" dirty="0" err="1" smtClean="0"/>
              <a:t>blocky</a:t>
            </a:r>
            <a:r>
              <a:rPr lang="pt-BR" sz="2400" dirty="0" smtClean="0"/>
              <a:t> e </a:t>
            </a:r>
            <a:r>
              <a:rPr lang="pt-BR" sz="2400" i="1" dirty="0" err="1" smtClean="0"/>
              <a:t>blurry</a:t>
            </a:r>
            <a:r>
              <a:rPr lang="pt-BR" sz="2400" dirty="0" smtClean="0"/>
              <a:t>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Os </a:t>
            </a:r>
            <a:r>
              <a:rPr lang="pt-BR" sz="2400" i="1" dirty="0" smtClean="0"/>
              <a:t>impairments </a:t>
            </a:r>
            <a:r>
              <a:rPr lang="pt-BR" sz="2400" dirty="0" smtClean="0"/>
              <a:t>foram gerados a partir da compressão dos vídeos originais com MPEG-2 com diferentes taxas (</a:t>
            </a:r>
            <a:r>
              <a:rPr lang="pt-BR" sz="2400" i="1" dirty="0" err="1" smtClean="0"/>
              <a:t>bitrates</a:t>
            </a:r>
            <a:r>
              <a:rPr lang="pt-BR" sz="2400" dirty="0" smtClean="0"/>
              <a:t>): 1 e 7.5 Mbps;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a compressão mais forte apresentava </a:t>
            </a:r>
            <a:r>
              <a:rPr lang="pt-BR" sz="2000" i="1" dirty="0" err="1" smtClean="0"/>
              <a:t>blurry</a:t>
            </a:r>
            <a:r>
              <a:rPr lang="pt-BR" sz="2000" dirty="0" smtClean="0"/>
              <a:t> e </a:t>
            </a:r>
            <a:r>
              <a:rPr lang="pt-BR" sz="2000" i="1" dirty="0" err="1" smtClean="0"/>
              <a:t>blocky</a:t>
            </a:r>
            <a:r>
              <a:rPr lang="pt-BR" sz="2000" dirty="0" smtClean="0"/>
              <a:t> e, a mais fraca </a:t>
            </a:r>
            <a:r>
              <a:rPr lang="pt-BR" sz="2000" i="1" dirty="0" err="1" smtClean="0"/>
              <a:t>fuzzy</a:t>
            </a:r>
            <a:endParaRPr lang="pt-BR" sz="20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os vídeos foram gerados com os três </a:t>
            </a:r>
            <a:r>
              <a:rPr lang="pt-BR" sz="2000" i="1" dirty="0" smtClean="0"/>
              <a:t>impairments</a:t>
            </a:r>
            <a:r>
              <a:rPr lang="pt-BR" sz="2000" dirty="0" smtClean="0"/>
              <a:t> combinados linearmente, em diferentes proporções e forças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6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Os dados obtidos do grupo </a:t>
            </a:r>
            <a:r>
              <a:rPr lang="pt-BR" sz="2400" i="1" dirty="0" smtClean="0"/>
              <a:t>annoyance</a:t>
            </a:r>
            <a:r>
              <a:rPr lang="pt-BR" sz="2400" dirty="0" smtClean="0"/>
              <a:t> forneceram duas medidas para cada sequencia de testes: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400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6273" t="44283" r="14585" b="24889"/>
          <a:stretch/>
        </p:blipFill>
        <p:spPr>
          <a:xfrm>
            <a:off x="427226" y="2236764"/>
            <a:ext cx="11337548" cy="284207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950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O </a:t>
            </a:r>
            <a:r>
              <a:rPr lang="pt-BR" sz="2400" dirty="0" err="1"/>
              <a:t>M</a:t>
            </a:r>
            <a:r>
              <a:rPr lang="pt-BR" sz="2400" dirty="0" err="1" smtClean="0"/>
              <a:t>ean</a:t>
            </a:r>
            <a:r>
              <a:rPr lang="pt-BR" sz="2400" dirty="0" smtClean="0"/>
              <a:t> Annoyance </a:t>
            </a:r>
            <a:r>
              <a:rPr lang="pt-BR" sz="2400" dirty="0" err="1" smtClean="0"/>
              <a:t>Value</a:t>
            </a:r>
            <a:r>
              <a:rPr lang="pt-BR" sz="2400" dirty="0" smtClean="0"/>
              <a:t> (MAV) é calculado: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400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6583" t="16544" r="14584" b="43479"/>
          <a:stretch/>
        </p:blipFill>
        <p:spPr>
          <a:xfrm>
            <a:off x="155883" y="1734669"/>
            <a:ext cx="11489269" cy="37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Gráficos das funções psicométricas e de annoyance</a:t>
            </a:r>
            <a:endParaRPr lang="pt-BR" sz="24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400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93" y="1653987"/>
            <a:ext cx="10702014" cy="494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Gráficos das funções psicométricas e de annoyance</a:t>
            </a:r>
            <a:endParaRPr lang="pt-BR" sz="24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400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37" y="1761564"/>
            <a:ext cx="10862126" cy="470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Gráficos das funções psicométricas e de annoyance</a:t>
            </a:r>
            <a:endParaRPr lang="pt-BR" sz="24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400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24" y="1694328"/>
            <a:ext cx="10862552" cy="4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244699" y="1094704"/>
                <a:ext cx="11702602" cy="5615189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BR" sz="2400" dirty="0" smtClean="0"/>
                  <a:t>Gráficos dos parâmetros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</m:oMath>
                </a14:m>
                <a:r>
                  <a:rPr lang="pt-BR" sz="2400" dirty="0" smtClean="0"/>
                  <a:t> e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pt-BR" sz="2400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699" y="1094704"/>
                <a:ext cx="11702602" cy="5615189"/>
              </a:xfrm>
              <a:blipFill rotWithShape="0">
                <a:blip r:embed="rId2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024" y="1867571"/>
            <a:ext cx="9663952" cy="484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244699" y="1094704"/>
                <a:ext cx="11702602" cy="5615189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BR" sz="2400" dirty="0" smtClean="0"/>
                  <a:t>Gráficos dos parâmetros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 smtClean="0"/>
                  <a:t>e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pt-BR" sz="2400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699" y="1094704"/>
                <a:ext cx="11702602" cy="5615189"/>
              </a:xfrm>
              <a:blipFill rotWithShape="0">
                <a:blip r:embed="rId2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88" y="1734670"/>
            <a:ext cx="9822224" cy="48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244699" y="1094704"/>
                <a:ext cx="11702602" cy="5615189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BR" sz="2400" dirty="0" smtClean="0"/>
                  <a:t>Gráficos dos parâmetros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</m:oMath>
                </a14:m>
                <a:r>
                  <a:rPr lang="pt-BR" sz="2400" dirty="0"/>
                  <a:t> </a:t>
                </a:r>
                <a:r>
                  <a:rPr lang="pt-BR" sz="2400" dirty="0" smtClean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pt-BR" sz="2400" dirty="0" smtClean="0"/>
                  <a:t> para os impairments </a:t>
                </a:r>
                <a:r>
                  <a:rPr lang="pt-BR" sz="2400" dirty="0" err="1" smtClean="0"/>
                  <a:t>Type</a:t>
                </a:r>
                <a:r>
                  <a:rPr lang="pt-BR" sz="2400" dirty="0" smtClean="0"/>
                  <a:t>-I e -II</a:t>
                </a:r>
                <a:endParaRPr lang="pt-BR" sz="24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699" y="1094704"/>
                <a:ext cx="11702602" cy="5615189"/>
              </a:xfrm>
              <a:blipFill rotWithShape="0">
                <a:blip r:embed="rId2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817" y="2057399"/>
            <a:ext cx="9456366" cy="43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Parâmetros de ajustes das funções de annoyance e psicométricas (grupo annoyance)</a:t>
            </a:r>
            <a:endParaRPr lang="pt-BR" sz="24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b="46417"/>
          <a:stretch/>
        </p:blipFill>
        <p:spPr>
          <a:xfrm>
            <a:off x="244699" y="1756466"/>
            <a:ext cx="5949371" cy="362235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t="52171"/>
          <a:stretch/>
        </p:blipFill>
        <p:spPr>
          <a:xfrm>
            <a:off x="6092375" y="3301910"/>
            <a:ext cx="5949371" cy="3233361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3201384" y="5703558"/>
            <a:ext cx="36000" cy="340800"/>
            <a:chOff x="3487271" y="5634318"/>
            <a:chExt cx="36000" cy="340800"/>
          </a:xfrm>
        </p:grpSpPr>
        <p:sp>
          <p:nvSpPr>
            <p:cNvPr id="8" name="Elipse 7"/>
            <p:cNvSpPr/>
            <p:nvPr/>
          </p:nvSpPr>
          <p:spPr>
            <a:xfrm>
              <a:off x="3487271" y="5634318"/>
              <a:ext cx="36000" cy="3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/>
            <p:cNvSpPr/>
            <p:nvPr/>
          </p:nvSpPr>
          <p:spPr>
            <a:xfrm>
              <a:off x="3487271" y="5786718"/>
              <a:ext cx="36000" cy="3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/>
            <p:cNvSpPr/>
            <p:nvPr/>
          </p:nvSpPr>
          <p:spPr>
            <a:xfrm>
              <a:off x="3487271" y="5939118"/>
              <a:ext cx="36000" cy="3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9052685" y="2485604"/>
            <a:ext cx="36000" cy="340800"/>
            <a:chOff x="3487271" y="5634318"/>
            <a:chExt cx="36000" cy="340800"/>
          </a:xfrm>
        </p:grpSpPr>
        <p:sp>
          <p:nvSpPr>
            <p:cNvPr id="13" name="Elipse 12"/>
            <p:cNvSpPr/>
            <p:nvPr/>
          </p:nvSpPr>
          <p:spPr>
            <a:xfrm>
              <a:off x="3487271" y="5634318"/>
              <a:ext cx="36000" cy="3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/>
            <p:cNvSpPr/>
            <p:nvPr/>
          </p:nvSpPr>
          <p:spPr>
            <a:xfrm>
              <a:off x="3487271" y="5786718"/>
              <a:ext cx="36000" cy="3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/>
            <p:cNvSpPr/>
            <p:nvPr/>
          </p:nvSpPr>
          <p:spPr>
            <a:xfrm>
              <a:off x="3487271" y="5939118"/>
              <a:ext cx="36000" cy="3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0729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Resultados dos experimentos no grupo </a:t>
            </a:r>
            <a:r>
              <a:rPr lang="pt-BR" sz="2400" dirty="0" err="1" smtClean="0"/>
              <a:t>features</a:t>
            </a:r>
            <a:r>
              <a:rPr lang="pt-BR" sz="2400" dirty="0" smtClean="0"/>
              <a:t> (análise dos resultados)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Foram fornecidos três valores MOS para cada sequencia de testes;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Os valores correspondem ao MSV (</a:t>
            </a:r>
            <a:r>
              <a:rPr lang="pt-BR" sz="2000" dirty="0" err="1" smtClean="0"/>
              <a:t>mean</a:t>
            </a:r>
            <a:r>
              <a:rPr lang="pt-BR" sz="2000" dirty="0" smtClean="0"/>
              <a:t> </a:t>
            </a:r>
            <a:r>
              <a:rPr lang="pt-BR" sz="2000" dirty="0" err="1" smtClean="0"/>
              <a:t>strength</a:t>
            </a:r>
            <a:r>
              <a:rPr lang="pt-BR" sz="2000" dirty="0" smtClean="0"/>
              <a:t> </a:t>
            </a:r>
            <a:r>
              <a:rPr lang="pt-BR" sz="2000" dirty="0" err="1" smtClean="0"/>
              <a:t>value</a:t>
            </a:r>
            <a:r>
              <a:rPr lang="pt-BR" sz="2000" dirty="0" smtClean="0"/>
              <a:t>) de blocagem, borrado e </a:t>
            </a:r>
            <a:r>
              <a:rPr lang="pt-BR" sz="2000" dirty="0" err="1" smtClean="0"/>
              <a:t>fuzzy</a:t>
            </a:r>
            <a:r>
              <a:rPr lang="pt-BR" sz="2000" dirty="0" smtClean="0"/>
              <a:t> (características impairment);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Os valores de MAV são de 0 – 100 e, de MSV de 0 – 10;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Cada gráfico contem uma zona original e duas de defeito, sendo que a coordenada “x” corresponde a zona de defeito (topo, meio e baixo) e a força (fraca=1, média=2 e forte=3). Por exemplo, MID1, corresponde a zone de defeito “meio” e força = 1;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Os gráficos mostram que as pessoas julgaram que </a:t>
            </a:r>
            <a:r>
              <a:rPr lang="pt-BR" sz="2000" i="1" dirty="0" smtClean="0"/>
              <a:t>impairments </a:t>
            </a:r>
            <a:r>
              <a:rPr lang="pt-BR" sz="2000" i="1" dirty="0" err="1" smtClean="0"/>
              <a:t>Type</a:t>
            </a:r>
            <a:r>
              <a:rPr lang="pt-BR" sz="2000" i="1" dirty="0" smtClean="0"/>
              <a:t>-I (</a:t>
            </a:r>
            <a:r>
              <a:rPr lang="pt-BR" sz="2000" i="1" dirty="0" err="1" smtClean="0"/>
              <a:t>block-blurry</a:t>
            </a:r>
            <a:r>
              <a:rPr lang="pt-BR" sz="2000" i="1" dirty="0" smtClean="0"/>
              <a:t>), também, como</a:t>
            </a:r>
            <a:r>
              <a:rPr lang="pt-BR" sz="2000" dirty="0" smtClean="0"/>
              <a:t> </a:t>
            </a:r>
            <a:r>
              <a:rPr lang="pt-BR" sz="2000" dirty="0" err="1" smtClean="0"/>
              <a:t>fuzzy</a:t>
            </a:r>
            <a:r>
              <a:rPr lang="pt-BR" sz="2000" dirty="0" smtClean="0"/>
              <a:t>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No </a:t>
            </a:r>
            <a:r>
              <a:rPr lang="pt-BR" sz="2000" i="1" dirty="0" smtClean="0"/>
              <a:t>impairments </a:t>
            </a:r>
            <a:r>
              <a:rPr lang="pt-BR" sz="2000" i="1" dirty="0" err="1" smtClean="0"/>
              <a:t>Type</a:t>
            </a:r>
            <a:r>
              <a:rPr lang="pt-BR" sz="2000" i="1" dirty="0" smtClean="0"/>
              <a:t>-II (</a:t>
            </a:r>
            <a:r>
              <a:rPr lang="pt-BR" sz="2000" i="1" dirty="0" err="1" smtClean="0"/>
              <a:t>fuzzy</a:t>
            </a:r>
            <a:r>
              <a:rPr lang="pt-BR" sz="2000" i="1" dirty="0" smtClean="0"/>
              <a:t>)</a:t>
            </a:r>
            <a:r>
              <a:rPr lang="pt-BR" sz="2000" dirty="0" smtClean="0"/>
              <a:t> julgaram como </a:t>
            </a:r>
            <a:r>
              <a:rPr lang="pt-BR" sz="2000" dirty="0" err="1" smtClean="0"/>
              <a:t>blocky-blurry</a:t>
            </a:r>
            <a:r>
              <a:rPr lang="pt-BR" sz="2000" dirty="0" smtClean="0"/>
              <a:t>;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8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Abstract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Tem como objetivos determinar como os </a:t>
            </a:r>
            <a:r>
              <a:rPr lang="pt-BR" sz="2400" i="1" dirty="0" smtClean="0"/>
              <a:t>impairments</a:t>
            </a:r>
            <a:r>
              <a:rPr lang="pt-BR" sz="2400" dirty="0" smtClean="0"/>
              <a:t> se combinam para produzir o </a:t>
            </a:r>
            <a:r>
              <a:rPr lang="pt-BR" sz="2400" i="1" dirty="0" smtClean="0"/>
              <a:t>annoyance </a:t>
            </a:r>
            <a:r>
              <a:rPr lang="pt-BR" sz="2400" dirty="0" smtClean="0"/>
              <a:t>geral;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Foi usada a métrica de </a:t>
            </a:r>
            <a:r>
              <a:rPr lang="pt-BR" sz="2400" dirty="0" err="1" smtClean="0"/>
              <a:t>Minkowski</a:t>
            </a:r>
            <a:r>
              <a:rPr lang="pt-BR" sz="2400" dirty="0" smtClean="0"/>
              <a:t> modificada para descrever a "regra de combinação" que relaciona as forças dos </a:t>
            </a:r>
            <a:r>
              <a:rPr lang="pt-BR" sz="2400" i="1" dirty="0" smtClean="0"/>
              <a:t>impairments</a:t>
            </a:r>
            <a:r>
              <a:rPr lang="pt-BR" sz="2400" dirty="0" smtClean="0"/>
              <a:t> com os </a:t>
            </a:r>
            <a:r>
              <a:rPr lang="pt-BR" sz="2400" i="1" dirty="0" smtClean="0"/>
              <a:t>annoyances</a:t>
            </a:r>
            <a:r>
              <a:rPr lang="pt-BR" sz="2400" dirty="0"/>
              <a:t> </a:t>
            </a:r>
            <a:r>
              <a:rPr lang="pt-BR" sz="2400" dirty="0" smtClean="0"/>
              <a:t>totais;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O valor ideal encontrado (p) foi 1.55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A partir dos dados obtidos foram estimadas as funções psicométricas e de </a:t>
            </a:r>
            <a:r>
              <a:rPr lang="pt-BR" sz="2400" i="1" dirty="0" smtClean="0"/>
              <a:t>annoyance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5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Resultados dos experimentos no grupo </a:t>
            </a:r>
            <a:r>
              <a:rPr lang="pt-BR" sz="2400" dirty="0" err="1" smtClean="0"/>
              <a:t>features</a:t>
            </a:r>
            <a:r>
              <a:rPr lang="pt-BR" sz="2400" dirty="0" smtClean="0"/>
              <a:t> (análise dos resultados)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Nos experimentos com </a:t>
            </a:r>
            <a:r>
              <a:rPr lang="pt-BR" sz="2000" i="1" dirty="0" smtClean="0"/>
              <a:t>impairments </a:t>
            </a:r>
            <a:r>
              <a:rPr lang="pt-BR" sz="2000" dirty="0" smtClean="0"/>
              <a:t>combinados, apresentaram uma combinação das três características;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Nas sequencias </a:t>
            </a:r>
            <a:r>
              <a:rPr lang="pt-BR" sz="2000" i="1" dirty="0" err="1" smtClean="0"/>
              <a:t>Type</a:t>
            </a:r>
            <a:r>
              <a:rPr lang="pt-BR" sz="2000" i="1" dirty="0" smtClean="0"/>
              <a:t>-I</a:t>
            </a:r>
            <a:r>
              <a:rPr lang="pt-BR" sz="2000" dirty="0" smtClean="0"/>
              <a:t> os </a:t>
            </a:r>
            <a:r>
              <a:rPr lang="pt-BR" sz="2000" dirty="0" err="1" smtClean="0"/>
              <a:t>MSV’s</a:t>
            </a:r>
            <a:r>
              <a:rPr lang="pt-BR" sz="2000" dirty="0" smtClean="0"/>
              <a:t> foram maiores para </a:t>
            </a:r>
            <a:r>
              <a:rPr lang="pt-BR" sz="2000" dirty="0" err="1" smtClean="0"/>
              <a:t>blocky-blurry</a:t>
            </a:r>
            <a:r>
              <a:rPr lang="pt-BR" sz="2000" dirty="0" smtClean="0"/>
              <a:t> do que para o </a:t>
            </a:r>
            <a:r>
              <a:rPr lang="pt-BR" sz="2000" dirty="0" err="1" smtClean="0"/>
              <a:t>fuzzy</a:t>
            </a:r>
            <a:r>
              <a:rPr lang="pt-BR" sz="2000" dirty="0" smtClean="0"/>
              <a:t> – </a:t>
            </a:r>
            <a:r>
              <a:rPr lang="pt-BR" sz="2000" dirty="0" err="1" smtClean="0"/>
              <a:t>obs</a:t>
            </a:r>
            <a:r>
              <a:rPr lang="pt-BR" sz="2000" dirty="0" smtClean="0"/>
              <a:t>: a sequencia original parece influenciar nestas proporções;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Nas sequencias </a:t>
            </a:r>
            <a:r>
              <a:rPr lang="pt-BR" sz="2000" i="1" dirty="0" err="1" smtClean="0"/>
              <a:t>Type</a:t>
            </a:r>
            <a:r>
              <a:rPr lang="pt-BR" sz="2000" i="1" dirty="0" smtClean="0"/>
              <a:t>-II</a:t>
            </a:r>
            <a:r>
              <a:rPr lang="pt-BR" sz="2000" dirty="0" smtClean="0"/>
              <a:t> os </a:t>
            </a:r>
            <a:r>
              <a:rPr lang="pt-BR" sz="2000" dirty="0" err="1" smtClean="0"/>
              <a:t>MSV’s</a:t>
            </a:r>
            <a:r>
              <a:rPr lang="pt-BR" sz="2000" dirty="0" smtClean="0"/>
              <a:t> foram, geralmente, maiores no </a:t>
            </a:r>
            <a:r>
              <a:rPr lang="pt-BR" sz="2000" dirty="0" err="1" smtClean="0"/>
              <a:t>fuzzy</a:t>
            </a:r>
            <a:r>
              <a:rPr lang="pt-BR" sz="2000" dirty="0" smtClean="0"/>
              <a:t> do que com </a:t>
            </a:r>
            <a:r>
              <a:rPr lang="pt-BR" sz="2000" dirty="0" err="1" smtClean="0"/>
              <a:t>blocky-blurry</a:t>
            </a:r>
            <a:endParaRPr lang="pt-BR" sz="2000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6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Resultados dos experimentos no grupo </a:t>
            </a:r>
            <a:r>
              <a:rPr lang="pt-BR" sz="2400" dirty="0" err="1" smtClean="0"/>
              <a:t>features</a:t>
            </a:r>
            <a:endParaRPr lang="pt-BR" sz="24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1" y="2541490"/>
            <a:ext cx="11606958" cy="309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Resultados dos experimentos no grupo </a:t>
            </a:r>
            <a:r>
              <a:rPr lang="pt-BR" sz="2400" dirty="0" err="1" smtClean="0"/>
              <a:t>features</a:t>
            </a:r>
            <a:endParaRPr lang="pt-BR" sz="24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36" y="2729749"/>
            <a:ext cx="11537728" cy="30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Resultados dos experimentos no grupo </a:t>
            </a:r>
            <a:r>
              <a:rPr lang="pt-BR" sz="2400" dirty="0" err="1" smtClean="0"/>
              <a:t>features</a:t>
            </a:r>
            <a:endParaRPr lang="pt-BR" sz="24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27" y="2232213"/>
            <a:ext cx="11561146" cy="306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Métrica de </a:t>
            </a:r>
            <a:r>
              <a:rPr lang="pt-BR" sz="2400" dirty="0" err="1" smtClean="0"/>
              <a:t>Minkowski</a:t>
            </a:r>
            <a:endParaRPr lang="pt-BR" sz="24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É uma regra de combinação para </a:t>
            </a:r>
            <a:r>
              <a:rPr lang="pt-BR" sz="2000" i="1" dirty="0" smtClean="0"/>
              <a:t>impairments</a:t>
            </a:r>
            <a:r>
              <a:rPr lang="pt-BR" sz="2000" dirty="0" smtClean="0"/>
              <a:t>, comumente, utilizada nas pesquisas de percepção humana;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O interesse em medir a força do </a:t>
            </a:r>
            <a:r>
              <a:rPr lang="pt-BR" sz="2000" i="1" dirty="0" smtClean="0"/>
              <a:t>impairment</a:t>
            </a:r>
            <a:r>
              <a:rPr lang="pt-BR" sz="2000" dirty="0" smtClean="0"/>
              <a:t> é para investir a relação entre cada tipo de </a:t>
            </a:r>
            <a:r>
              <a:rPr lang="pt-BR" sz="2000" i="1" dirty="0" smtClean="0"/>
              <a:t>impairment </a:t>
            </a:r>
            <a:r>
              <a:rPr lang="pt-BR" sz="2000" dirty="0" smtClean="0"/>
              <a:t>e o </a:t>
            </a:r>
            <a:r>
              <a:rPr lang="pt-BR" sz="2000" i="1" dirty="0" smtClean="0"/>
              <a:t>annoyance </a:t>
            </a:r>
            <a:r>
              <a:rPr lang="pt-BR" sz="2000" dirty="0" smtClean="0"/>
              <a:t>total;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Usando um processo de ajuste não-linear, o MSV foi ajustado para cada tipo de </a:t>
            </a:r>
            <a:r>
              <a:rPr lang="pt-BR" sz="2000" i="1" dirty="0" smtClean="0"/>
              <a:t>impairment</a:t>
            </a:r>
            <a:r>
              <a:rPr lang="pt-BR" sz="2000" dirty="0" smtClean="0"/>
              <a:t> usando a métrica de </a:t>
            </a:r>
            <a:r>
              <a:rPr lang="pt-BR" sz="2000" dirty="0" err="1" smtClean="0"/>
              <a:t>Minkowski</a:t>
            </a:r>
            <a:endParaRPr lang="pt-BR" sz="20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/>
          <p:cNvGrpSpPr/>
          <p:nvPr/>
        </p:nvGrpSpPr>
        <p:grpSpPr>
          <a:xfrm>
            <a:off x="222676" y="4881281"/>
            <a:ext cx="11746648" cy="1317814"/>
            <a:chOff x="222676" y="4881281"/>
            <a:chExt cx="11746648" cy="131781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76" y="4881281"/>
              <a:ext cx="11746648" cy="1317814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5768788" y="5876365"/>
              <a:ext cx="6178513" cy="322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54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Métrica de </a:t>
            </a:r>
            <a:r>
              <a:rPr lang="pt-BR" sz="2400" dirty="0" err="1" smtClean="0"/>
              <a:t>Minkowski</a:t>
            </a:r>
            <a:r>
              <a:rPr lang="pt-BR" sz="2400" dirty="0" smtClean="0"/>
              <a:t> (resumo dos resultados pelo ajuste)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812" y="1979619"/>
            <a:ext cx="9556376" cy="435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Métrica de </a:t>
            </a:r>
            <a:r>
              <a:rPr lang="pt-BR" sz="2400" dirty="0" err="1" smtClean="0"/>
              <a:t>Minkowski</a:t>
            </a:r>
            <a:r>
              <a:rPr lang="pt-BR" sz="2400" dirty="0" smtClean="0"/>
              <a:t> (resumo dos resultados pelo ajuste)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Os resultados mostram como o </a:t>
            </a:r>
            <a:r>
              <a:rPr lang="pt-BR" sz="2000" dirty="0" err="1" smtClean="0"/>
              <a:t>MSV’s</a:t>
            </a:r>
            <a:r>
              <a:rPr lang="pt-BR" sz="2000" dirty="0" smtClean="0"/>
              <a:t> do </a:t>
            </a:r>
            <a:r>
              <a:rPr lang="pt-BR" sz="2000" dirty="0" err="1" smtClean="0"/>
              <a:t>blocky</a:t>
            </a:r>
            <a:r>
              <a:rPr lang="pt-BR" sz="2000" dirty="0" smtClean="0"/>
              <a:t>, </a:t>
            </a:r>
            <a:r>
              <a:rPr lang="pt-BR" sz="2000" dirty="0" err="1" smtClean="0"/>
              <a:t>Blurry</a:t>
            </a:r>
            <a:r>
              <a:rPr lang="pt-BR" sz="2000" dirty="0" smtClean="0"/>
              <a:t> e </a:t>
            </a:r>
            <a:r>
              <a:rPr lang="pt-BR" sz="2000" dirty="0" err="1" smtClean="0"/>
              <a:t>Fuzzy</a:t>
            </a:r>
            <a:r>
              <a:rPr lang="pt-BR" sz="2000" dirty="0" smtClean="0"/>
              <a:t> contribuíram para o </a:t>
            </a:r>
            <a:r>
              <a:rPr lang="pt-BR" sz="2000" i="1" dirty="0" smtClean="0"/>
              <a:t>annoyance</a:t>
            </a:r>
            <a:r>
              <a:rPr lang="pt-BR" sz="2000" dirty="0" smtClean="0"/>
              <a:t> total;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Os resultados mostram que o MSV </a:t>
            </a:r>
            <a:r>
              <a:rPr lang="pt-BR" sz="2000" dirty="0" err="1" smtClean="0"/>
              <a:t>blocky</a:t>
            </a:r>
            <a:r>
              <a:rPr lang="pt-BR" sz="2000" dirty="0" smtClean="0"/>
              <a:t> é quase sempre maior que os outros dois MVS;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Dois vídeos se destacam quanto aos seus resultados: </a:t>
            </a:r>
            <a:r>
              <a:rPr lang="pt-BR" sz="2000" dirty="0" err="1" smtClean="0"/>
              <a:t>Flower</a:t>
            </a:r>
            <a:r>
              <a:rPr lang="pt-BR" sz="2000" dirty="0" smtClean="0"/>
              <a:t>-Garden e Football-</a:t>
            </a:r>
            <a:r>
              <a:rPr lang="pt-BR" sz="2000" dirty="0" err="1" smtClean="0"/>
              <a:t>left</a:t>
            </a:r>
            <a:r>
              <a:rPr lang="pt-BR" sz="2000" dirty="0" smtClean="0"/>
              <a:t>;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 err="1" smtClean="0"/>
              <a:t>Flower</a:t>
            </a:r>
            <a:r>
              <a:rPr lang="pt-BR" sz="1600" dirty="0" smtClean="0"/>
              <a:t>-Garden apresenta valores muito inferior aos dos demais vídeos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 smtClean="0"/>
              <a:t>Football-</a:t>
            </a:r>
            <a:r>
              <a:rPr lang="pt-BR" sz="1600" dirty="0" err="1" smtClean="0"/>
              <a:t>left</a:t>
            </a:r>
            <a:r>
              <a:rPr lang="pt-BR" sz="1600" dirty="0" smtClean="0"/>
              <a:t> apresenta valores muito maiores comparado aos demais vídeos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Resultados gráficos a partir da Métrica de </a:t>
            </a:r>
            <a:r>
              <a:rPr lang="pt-BR" sz="2400" dirty="0" err="1" smtClean="0"/>
              <a:t>Minkowski</a:t>
            </a:r>
            <a:endParaRPr lang="pt-BR" sz="20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80" y="1820655"/>
            <a:ext cx="10890440" cy="416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Resultados gráficos a partir da Métrica de </a:t>
            </a:r>
            <a:r>
              <a:rPr lang="pt-BR" sz="2400" dirty="0" err="1" smtClean="0"/>
              <a:t>Minkowski</a:t>
            </a:r>
            <a:endParaRPr lang="pt-BR" sz="20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6" y="1887890"/>
            <a:ext cx="11424188" cy="40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Resultados gráficos a partir da Métrica de </a:t>
            </a:r>
            <a:r>
              <a:rPr lang="pt-BR" sz="2400" dirty="0" err="1" smtClean="0"/>
              <a:t>Minkowski</a:t>
            </a:r>
            <a:endParaRPr lang="pt-BR" sz="20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05" y="1914784"/>
            <a:ext cx="11182790" cy="39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INTRODUÇÃO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IMPAIRMENT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é uma falha percebida em uma imagem ou vídeo durante a captura, transmissão, armazenagem e/ou visualização, bem como por qualquer algoritmo de processamento de imagens que possa ser aplicado (</a:t>
            </a:r>
            <a:r>
              <a:rPr lang="pt-BR" sz="2000" dirty="0" err="1" smtClean="0"/>
              <a:t>p.x</a:t>
            </a:r>
            <a:r>
              <a:rPr lang="pt-BR" sz="2000" dirty="0" smtClean="0"/>
              <a:t>, realce, compressão </a:t>
            </a:r>
            <a:r>
              <a:rPr lang="pt-BR" sz="2000" dirty="0" err="1" smtClean="0"/>
              <a:t>etc</a:t>
            </a:r>
            <a:r>
              <a:rPr lang="pt-BR" sz="2000" dirty="0" smtClean="0"/>
              <a:t>);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pode ser decomposto em conjuntos de características (componente perceptível);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a maioria possui mais de uma característica, é possível produzir algum relativamente puro (artefato);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Exemplo </a:t>
            </a:r>
            <a:r>
              <a:rPr lang="pt-BR" dirty="0" smtClean="0">
                <a:sym typeface="Wingdings 3" panose="05040102010807070707" pitchFamily="18" charset="2"/>
              </a:rPr>
              <a:t> </a:t>
            </a:r>
            <a:r>
              <a:rPr lang="pt-BR" sz="2000" dirty="0" smtClean="0"/>
              <a:t>sistemas digitais são conhecidos por apresentar </a:t>
            </a:r>
            <a:r>
              <a:rPr lang="pt-BR" sz="2000" i="1" dirty="0" smtClean="0"/>
              <a:t>impairments</a:t>
            </a:r>
            <a:r>
              <a:rPr lang="pt-BR" sz="2000" dirty="0" smtClean="0"/>
              <a:t> que podem ser muito complexos nas sua descrição perceptível;</a:t>
            </a:r>
            <a:endParaRPr lang="pt-BR" sz="2800" dirty="0" smtClean="0"/>
          </a:p>
          <a:p>
            <a:pPr marL="1708150" lvl="1" indent="0" algn="just">
              <a:lnSpc>
                <a:spcPct val="150000"/>
              </a:lnSpc>
              <a:buNone/>
            </a:pPr>
            <a:r>
              <a:rPr lang="pt-BR" dirty="0" smtClean="0">
                <a:sym typeface="Wingdings 3" panose="05040102010807070707" pitchFamily="18" charset="2"/>
              </a:rPr>
              <a:t>  </a:t>
            </a:r>
            <a:r>
              <a:rPr lang="pt-BR" sz="2000" i="1" dirty="0" err="1" smtClean="0"/>
              <a:t>bluriness</a:t>
            </a:r>
            <a:r>
              <a:rPr lang="pt-BR" sz="2000" i="1" dirty="0" smtClean="0"/>
              <a:t>, </a:t>
            </a:r>
            <a:r>
              <a:rPr lang="pt-BR" sz="2000" i="1" dirty="0" err="1" smtClean="0"/>
              <a:t>blockiness</a:t>
            </a:r>
            <a:r>
              <a:rPr lang="pt-BR" sz="2000" i="1" dirty="0" smtClean="0"/>
              <a:t>, </a:t>
            </a:r>
            <a:r>
              <a:rPr lang="pt-BR" sz="2000" i="1" dirty="0" err="1" smtClean="0"/>
              <a:t>noisiness</a:t>
            </a:r>
            <a:r>
              <a:rPr lang="pt-BR" sz="2000" i="1" dirty="0" smtClean="0"/>
              <a:t>, </a:t>
            </a:r>
            <a:r>
              <a:rPr lang="pt-BR" sz="2000" i="1" dirty="0" err="1" smtClean="0"/>
              <a:t>ringing</a:t>
            </a:r>
            <a:r>
              <a:rPr lang="pt-BR" sz="2000" i="1" dirty="0" smtClean="0"/>
              <a:t> </a:t>
            </a:r>
            <a:r>
              <a:rPr lang="pt-BR" sz="2000" dirty="0" smtClean="0"/>
              <a:t>são outros tipos de </a:t>
            </a:r>
            <a:r>
              <a:rPr lang="pt-BR" sz="2000" i="1" dirty="0" smtClean="0"/>
              <a:t>impairments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9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Resultados gráficos a partir da Métrica de </a:t>
            </a:r>
            <a:r>
              <a:rPr lang="pt-BR" sz="2400" dirty="0" err="1" smtClean="0"/>
              <a:t>Minkowski</a:t>
            </a:r>
            <a:endParaRPr lang="pt-BR" sz="20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14" y="1874443"/>
            <a:ext cx="11465172" cy="405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ANALÍSE DOS DADOS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Tabela com ajuste na Métrica de </a:t>
            </a:r>
            <a:r>
              <a:rPr lang="pt-BR" sz="2400" dirty="0" err="1" smtClean="0"/>
              <a:t>Minkowski</a:t>
            </a:r>
            <a:endParaRPr lang="pt-BR" sz="20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18" y="1713078"/>
            <a:ext cx="11688764" cy="43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CONCLUSÃO</a:t>
            </a:r>
            <a:endParaRPr lang="pt-BR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244699" y="1094704"/>
                <a:ext cx="11702602" cy="5615189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BR" sz="2400" dirty="0" smtClean="0"/>
                  <a:t>Este trabalho realizou um experimento psicométrico com dois tipos de </a:t>
                </a:r>
                <a:r>
                  <a:rPr lang="pt-BR" sz="2400" i="1" dirty="0" smtClean="0"/>
                  <a:t>impairments</a:t>
                </a:r>
                <a:r>
                  <a:rPr lang="pt-BR" sz="2400" dirty="0" smtClean="0"/>
                  <a:t>: </a:t>
                </a:r>
                <a:r>
                  <a:rPr lang="pt-BR" sz="2400" dirty="0" err="1" smtClean="0"/>
                  <a:t>blocky-blurry</a:t>
                </a:r>
                <a:r>
                  <a:rPr lang="pt-BR" sz="2400" dirty="0" smtClean="0"/>
                  <a:t> e </a:t>
                </a:r>
                <a:r>
                  <a:rPr lang="pt-BR" sz="2400" dirty="0" err="1" smtClean="0"/>
                  <a:t>fuzzy</a:t>
                </a:r>
                <a:r>
                  <a:rPr lang="pt-BR" sz="2400" dirty="0" smtClean="0"/>
                  <a:t>;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BR" sz="2400" dirty="0" smtClean="0"/>
                  <a:t>A ideia foi medir o </a:t>
                </a:r>
                <a:r>
                  <a:rPr lang="pt-BR" sz="2400" i="1" dirty="0" smtClean="0"/>
                  <a:t>annoyance total</a:t>
                </a:r>
                <a:r>
                  <a:rPr lang="pt-BR" sz="2400" dirty="0" smtClean="0"/>
                  <a:t> e a </a:t>
                </a:r>
                <a:r>
                  <a:rPr lang="pt-BR" sz="2400" i="1" dirty="0" smtClean="0"/>
                  <a:t>força individual </a:t>
                </a:r>
                <a:r>
                  <a:rPr lang="pt-BR" sz="2400" dirty="0" smtClean="0"/>
                  <a:t>de três </a:t>
                </a:r>
                <a:r>
                  <a:rPr lang="pt-BR" sz="2400" i="1" dirty="0" smtClean="0"/>
                  <a:t>impairments</a:t>
                </a:r>
                <a:r>
                  <a:rPr lang="pt-BR" sz="2400" dirty="0" smtClean="0"/>
                  <a:t> (</a:t>
                </a:r>
                <a:r>
                  <a:rPr lang="pt-BR" sz="2400" dirty="0" err="1" smtClean="0"/>
                  <a:t>blocky</a:t>
                </a:r>
                <a:r>
                  <a:rPr lang="pt-BR" sz="2400" dirty="0" smtClean="0"/>
                  <a:t>, </a:t>
                </a:r>
                <a:r>
                  <a:rPr lang="pt-BR" sz="2400" dirty="0" err="1" smtClean="0"/>
                  <a:t>blurry</a:t>
                </a:r>
                <a:r>
                  <a:rPr lang="pt-BR" sz="2400" dirty="0" smtClean="0"/>
                  <a:t> e </a:t>
                </a:r>
                <a:r>
                  <a:rPr lang="pt-BR" sz="2400" dirty="0" err="1" smtClean="0"/>
                  <a:t>fuzzy</a:t>
                </a:r>
                <a:r>
                  <a:rPr lang="pt-BR" sz="2400" dirty="0" smtClean="0"/>
                  <a:t>)</a:t>
                </a:r>
                <a:r>
                  <a:rPr lang="pt-BR" sz="2400" i="1" dirty="0" smtClean="0"/>
                  <a:t>;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BR" sz="2400" dirty="0" smtClean="0"/>
                  <a:t>Foi estimada uma função </a:t>
                </a:r>
                <a:r>
                  <a:rPr lang="pt-BR" sz="2400" i="1" dirty="0" smtClean="0"/>
                  <a:t>annoyance</a:t>
                </a:r>
                <a:r>
                  <a:rPr lang="pt-BR" sz="2400" dirty="0" smtClean="0"/>
                  <a:t> e psicométrica para os </a:t>
                </a:r>
                <a:r>
                  <a:rPr lang="pt-BR" sz="2400" i="1" dirty="0" smtClean="0"/>
                  <a:t>impairments</a:t>
                </a:r>
                <a:r>
                  <a:rPr lang="pt-BR" sz="2400" dirty="0" smtClean="0"/>
                  <a:t>;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BR" sz="2400" dirty="0" smtClean="0"/>
                  <a:t>Através do teste ANOVA, foi possível verificar que não há efeito significativo da “proporção do impairments” em qualquer um dos parâmetros dessas duas funções;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BR" sz="2400" dirty="0" smtClean="0"/>
                  <a:t>O vídeo original tem efeito significante nos valores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</m:oMath>
                </a14:m>
                <a:r>
                  <a:rPr lang="pt-BR" sz="2000" dirty="0"/>
                  <a:t> </a:t>
                </a:r>
                <a:r>
                  <a:rPr lang="pt-BR" sz="2000" dirty="0" smtClean="0"/>
                  <a:t>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pt-BR" sz="2000" dirty="0" smtClean="0"/>
                  <a:t>;</a:t>
                </a: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endParaRPr lang="pt-BR" sz="2000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699" y="1094704"/>
                <a:ext cx="11702602" cy="5615189"/>
              </a:xfrm>
              <a:blipFill rotWithShape="0">
                <a:blip r:embed="rId2"/>
                <a:stretch>
                  <a:fillRect l="-677" r="-8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6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CONCLUSÃO</a:t>
            </a:r>
            <a:endParaRPr lang="pt-BR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244699" y="1094704"/>
                <a:ext cx="11702602" cy="5615189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BR" sz="2400" dirty="0" smtClean="0"/>
                  <a:t>Os valores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</m:oMath>
                </a14:m>
                <a:r>
                  <a:rPr lang="pt-BR" sz="2000" dirty="0"/>
                  <a:t> </a:t>
                </a:r>
                <a:r>
                  <a:rPr lang="pt-BR" sz="2400" dirty="0" smtClean="0"/>
                  <a:t>(</a:t>
                </a:r>
                <a:r>
                  <a:rPr lang="pt-BR" sz="2400" dirty="0" err="1" smtClean="0"/>
                  <a:t>Mid</a:t>
                </a:r>
                <a:r>
                  <a:rPr lang="pt-BR" sz="2400" dirty="0" smtClean="0"/>
                  <a:t>- annoyance) correspondente ao </a:t>
                </a:r>
                <a:r>
                  <a:rPr lang="pt-BR" sz="2400" i="1" dirty="0" smtClean="0"/>
                  <a:t>impairment </a:t>
                </a:r>
                <a:r>
                  <a:rPr lang="pt-BR" sz="2400" i="1" dirty="0" err="1" smtClean="0"/>
                  <a:t>Type</a:t>
                </a:r>
                <a:r>
                  <a:rPr lang="pt-BR" sz="2400" i="1" dirty="0" smtClean="0"/>
                  <a:t>-I</a:t>
                </a:r>
                <a:r>
                  <a:rPr lang="pt-BR" sz="2400" dirty="0" smtClean="0"/>
                  <a:t> e os valores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</m:oMath>
                </a14:m>
                <a:r>
                  <a:rPr lang="pt-BR" sz="2400" dirty="0"/>
                  <a:t> </a:t>
                </a:r>
                <a:r>
                  <a:rPr lang="pt-BR" sz="2400" dirty="0" smtClean="0"/>
                  <a:t>correspondentes ao </a:t>
                </a:r>
                <a:r>
                  <a:rPr lang="pt-BR" sz="2400" i="1" dirty="0" smtClean="0"/>
                  <a:t>impairment </a:t>
                </a:r>
                <a:r>
                  <a:rPr lang="pt-BR" sz="2400" i="1" dirty="0" err="1" smtClean="0"/>
                  <a:t>Type</a:t>
                </a:r>
                <a:r>
                  <a:rPr lang="pt-BR" sz="2400" i="1" dirty="0" smtClean="0"/>
                  <a:t>-II</a:t>
                </a:r>
                <a:r>
                  <a:rPr lang="pt-BR" sz="2400" dirty="0" smtClean="0"/>
                  <a:t> estão bem correlacionados e podem ser relacionados por uma equação linear;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BR" sz="2400" dirty="0"/>
                  <a:t>Os valores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</m:oMath>
                </a14:m>
                <a:r>
                  <a:rPr lang="pt-BR" sz="2000" dirty="0"/>
                  <a:t> </a:t>
                </a:r>
                <a:r>
                  <a:rPr lang="pt-BR" sz="2400" dirty="0" smtClean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pt-BR" sz="2400" dirty="0"/>
                  <a:t> </a:t>
                </a:r>
                <a:r>
                  <a:rPr lang="pt-BR" sz="2400" dirty="0"/>
                  <a:t>correspondentes </a:t>
                </a:r>
                <a:r>
                  <a:rPr lang="pt-BR" sz="2400" dirty="0" smtClean="0"/>
                  <a:t>a cada tipo de </a:t>
                </a:r>
                <a:r>
                  <a:rPr lang="pt-BR" sz="2400" i="1" dirty="0" smtClean="0"/>
                  <a:t>impairment </a:t>
                </a:r>
                <a:r>
                  <a:rPr lang="pt-BR" sz="2400" dirty="0" smtClean="0"/>
                  <a:t>também estão </a:t>
                </a:r>
                <a:r>
                  <a:rPr lang="pt-BR" sz="2400" dirty="0"/>
                  <a:t>bem correlacionados e </a:t>
                </a:r>
                <a:r>
                  <a:rPr lang="pt-BR" sz="2400" dirty="0" smtClean="0"/>
                  <a:t>relacionados linearmente;</a:t>
                </a: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pt-BR" sz="2000" dirty="0" smtClean="0"/>
                  <a:t>Isso significa que se, conhecendo o limiar do </a:t>
                </a:r>
                <a:r>
                  <a:rPr lang="pt-BR" sz="2000" i="1" dirty="0" smtClean="0"/>
                  <a:t>impairment</a:t>
                </a:r>
                <a:r>
                  <a:rPr lang="pt-BR" sz="2000" dirty="0" smtClean="0"/>
                  <a:t>, sua função </a:t>
                </a:r>
                <a:r>
                  <a:rPr lang="pt-BR" sz="2000" i="1" dirty="0" smtClean="0"/>
                  <a:t>annoyance</a:t>
                </a:r>
                <a:r>
                  <a:rPr lang="pt-BR" sz="2000" dirty="0" smtClean="0"/>
                  <a:t> pode ser prevista;</a:t>
                </a:r>
                <a:endParaRPr lang="pt-BR" sz="2000" dirty="0"/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BR" sz="2400" dirty="0" smtClean="0"/>
                  <a:t>O MAV das sequencias testes podem ser estimados usando as forças individuas (MSV) das características dos i</a:t>
                </a:r>
                <a:r>
                  <a:rPr lang="pt-BR" sz="2400" i="1" dirty="0" smtClean="0"/>
                  <a:t>mpairments</a:t>
                </a:r>
                <a:r>
                  <a:rPr lang="pt-BR" sz="2400" dirty="0" smtClean="0"/>
                  <a:t>;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BR" sz="2400" dirty="0" smtClean="0"/>
                  <a:t>A métrica de </a:t>
                </a:r>
                <a:r>
                  <a:rPr lang="pt-BR" sz="2400" dirty="0" err="1" smtClean="0"/>
                  <a:t>Minkowski</a:t>
                </a:r>
                <a:r>
                  <a:rPr lang="pt-BR" sz="2400" dirty="0" smtClean="0"/>
                  <a:t> possibilitou um bom ajuste para combinar os </a:t>
                </a:r>
                <a:r>
                  <a:rPr lang="pt-BR" sz="2400" dirty="0" err="1" smtClean="0"/>
                  <a:t>MSV’s</a:t>
                </a:r>
                <a:r>
                  <a:rPr lang="pt-BR" sz="2400" dirty="0" smtClean="0"/>
                  <a:t>;</a:t>
                </a: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endParaRPr lang="pt-BR" sz="2000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699" y="1094704"/>
                <a:ext cx="11702602" cy="5615189"/>
              </a:xfrm>
              <a:blipFill rotWithShape="0">
                <a:blip r:embed="rId2"/>
                <a:stretch>
                  <a:fillRect l="-677" r="-8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3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CONCLUSÃO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A métrica de </a:t>
            </a:r>
            <a:r>
              <a:rPr lang="pt-BR" sz="2400" dirty="0" err="1" smtClean="0"/>
              <a:t>Minkowski</a:t>
            </a:r>
            <a:r>
              <a:rPr lang="pt-BR" sz="2400" dirty="0" smtClean="0"/>
              <a:t> foi ajustado a um expoente constante de 1.5 e 1.0 (caso linear);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Fixando a 1.5 não houve piora significante;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No ajuste de 1.0, o resultado foi significante pior (P &lt; 0.05) para o conjunto de dados contendo todas as sequencias testes e para um dos grupos da sequencias;</a:t>
            </a:r>
            <a:endParaRPr lang="pt-BR" sz="20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Porém, em todos os casos o modelo linear resultou em descrições, razoavelmente</a:t>
            </a:r>
            <a:r>
              <a:rPr lang="pt-BR" sz="2400" smtClean="0"/>
              <a:t>, boas.</a:t>
            </a:r>
            <a:endParaRPr lang="pt-BR" sz="2400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8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INTRODUÇÃO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Há muitos modelos de qualidade de vídeos propostos e, poucos tem no estudo e caracterização dos artefatos individuais;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Experimentos psicofísicos mostram que o </a:t>
            </a:r>
            <a:r>
              <a:rPr lang="pt-BR" sz="2400" i="1" dirty="0" smtClean="0"/>
              <a:t>annoyance </a:t>
            </a:r>
            <a:r>
              <a:rPr lang="pt-BR" sz="2400" dirty="0" smtClean="0"/>
              <a:t>total dos </a:t>
            </a:r>
            <a:r>
              <a:rPr lang="pt-BR" sz="2400" i="1" dirty="0" smtClean="0"/>
              <a:t>impairments </a:t>
            </a:r>
            <a:r>
              <a:rPr lang="pt-BR" sz="2400" dirty="0" smtClean="0"/>
              <a:t>aumentam quando combina-se diferentes artefatos, simultaneamente;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Estudar os artefatos individualmente é importante para entender como as artefatos são dependentes das propriedades físicas do vídeo e como elas combinam para produzir um </a:t>
            </a:r>
            <a:r>
              <a:rPr lang="pt-BR" sz="2400" i="1" dirty="0" smtClean="0"/>
              <a:t>annoyance</a:t>
            </a:r>
            <a:r>
              <a:rPr lang="pt-BR" sz="2400" dirty="0" smtClean="0"/>
              <a:t> total;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4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GERAÇÃO DA SEQUENCIA DE TESTES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Foram selecionados quatro (4) sequencias de vídeos em alta definição (originais);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Cada vídeo possui 5 segundos de duração;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Os vídeos selecionados foram: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Bus; </a:t>
            </a:r>
            <a:r>
              <a:rPr lang="pt-BR" sz="2000" dirty="0" err="1" smtClean="0"/>
              <a:t>Cheerleader</a:t>
            </a:r>
            <a:r>
              <a:rPr lang="pt-BR" sz="2000" dirty="0" smtClean="0"/>
              <a:t>; </a:t>
            </a:r>
            <a:r>
              <a:rPr lang="pt-BR" sz="2000" dirty="0" err="1" smtClean="0"/>
              <a:t>Flower</a:t>
            </a:r>
            <a:r>
              <a:rPr lang="pt-BR" sz="2000" dirty="0" smtClean="0"/>
              <a:t>-Garden; </a:t>
            </a:r>
            <a:r>
              <a:rPr lang="pt-BR" sz="2000" dirty="0" err="1" smtClean="0"/>
              <a:t>Hockey</a:t>
            </a:r>
            <a:r>
              <a:rPr lang="pt-BR" sz="2000" dirty="0" smtClean="0"/>
              <a:t>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Esses vídeos são comuns nos experimentos de qualidade de vídeo (www.vqeg.org)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Os testes se limitam a medir breves </a:t>
            </a:r>
            <a:r>
              <a:rPr lang="pt-BR" sz="2400" i="1" dirty="0" smtClean="0"/>
              <a:t>annoyances</a:t>
            </a:r>
            <a:r>
              <a:rPr lang="pt-BR" sz="2400" dirty="0" smtClean="0"/>
              <a:t>, com defeitos espacialmente limitados inseridos nos vídeos;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u="sng" dirty="0" smtClean="0"/>
              <a:t>Zona de Defeito</a:t>
            </a:r>
            <a:r>
              <a:rPr lang="pt-BR" sz="2400" dirty="0" smtClean="0"/>
              <a:t> é a região espacial e temporal do vídeo onde o defeito esta inserido.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O restante do vídeo é deixado em seu estado natural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2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GERAÇÃO DA SEQUENCIA DE TESTES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As degradações são geradas separadamente e adicionadas em regiões espaciais e temporais específicas do vídeo original;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As regiões foram divididas em três partes iguais (horizontais ou verticais);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Tinham a duração de 1 seg., e não ocorreu no 1° nem nos últimos segundos do vídeo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Foram usadas diferentes regiões em cada vídeo, para evitar que as pessoas soubessem onde os defeitos apareceriam;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Devido ao tempo foram usadas somente duas zonas de defeito (vide tabela 1);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Pessoas são convidadas a encontrar por áreas defeituosas no vídeo e indiciar o valor do </a:t>
            </a:r>
            <a:r>
              <a:rPr lang="pt-BR" sz="2400" i="1" dirty="0" smtClean="0"/>
              <a:t>annoyance </a:t>
            </a:r>
            <a:r>
              <a:rPr lang="pt-BR" sz="2400" dirty="0" smtClean="0"/>
              <a:t>ou da força do </a:t>
            </a:r>
            <a:r>
              <a:rPr lang="pt-BR" sz="2400" i="1" dirty="0" smtClean="0"/>
              <a:t>impairment</a:t>
            </a:r>
            <a:r>
              <a:rPr lang="pt-BR" sz="2400" dirty="0" smtClean="0"/>
              <a:t> visualizado;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7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GERAÇÃO DA SEQUENCIA DE TESTES</a:t>
            </a:r>
            <a:endParaRPr lang="pt-BR" sz="36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2267" t="19118" r="30089" b="9007"/>
          <a:stretch/>
        </p:blipFill>
        <p:spPr>
          <a:xfrm>
            <a:off x="2904565" y="1064213"/>
            <a:ext cx="5768788" cy="489283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54546" y="6081099"/>
            <a:ext cx="11887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Tabela 1 – Sequencias originais, zonas de defeito, força e fatores de peso (a, b) usados nos experimentos.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31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699" y="326489"/>
            <a:ext cx="11702602" cy="5879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GERAÇÃO DA SEQUENCIA DE TESTES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1094704"/>
            <a:ext cx="11702602" cy="56151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dirty="0" smtClean="0"/>
              <a:t>Como os vídeos com </a:t>
            </a:r>
            <a:r>
              <a:rPr lang="pt-BR" sz="2400" i="1" dirty="0" smtClean="0"/>
              <a:t>impairments </a:t>
            </a:r>
            <a:r>
              <a:rPr lang="pt-BR" sz="2400" dirty="0" smtClean="0"/>
              <a:t>foram gerados: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Os vídeos originais foram comprimidos usando o MPEG-2, com taxas (bitrate) de 1.0 e 7.5 Mbps;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As altas taxas (</a:t>
            </a:r>
            <a:r>
              <a:rPr lang="pt-BR" sz="2000" i="1" dirty="0" smtClean="0"/>
              <a:t>bitrate</a:t>
            </a:r>
            <a:r>
              <a:rPr lang="pt-BR" sz="2000" dirty="0" smtClean="0"/>
              <a:t>) resultaram em vídeos com muito borrado (</a:t>
            </a:r>
            <a:r>
              <a:rPr lang="pt-BR" sz="2000" i="1" dirty="0" err="1" smtClean="0"/>
              <a:t>blurry</a:t>
            </a:r>
            <a:r>
              <a:rPr lang="pt-BR" sz="2000" dirty="0" smtClean="0"/>
              <a:t>) e com blocos visíveis (</a:t>
            </a:r>
            <a:r>
              <a:rPr lang="pt-BR" sz="2000" i="1" dirty="0" err="1" smtClean="0"/>
              <a:t>blocky</a:t>
            </a:r>
            <a:r>
              <a:rPr lang="pt-BR" sz="2000" dirty="0" smtClean="0"/>
              <a:t>);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/>
              <a:t>Este experimento foi denominado</a:t>
            </a:r>
            <a:r>
              <a:rPr lang="pt-BR" sz="1800" dirty="0" smtClean="0">
                <a:sym typeface="Wingdings 3" panose="05040102010807070707" pitchFamily="18" charset="2"/>
              </a:rPr>
              <a:t> </a:t>
            </a:r>
            <a:r>
              <a:rPr lang="pt-BR" sz="2400" dirty="0" smtClean="0">
                <a:sym typeface="Wingdings 3" panose="05040102010807070707" pitchFamily="18" charset="2"/>
              </a:rPr>
              <a:t></a:t>
            </a:r>
            <a:r>
              <a:rPr lang="pt-BR" sz="1800" dirty="0" smtClean="0">
                <a:sym typeface="Wingdings 3" panose="05040102010807070707" pitchFamily="18" charset="2"/>
              </a:rPr>
              <a:t> “</a:t>
            </a:r>
            <a:r>
              <a:rPr lang="pt-BR" sz="1800" i="1" dirty="0" err="1" smtClean="0">
                <a:sym typeface="Wingdings 3" panose="05040102010807070707" pitchFamily="18" charset="2"/>
              </a:rPr>
              <a:t>blocky-blurry</a:t>
            </a:r>
            <a:r>
              <a:rPr lang="pt-BR" sz="1800" dirty="0" smtClean="0">
                <a:sym typeface="Wingdings 3" panose="05040102010807070707" pitchFamily="18" charset="2"/>
              </a:rPr>
              <a:t>” ou </a:t>
            </a:r>
            <a:r>
              <a:rPr lang="pt-BR" sz="1800" i="1" dirty="0" smtClean="0">
                <a:sym typeface="Wingdings 3" panose="05040102010807070707" pitchFamily="18" charset="2"/>
              </a:rPr>
              <a:t>Impairments </a:t>
            </a:r>
            <a:r>
              <a:rPr lang="pt-BR" sz="1800" i="1" dirty="0" err="1" smtClean="0">
                <a:sym typeface="Wingdings 3" panose="05040102010807070707" pitchFamily="18" charset="2"/>
              </a:rPr>
              <a:t>Type</a:t>
            </a:r>
            <a:r>
              <a:rPr lang="pt-BR" sz="1800" i="1" dirty="0" smtClean="0">
                <a:sym typeface="Wingdings 3" panose="05040102010807070707" pitchFamily="18" charset="2"/>
              </a:rPr>
              <a:t>-I</a:t>
            </a:r>
            <a:endParaRPr lang="pt-BR" sz="1800" dirty="0" smtClean="0">
              <a:sym typeface="Wingdings 3" panose="05040102010807070707" pitchFamily="18" charset="2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ym typeface="Wingdings 3" panose="05040102010807070707" pitchFamily="18" charset="2"/>
              </a:rPr>
              <a:t>As taxas (</a:t>
            </a:r>
            <a:r>
              <a:rPr lang="pt-BR" sz="2000" i="1" dirty="0" smtClean="0">
                <a:sym typeface="Wingdings 3" panose="05040102010807070707" pitchFamily="18" charset="2"/>
              </a:rPr>
              <a:t>bitrate</a:t>
            </a:r>
            <a:r>
              <a:rPr lang="pt-BR" sz="2000" dirty="0" smtClean="0">
                <a:sym typeface="Wingdings 3" panose="05040102010807070707" pitchFamily="18" charset="2"/>
              </a:rPr>
              <a:t>) menores resultaram em vídeos degradados, principalmente, devido à quantização de ruído;</a:t>
            </a:r>
            <a:endParaRPr lang="pt-BR" sz="2000" dirty="0">
              <a:sym typeface="Wingdings 3" panose="05040102010807070707" pitchFamily="18" charset="2"/>
            </a:endParaRP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 smtClean="0"/>
              <a:t>Este experimento foi denominado </a:t>
            </a:r>
            <a:r>
              <a:rPr lang="pt-BR" sz="1800" dirty="0" smtClean="0">
                <a:sym typeface="Wingdings 3" panose="05040102010807070707" pitchFamily="18" charset="2"/>
              </a:rPr>
              <a:t> </a:t>
            </a:r>
            <a:r>
              <a:rPr lang="pt-BR" sz="2400" dirty="0" smtClean="0">
                <a:sym typeface="Wingdings 3" panose="05040102010807070707" pitchFamily="18" charset="2"/>
              </a:rPr>
              <a:t></a:t>
            </a:r>
            <a:r>
              <a:rPr lang="pt-BR" sz="1800" dirty="0" smtClean="0">
                <a:sym typeface="Wingdings 3" panose="05040102010807070707" pitchFamily="18" charset="2"/>
              </a:rPr>
              <a:t> “</a:t>
            </a:r>
            <a:r>
              <a:rPr lang="pt-BR" sz="1800" i="1" dirty="0" err="1" smtClean="0">
                <a:sym typeface="Wingdings 3" panose="05040102010807070707" pitchFamily="18" charset="2"/>
              </a:rPr>
              <a:t>fuzzy</a:t>
            </a:r>
            <a:r>
              <a:rPr lang="pt-BR" sz="1800" dirty="0" smtClean="0">
                <a:sym typeface="Wingdings 3" panose="05040102010807070707" pitchFamily="18" charset="2"/>
              </a:rPr>
              <a:t>” ou </a:t>
            </a:r>
            <a:r>
              <a:rPr lang="pt-BR" sz="1800" i="1" dirty="0" smtClean="0">
                <a:sym typeface="Wingdings 3" panose="05040102010807070707" pitchFamily="18" charset="2"/>
              </a:rPr>
              <a:t>Impairments </a:t>
            </a:r>
            <a:r>
              <a:rPr lang="pt-BR" sz="1800" i="1" dirty="0" err="1" smtClean="0">
                <a:sym typeface="Wingdings 3" panose="05040102010807070707" pitchFamily="18" charset="2"/>
              </a:rPr>
              <a:t>Type</a:t>
            </a:r>
            <a:r>
              <a:rPr lang="pt-BR" sz="1800" i="1" dirty="0" smtClean="0">
                <a:sym typeface="Wingdings 3" panose="05040102010807070707" pitchFamily="18" charset="2"/>
              </a:rPr>
              <a:t>-II</a:t>
            </a:r>
            <a:endParaRPr lang="pt-BR" sz="1800" dirty="0" smtClean="0"/>
          </a:p>
          <a:p>
            <a:pPr marL="673100" lvl="2" indent="-215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ym typeface="Wingdings 3" panose="05040102010807070707" pitchFamily="18" charset="2"/>
              </a:rPr>
              <a:t>No geral, os </a:t>
            </a:r>
            <a:r>
              <a:rPr lang="pt-BR" i="1" dirty="0" smtClean="0">
                <a:sym typeface="Wingdings 3" panose="05040102010807070707" pitchFamily="18" charset="2"/>
              </a:rPr>
              <a:t>impairments </a:t>
            </a:r>
            <a:r>
              <a:rPr lang="pt-BR" i="1" dirty="0" err="1" smtClean="0">
                <a:sym typeface="Wingdings 3" panose="05040102010807070707" pitchFamily="18" charset="2"/>
              </a:rPr>
              <a:t>Type</a:t>
            </a:r>
            <a:r>
              <a:rPr lang="pt-BR" i="1" dirty="0" smtClean="0">
                <a:sym typeface="Wingdings 3" panose="05040102010807070707" pitchFamily="18" charset="2"/>
              </a:rPr>
              <a:t>-II</a:t>
            </a:r>
            <a:r>
              <a:rPr lang="pt-BR" dirty="0" smtClean="0">
                <a:sym typeface="Wingdings 3" panose="05040102010807070707" pitchFamily="18" charset="2"/>
              </a:rPr>
              <a:t> foram, significantemente mais fracos que os do </a:t>
            </a:r>
            <a:r>
              <a:rPr lang="pt-BR" i="1" dirty="0" err="1" smtClean="0">
                <a:sym typeface="Wingdings 3" panose="05040102010807070707" pitchFamily="18" charset="2"/>
              </a:rPr>
              <a:t>Type</a:t>
            </a:r>
            <a:r>
              <a:rPr lang="pt-BR" i="1" dirty="0" smtClean="0">
                <a:sym typeface="Wingdings 3" panose="05040102010807070707" pitchFamily="18" charset="2"/>
              </a:rPr>
              <a:t>-I</a:t>
            </a:r>
            <a:r>
              <a:rPr lang="pt-BR" dirty="0" smtClean="0">
                <a:sym typeface="Wingdings 3" panose="05040102010807070707" pitchFamily="18" charset="2"/>
              </a:rPr>
              <a:t>.</a:t>
            </a:r>
            <a:endParaRPr lang="pt-BR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154546" y="940159"/>
            <a:ext cx="1188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0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2123</Words>
  <Application>Microsoft Office PowerPoint</Application>
  <PresentationFormat>Widescreen</PresentationFormat>
  <Paragraphs>193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Wingdings</vt:lpstr>
      <vt:lpstr>Wingdings 3</vt:lpstr>
      <vt:lpstr>Tema do Office</vt:lpstr>
      <vt:lpstr>Perceptual Contributions of Blocky, Blurry, and Fuzzy Impairments to Overall Annoyance</vt:lpstr>
      <vt:lpstr>Abstract</vt:lpstr>
      <vt:lpstr>Abstract</vt:lpstr>
      <vt:lpstr>INTRODUÇÃO</vt:lpstr>
      <vt:lpstr>INTRODUÇÃO</vt:lpstr>
      <vt:lpstr>GERAÇÃO DA SEQUENCIA DE TESTES</vt:lpstr>
      <vt:lpstr>GERAÇÃO DA SEQUENCIA DE TESTES</vt:lpstr>
      <vt:lpstr>GERAÇÃO DA SEQUENCIA DE TESTES</vt:lpstr>
      <vt:lpstr>GERAÇÃO DA SEQUENCIA DE TESTES</vt:lpstr>
      <vt:lpstr>GERAÇÃO DA SEQUENCIA DE TESTES</vt:lpstr>
      <vt:lpstr>GERAÇÃO DA SEQUENCIA DE TESTES</vt:lpstr>
      <vt:lpstr>GERAÇÃO DA SEQUENCIA DE TESTES</vt:lpstr>
      <vt:lpstr>GERAÇÃO DA SEQUENCIA DE TESTES</vt:lpstr>
      <vt:lpstr>MÉTODO</vt:lpstr>
      <vt:lpstr>MÉTODO</vt:lpstr>
      <vt:lpstr>MÉTODO</vt:lpstr>
      <vt:lpstr>MÉTODO</vt:lpstr>
      <vt:lpstr>MÉTODO</vt:lpstr>
      <vt:lpstr>ANALÍSE DOS DADOS</vt:lpstr>
      <vt:lpstr>ANALÍSE DOS DADOS</vt:lpstr>
      <vt:lpstr>ANALÍSE DOS DADOS</vt:lpstr>
      <vt:lpstr>ANALÍSE DOS DADOS</vt:lpstr>
      <vt:lpstr>ANALÍSE DOS DADOS</vt:lpstr>
      <vt:lpstr>ANALÍSE DOS DADOS</vt:lpstr>
      <vt:lpstr>ANALÍSE DOS DADOS</vt:lpstr>
      <vt:lpstr>ANALÍSE DOS DADOS</vt:lpstr>
      <vt:lpstr>ANALÍSE DOS DADOS</vt:lpstr>
      <vt:lpstr>ANALÍSE DOS DADOS</vt:lpstr>
      <vt:lpstr>ANALÍSE DOS DADOS</vt:lpstr>
      <vt:lpstr>ANALÍSE DOS DADOS</vt:lpstr>
      <vt:lpstr>ANALÍSE DOS DADOS</vt:lpstr>
      <vt:lpstr>ANALÍSE DOS DADOS</vt:lpstr>
      <vt:lpstr>ANALÍSE DOS DADOS</vt:lpstr>
      <vt:lpstr>ANALÍSE DOS DADOS</vt:lpstr>
      <vt:lpstr>ANALÍSE DOS DADOS</vt:lpstr>
      <vt:lpstr>ANALÍSE DOS DADOS</vt:lpstr>
      <vt:lpstr>ANALÍSE DOS DADOS</vt:lpstr>
      <vt:lpstr>ANALÍSE DOS DADOS</vt:lpstr>
      <vt:lpstr>ANALÍSE DOS DADOS</vt:lpstr>
      <vt:lpstr>ANALÍSE DOS DADOS</vt:lpstr>
      <vt:lpstr>ANALÍSE DOS DADOS</vt:lpstr>
      <vt:lpstr>CONCLUSÃO</vt:lpstr>
      <vt:lpstr>CONCLUSÃO</vt:lpstr>
      <vt:lpstr>CONCLUSÃO</vt:lpstr>
    </vt:vector>
  </TitlesOfParts>
  <Company>Particular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Perceptual Contributions of Blocky, Blurry, and Fuzzy Impairments to Overall Annoyance</dc:title>
  <dc:creator>Alexandre Fieno</dc:creator>
  <cp:lastModifiedBy>Alexandre Fieno</cp:lastModifiedBy>
  <cp:revision>37</cp:revision>
  <dcterms:created xsi:type="dcterms:W3CDTF">2013-07-18T13:19:12Z</dcterms:created>
  <dcterms:modified xsi:type="dcterms:W3CDTF">2013-07-19T08:50:18Z</dcterms:modified>
</cp:coreProperties>
</file>