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3" r:id="rId2"/>
    <p:sldId id="298" r:id="rId3"/>
    <p:sldId id="307" r:id="rId4"/>
    <p:sldId id="309" r:id="rId5"/>
    <p:sldId id="308" r:id="rId6"/>
    <p:sldId id="311" r:id="rId7"/>
    <p:sldId id="312" r:id="rId8"/>
    <p:sldId id="278" r:id="rId9"/>
    <p:sldId id="313" r:id="rId10"/>
    <p:sldId id="314" r:id="rId11"/>
    <p:sldId id="317" r:id="rId12"/>
    <p:sldId id="315" r:id="rId13"/>
    <p:sldId id="316" r:id="rId14"/>
    <p:sldId id="272" r:id="rId15"/>
    <p:sldId id="318" r:id="rId16"/>
    <p:sldId id="319" r:id="rId17"/>
    <p:sldId id="320"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7" autoAdjust="0"/>
  </p:normalViewPr>
  <p:slideViewPr>
    <p:cSldViewPr>
      <p:cViewPr varScale="1">
        <p:scale>
          <a:sx n="54" d="100"/>
          <a:sy n="54" d="100"/>
        </p:scale>
        <p:origin x="17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410DE-1E04-4C56-A372-9D6621E0E4EF}" type="datetimeFigureOut">
              <a:rPr lang="nl-NL" smtClean="0"/>
              <a:t>12-11-2013</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E17B1-A5E9-44FC-967F-D81CFD12D0D4}" type="slidenum">
              <a:rPr lang="nl-NL" smtClean="0"/>
              <a:t>‹nº›</a:t>
            </a:fld>
            <a:endParaRPr lang="nl-NL"/>
          </a:p>
        </p:txBody>
      </p:sp>
    </p:spTree>
    <p:extLst>
      <p:ext uri="{BB962C8B-B14F-4D97-AF65-F5344CB8AC3E}">
        <p14:creationId xmlns:p14="http://schemas.microsoft.com/office/powerpoint/2010/main" val="361189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8B144AC-5686-487D-B93D-57F983213D84}" type="slidenum">
              <a:rPr lang="nl-NL" smtClean="0"/>
              <a:t>1</a:t>
            </a:fld>
            <a:endParaRPr lang="nl-NL"/>
          </a:p>
        </p:txBody>
      </p:sp>
    </p:spTree>
    <p:extLst>
      <p:ext uri="{BB962C8B-B14F-4D97-AF65-F5344CB8AC3E}">
        <p14:creationId xmlns:p14="http://schemas.microsoft.com/office/powerpoint/2010/main" val="305007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17B1-A5E9-44FC-967F-D81CFD12D0D4}" type="slidenum">
              <a:rPr lang="nl-NL" smtClean="0"/>
              <a:t>2</a:t>
            </a:fld>
            <a:endParaRPr lang="nl-NL"/>
          </a:p>
        </p:txBody>
      </p:sp>
    </p:spTree>
    <p:extLst>
      <p:ext uri="{BB962C8B-B14F-4D97-AF65-F5344CB8AC3E}">
        <p14:creationId xmlns:p14="http://schemas.microsoft.com/office/powerpoint/2010/main" val="209926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are probably</a:t>
            </a:r>
            <a:r>
              <a:rPr lang="en-GB" baseline="0" dirty="0" smtClean="0"/>
              <a:t> familiar with h264 </a:t>
            </a:r>
            <a:r>
              <a:rPr lang="en-GB" baseline="0" dirty="0" err="1" smtClean="0"/>
              <a:t>avc</a:t>
            </a:r>
            <a:endParaRPr lang="en-GB" baseline="0" dirty="0" smtClean="0"/>
          </a:p>
          <a:p>
            <a:r>
              <a:rPr lang="en-GB" baseline="0" dirty="0" smtClean="0"/>
              <a:t>What it does is that it encapsulates coded video info into a network abstraction level, so each frame is divided into slices that are then encapsulated into packets, that might get lost</a:t>
            </a:r>
            <a:endParaRPr lang="en-US" dirty="0"/>
          </a:p>
        </p:txBody>
      </p:sp>
      <p:sp>
        <p:nvSpPr>
          <p:cNvPr id="4" name="Slide Number Placeholder 3"/>
          <p:cNvSpPr>
            <a:spLocks noGrp="1"/>
          </p:cNvSpPr>
          <p:nvPr>
            <p:ph type="sldNum" sz="quarter" idx="10"/>
          </p:nvPr>
        </p:nvSpPr>
        <p:spPr/>
        <p:txBody>
          <a:bodyPr/>
          <a:lstStyle/>
          <a:p>
            <a:fld id="{0E5E17B1-A5E9-44FC-967F-D81CFD12D0D4}" type="slidenum">
              <a:rPr lang="nl-NL" smtClean="0"/>
              <a:t>3</a:t>
            </a:fld>
            <a:endParaRPr lang="nl-NL"/>
          </a:p>
        </p:txBody>
      </p:sp>
    </p:spTree>
    <p:extLst>
      <p:ext uri="{BB962C8B-B14F-4D97-AF65-F5344CB8AC3E}">
        <p14:creationId xmlns:p14="http://schemas.microsoft.com/office/powerpoint/2010/main" val="165162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we were</a:t>
            </a:r>
            <a:r>
              <a:rPr lang="en-GB" baseline="0" dirty="0" smtClean="0"/>
              <a:t> not yet fully happy so we started looking deeply in features of the HSV to better estimate quality. What we found is that visual attention could have been useful to our </a:t>
            </a:r>
            <a:r>
              <a:rPr lang="en-GB" baseline="0" dirty="0" smtClean="0"/>
              <a:t>purposes. Your </a:t>
            </a:r>
            <a:r>
              <a:rPr lang="en-GB" baseline="0" dirty="0" smtClean="0"/>
              <a:t>brain </a:t>
            </a:r>
            <a:r>
              <a:rPr lang="en-GB" baseline="0" dirty="0" err="1" smtClean="0"/>
              <a:t>bla</a:t>
            </a:r>
            <a:r>
              <a:rPr lang="en-GB" baseline="0" dirty="0" smtClean="0"/>
              <a:t> </a:t>
            </a:r>
            <a:r>
              <a:rPr lang="en-GB" baseline="0" smtClean="0"/>
              <a:t>bla</a:t>
            </a:r>
            <a:endParaRPr lang="en-GB" baseline="0" dirty="0" smtClean="0"/>
          </a:p>
          <a:p>
            <a:r>
              <a:rPr lang="en-GB" baseline="0" dirty="0" smtClean="0"/>
              <a:t>Thus the idea is that if some areas are less visible than others, you can also imagine tat distortions in those areas will be less visible. This has a number of implications. First of all for the objective computation</a:t>
            </a:r>
          </a:p>
          <a:p>
            <a:r>
              <a:rPr lang="en-GB" baseline="0" dirty="0" smtClean="0"/>
              <a:t>Then for the signal optimization and enhancement, </a:t>
            </a:r>
            <a:r>
              <a:rPr lang="en-GB" baseline="0" dirty="0" err="1" smtClean="0"/>
              <a:t>iin</a:t>
            </a:r>
            <a:r>
              <a:rPr lang="en-GB" baseline="0" dirty="0" smtClean="0"/>
              <a:t> view of computational cost saving you can drive most of the algorithm actions in the ROI</a:t>
            </a:r>
            <a:endParaRPr lang="nl-NL" dirty="0"/>
          </a:p>
        </p:txBody>
      </p:sp>
      <p:sp>
        <p:nvSpPr>
          <p:cNvPr id="4" name="Slide Number Placeholder 3"/>
          <p:cNvSpPr>
            <a:spLocks noGrp="1"/>
          </p:cNvSpPr>
          <p:nvPr>
            <p:ph type="sldNum" sz="quarter" idx="10"/>
          </p:nvPr>
        </p:nvSpPr>
        <p:spPr/>
        <p:txBody>
          <a:bodyPr/>
          <a:lstStyle/>
          <a:p>
            <a:fld id="{D6726DD1-1078-43A2-8637-8230B0BA041A}" type="slidenum">
              <a:rPr lang="en-US" smtClean="0"/>
              <a:pPr/>
              <a:t>4</a:t>
            </a:fld>
            <a:endParaRPr lang="en-US"/>
          </a:p>
        </p:txBody>
      </p:sp>
    </p:spTree>
    <p:extLst>
      <p:ext uri="{BB962C8B-B14F-4D97-AF65-F5344CB8AC3E}">
        <p14:creationId xmlns:p14="http://schemas.microsoft.com/office/powerpoint/2010/main" val="424998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A9DCF6-85CE-4F83-B0C2-2BE221B9521A}" type="slidenum">
              <a:rPr lang="en-US" smtClean="0"/>
              <a:pPr/>
              <a:t>17</a:t>
            </a:fld>
            <a:endParaRPr lang="en-US"/>
          </a:p>
        </p:txBody>
      </p:sp>
    </p:spTree>
    <p:extLst>
      <p:ext uri="{BB962C8B-B14F-4D97-AF65-F5344CB8AC3E}">
        <p14:creationId xmlns:p14="http://schemas.microsoft.com/office/powerpoint/2010/main" val="380671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cap="none" spc="0">
                <a:ln>
                  <a:noFill/>
                </a:ln>
                <a:solidFill>
                  <a:schemeClr val="tx1"/>
                </a:solidFill>
                <a:effectLst/>
              </a:defRPr>
            </a:lvl1p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a:p>
        </p:txBody>
      </p:sp>
      <p:sp>
        <p:nvSpPr>
          <p:cNvPr id="5" name="Footer Placeholder 4"/>
          <p:cNvSpPr>
            <a:spLocks noGrp="1"/>
          </p:cNvSpPr>
          <p:nvPr>
            <p:ph type="ftr" sz="quarter" idx="11"/>
          </p:nvPr>
        </p:nvSpPr>
        <p:spPr/>
        <p:txBody>
          <a:bodyPr/>
          <a:lstStyle/>
          <a:p>
            <a:r>
              <a:rPr lang="nl-NL" smtClean="0"/>
              <a:t>Judith Redi - HVEI 2012</a:t>
            </a:r>
            <a:endParaRPr lang="nl-NL"/>
          </a:p>
        </p:txBody>
      </p:sp>
      <p:sp>
        <p:nvSpPr>
          <p:cNvPr id="6" name="Slide Number Placeholder 5"/>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3193414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a:p>
        </p:txBody>
      </p:sp>
      <p:sp>
        <p:nvSpPr>
          <p:cNvPr id="5" name="Footer Placeholder 4"/>
          <p:cNvSpPr>
            <a:spLocks noGrp="1"/>
          </p:cNvSpPr>
          <p:nvPr>
            <p:ph type="ftr" sz="quarter" idx="11"/>
          </p:nvPr>
        </p:nvSpPr>
        <p:spPr/>
        <p:txBody>
          <a:bodyPr/>
          <a:lstStyle/>
          <a:p>
            <a:r>
              <a:rPr lang="nl-NL" smtClean="0"/>
              <a:t>Judith Redi - HVEI 2012</a:t>
            </a:r>
            <a:endParaRPr lang="nl-NL"/>
          </a:p>
        </p:txBody>
      </p:sp>
      <p:sp>
        <p:nvSpPr>
          <p:cNvPr id="6" name="Slide Number Placeholder 5"/>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6630085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a:p>
        </p:txBody>
      </p:sp>
      <p:sp>
        <p:nvSpPr>
          <p:cNvPr id="5" name="Footer Placeholder 4"/>
          <p:cNvSpPr>
            <a:spLocks noGrp="1"/>
          </p:cNvSpPr>
          <p:nvPr>
            <p:ph type="ftr" sz="quarter" idx="11"/>
          </p:nvPr>
        </p:nvSpPr>
        <p:spPr/>
        <p:txBody>
          <a:bodyPr/>
          <a:lstStyle/>
          <a:p>
            <a:r>
              <a:rPr lang="nl-NL" smtClean="0"/>
              <a:t>Judith Redi - HVEI 2012</a:t>
            </a:r>
            <a:endParaRPr lang="nl-NL"/>
          </a:p>
        </p:txBody>
      </p:sp>
      <p:sp>
        <p:nvSpPr>
          <p:cNvPr id="6" name="Slide Number Placeholder 5"/>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330888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0947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a:noFill/>
        </p:spPr>
        <p:txBody>
          <a:bodyPr anchor="ctr">
            <a:normAutofit/>
          </a:bodyPr>
          <a:lstStyle>
            <a:lvl1pPr algn="ctr">
              <a:defRPr sz="3600" b="0" cap="all" spc="0" baseline="0">
                <a:ln>
                  <a:noFill/>
                </a:ln>
                <a:solidFill>
                  <a:schemeClr val="accent2"/>
                </a:solidFill>
                <a:effectLst/>
                <a:latin typeface="Kozuka Gothic Pro L" pitchFamily="34" charset="-128"/>
                <a:ea typeface="Kozuka Gothic Pro L" pitchFamily="34" charset="-128"/>
              </a:defRPr>
            </a:lvl1pPr>
          </a:lstStyle>
          <a:p>
            <a:r>
              <a:rPr lang="en-US" dirty="0" smtClean="0"/>
              <a:t>Click to edit Master title style</a:t>
            </a:r>
            <a:endParaRPr lang="nl-NL" dirty="0"/>
          </a:p>
        </p:txBody>
      </p:sp>
      <p:sp>
        <p:nvSpPr>
          <p:cNvPr id="3" name="Content Placeholder 2"/>
          <p:cNvSpPr>
            <a:spLocks noGrp="1"/>
          </p:cNvSpPr>
          <p:nvPr>
            <p:ph idx="1"/>
          </p:nvPr>
        </p:nvSpPr>
        <p:spPr>
          <a:xfrm>
            <a:off x="611560" y="1772816"/>
            <a:ext cx="8075240" cy="4752528"/>
          </a:xfrm>
          <a:noFill/>
        </p:spPr>
        <p:txBody>
          <a:bodyPr>
            <a:normAutofit/>
          </a:bodyPr>
          <a:lstStyle>
            <a:lvl1pPr marL="268288" indent="-268288">
              <a:lnSpc>
                <a:spcPct val="90000"/>
              </a:lnSpc>
              <a:spcBef>
                <a:spcPts val="1000"/>
              </a:spcBef>
              <a:buClr>
                <a:schemeClr val="accent1">
                  <a:lumMod val="50000"/>
                </a:schemeClr>
              </a:buClr>
              <a:buFont typeface="Arial" pitchFamily="34" charset="0"/>
              <a:buChar char="•"/>
              <a:defRPr sz="2200">
                <a:latin typeface="Meiryo UI" pitchFamily="34" charset="-128"/>
                <a:ea typeface="Meiryo UI" pitchFamily="34" charset="-128"/>
                <a:cs typeface="Meiryo UI" pitchFamily="34" charset="-128"/>
              </a:defRPr>
            </a:lvl1pPr>
            <a:lvl2pPr marL="628650" indent="-268288">
              <a:lnSpc>
                <a:spcPct val="90000"/>
              </a:lnSpc>
              <a:spcBef>
                <a:spcPts val="1000"/>
              </a:spcBef>
              <a:buClr>
                <a:schemeClr val="accent1">
                  <a:lumMod val="50000"/>
                </a:schemeClr>
              </a:buClr>
              <a:buFont typeface="Arial" pitchFamily="34" charset="0"/>
              <a:buChar char="•"/>
              <a:defRPr sz="2000">
                <a:latin typeface="Meiryo UI" pitchFamily="34" charset="-128"/>
                <a:ea typeface="Meiryo UI" pitchFamily="34" charset="-128"/>
                <a:cs typeface="Meiryo UI" pitchFamily="34" charset="-128"/>
              </a:defRPr>
            </a:lvl2pPr>
            <a:lvl3pPr marL="990600" indent="-269875">
              <a:lnSpc>
                <a:spcPct val="90000"/>
              </a:lnSpc>
              <a:spcBef>
                <a:spcPts val="1000"/>
              </a:spcBef>
              <a:buClr>
                <a:schemeClr val="accent1">
                  <a:lumMod val="50000"/>
                </a:schemeClr>
              </a:buClr>
              <a:buFont typeface="Arial" pitchFamily="34" charset="0"/>
              <a:buChar char="•"/>
              <a:defRPr sz="1800">
                <a:latin typeface="Meiryo UI" pitchFamily="34" charset="-128"/>
                <a:ea typeface="Meiryo UI" pitchFamily="34" charset="-128"/>
                <a:cs typeface="Meiryo UI" pitchFamily="34" charset="-128"/>
              </a:defRPr>
            </a:lvl3pPr>
            <a:lvl4pPr marL="1343025" indent="-269875">
              <a:lnSpc>
                <a:spcPct val="90000"/>
              </a:lnSpc>
              <a:spcBef>
                <a:spcPts val="1000"/>
              </a:spcBef>
              <a:buClr>
                <a:schemeClr val="accent1">
                  <a:lumMod val="50000"/>
                </a:schemeClr>
              </a:buClr>
              <a:buFont typeface="Arial" pitchFamily="34" charset="0"/>
              <a:buChar char="•"/>
              <a:defRPr sz="1600">
                <a:latin typeface="Meiryo UI" pitchFamily="34" charset="-128"/>
                <a:ea typeface="Meiryo UI" pitchFamily="34" charset="-128"/>
                <a:cs typeface="Meiryo UI" pitchFamily="34" charset="-128"/>
              </a:defRPr>
            </a:lvl4pPr>
            <a:lvl5pPr marL="1703388" indent="-360363">
              <a:lnSpc>
                <a:spcPct val="90000"/>
              </a:lnSpc>
              <a:spcBef>
                <a:spcPts val="1000"/>
              </a:spcBef>
              <a:buClr>
                <a:schemeClr val="accent1">
                  <a:lumMod val="50000"/>
                </a:schemeClr>
              </a:buClr>
              <a:buFont typeface="Arial" pitchFamily="34" charset="0"/>
              <a:buChar char="•"/>
              <a:defRPr sz="1600">
                <a:latin typeface="Meiryo UI" pitchFamily="34" charset="-128"/>
                <a:ea typeface="Meiryo UI" pitchFamily="34" charset="-128"/>
                <a:cs typeface="Meiryo UI"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Footer Placeholder 4"/>
          <p:cNvSpPr>
            <a:spLocks noGrp="1"/>
          </p:cNvSpPr>
          <p:nvPr>
            <p:ph type="ftr" sz="quarter" idx="11"/>
          </p:nvPr>
        </p:nvSpPr>
        <p:spPr>
          <a:xfrm>
            <a:off x="2699792" y="6520259"/>
            <a:ext cx="3536032" cy="365125"/>
          </a:xfrm>
        </p:spPr>
        <p:txBody>
          <a:bodyPr/>
          <a:lstStyle>
            <a:lvl1pPr>
              <a:defRPr sz="1000">
                <a:solidFill>
                  <a:schemeClr val="bg1">
                    <a:lumMod val="50000"/>
                  </a:schemeClr>
                </a:solidFill>
                <a:latin typeface="Microsoft JhengHei" pitchFamily="34" charset="-120"/>
                <a:ea typeface="Microsoft JhengHei" pitchFamily="34" charset="-120"/>
              </a:defRPr>
            </a:lvl1pPr>
          </a:lstStyle>
          <a:p>
            <a:r>
              <a:rPr lang="nl-NL" dirty="0" smtClean="0"/>
              <a:t>Judith Redi – ISCAS 2013, Beijing</a:t>
            </a:r>
            <a:endParaRPr lang="nl-NL" dirty="0"/>
          </a:p>
        </p:txBody>
      </p:sp>
      <p:sp>
        <p:nvSpPr>
          <p:cNvPr id="6" name="Slide Number Placeholder 5"/>
          <p:cNvSpPr>
            <a:spLocks noGrp="1"/>
          </p:cNvSpPr>
          <p:nvPr>
            <p:ph type="sldNum" sz="quarter" idx="12"/>
          </p:nvPr>
        </p:nvSpPr>
        <p:spPr>
          <a:xfrm>
            <a:off x="6588224" y="6492875"/>
            <a:ext cx="2133600" cy="365125"/>
          </a:xfrm>
        </p:spPr>
        <p:txBody>
          <a:bodyPr/>
          <a:lstStyle>
            <a:lvl1pPr>
              <a:defRPr sz="1100">
                <a:solidFill>
                  <a:schemeClr val="bg1">
                    <a:lumMod val="50000"/>
                  </a:schemeClr>
                </a:solidFill>
                <a:latin typeface="Myriad Web Pro" pitchFamily="34" charset="0"/>
              </a:defRPr>
            </a:lvl1pPr>
          </a:lstStyle>
          <a:p>
            <a:fld id="{BF17A504-22AF-4453-B439-BFF4E8D17C3A}" type="slidenum">
              <a:rPr lang="nl-NL" smtClean="0"/>
              <a:t>‹nº›</a:t>
            </a:fld>
            <a:endParaRPr lang="nl-NL"/>
          </a:p>
        </p:txBody>
      </p:sp>
      <p:pic>
        <p:nvPicPr>
          <p:cNvPr id="13316" name="Picture 4" descr="http://www.se.ewi.tudelft.nl/dmcd2011/images/TU-Delft_logo.gif"/>
          <p:cNvPicPr>
            <a:picLocks noChangeAspect="1" noChangeArrowheads="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6165304"/>
            <a:ext cx="1296144" cy="550705"/>
          </a:xfrm>
          <a:prstGeom prst="rect">
            <a:avLst/>
          </a:prstGeom>
          <a:noFill/>
          <a:extLst/>
        </p:spPr>
      </p:pic>
    </p:spTree>
    <p:extLst>
      <p:ext uri="{BB962C8B-B14F-4D97-AF65-F5344CB8AC3E}">
        <p14:creationId xmlns:p14="http://schemas.microsoft.com/office/powerpoint/2010/main" val="2579665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a:p>
        </p:txBody>
      </p:sp>
      <p:sp>
        <p:nvSpPr>
          <p:cNvPr id="5" name="Footer Placeholder 4"/>
          <p:cNvSpPr>
            <a:spLocks noGrp="1"/>
          </p:cNvSpPr>
          <p:nvPr>
            <p:ph type="ftr" sz="quarter" idx="11"/>
          </p:nvPr>
        </p:nvSpPr>
        <p:spPr/>
        <p:txBody>
          <a:bodyPr/>
          <a:lstStyle/>
          <a:p>
            <a:r>
              <a:rPr lang="nl-NL" smtClean="0"/>
              <a:t>Judith Redi - HVEI 2012</a:t>
            </a:r>
            <a:endParaRPr lang="nl-NL"/>
          </a:p>
        </p:txBody>
      </p:sp>
      <p:sp>
        <p:nvSpPr>
          <p:cNvPr id="6" name="Slide Number Placeholder 5"/>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114784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NL"/>
          </a:p>
        </p:txBody>
      </p:sp>
      <p:sp>
        <p:nvSpPr>
          <p:cNvPr id="6" name="Footer Placeholder 5"/>
          <p:cNvSpPr>
            <a:spLocks noGrp="1"/>
          </p:cNvSpPr>
          <p:nvPr>
            <p:ph type="ftr" sz="quarter" idx="11"/>
          </p:nvPr>
        </p:nvSpPr>
        <p:spPr/>
        <p:txBody>
          <a:bodyPr/>
          <a:lstStyle/>
          <a:p>
            <a:r>
              <a:rPr lang="nl-NL" smtClean="0"/>
              <a:t>Judith Redi - HVEI 2012</a:t>
            </a:r>
            <a:endParaRPr lang="nl-NL"/>
          </a:p>
        </p:txBody>
      </p:sp>
      <p:sp>
        <p:nvSpPr>
          <p:cNvPr id="7" name="Slide Number Placeholder 6"/>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1190163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nl-NL"/>
          </a:p>
        </p:txBody>
      </p:sp>
      <p:sp>
        <p:nvSpPr>
          <p:cNvPr id="8" name="Footer Placeholder 7"/>
          <p:cNvSpPr>
            <a:spLocks noGrp="1"/>
          </p:cNvSpPr>
          <p:nvPr>
            <p:ph type="ftr" sz="quarter" idx="11"/>
          </p:nvPr>
        </p:nvSpPr>
        <p:spPr/>
        <p:txBody>
          <a:bodyPr/>
          <a:lstStyle/>
          <a:p>
            <a:r>
              <a:rPr lang="nl-NL" smtClean="0"/>
              <a:t>Judith Redi - HVEI 2012</a:t>
            </a:r>
            <a:endParaRPr lang="nl-NL"/>
          </a:p>
        </p:txBody>
      </p:sp>
      <p:sp>
        <p:nvSpPr>
          <p:cNvPr id="9" name="Slide Number Placeholder 8"/>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67331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nl-NL"/>
          </a:p>
        </p:txBody>
      </p:sp>
      <p:sp>
        <p:nvSpPr>
          <p:cNvPr id="4" name="Footer Placeholder 3"/>
          <p:cNvSpPr>
            <a:spLocks noGrp="1"/>
          </p:cNvSpPr>
          <p:nvPr>
            <p:ph type="ftr" sz="quarter" idx="11"/>
          </p:nvPr>
        </p:nvSpPr>
        <p:spPr/>
        <p:txBody>
          <a:bodyPr/>
          <a:lstStyle/>
          <a:p>
            <a:r>
              <a:rPr lang="nl-NL" smtClean="0"/>
              <a:t>Judith Redi - HVEI 2012</a:t>
            </a:r>
            <a:endParaRPr lang="nl-NL"/>
          </a:p>
        </p:txBody>
      </p:sp>
      <p:sp>
        <p:nvSpPr>
          <p:cNvPr id="5" name="Slide Number Placeholder 4"/>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17832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nl-NL"/>
          </a:p>
        </p:txBody>
      </p:sp>
      <p:sp>
        <p:nvSpPr>
          <p:cNvPr id="3" name="Footer Placeholder 2"/>
          <p:cNvSpPr>
            <a:spLocks noGrp="1"/>
          </p:cNvSpPr>
          <p:nvPr>
            <p:ph type="ftr" sz="quarter" idx="11"/>
          </p:nvPr>
        </p:nvSpPr>
        <p:spPr/>
        <p:txBody>
          <a:bodyPr/>
          <a:lstStyle/>
          <a:p>
            <a:r>
              <a:rPr lang="nl-NL" smtClean="0"/>
              <a:t>Judith Redi - HVEI 2012</a:t>
            </a:r>
            <a:endParaRPr lang="nl-NL"/>
          </a:p>
        </p:txBody>
      </p:sp>
      <p:sp>
        <p:nvSpPr>
          <p:cNvPr id="4" name="Slide Number Placeholder 3"/>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38360149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NL"/>
          </a:p>
        </p:txBody>
      </p:sp>
      <p:sp>
        <p:nvSpPr>
          <p:cNvPr id="6" name="Footer Placeholder 5"/>
          <p:cNvSpPr>
            <a:spLocks noGrp="1"/>
          </p:cNvSpPr>
          <p:nvPr>
            <p:ph type="ftr" sz="quarter" idx="11"/>
          </p:nvPr>
        </p:nvSpPr>
        <p:spPr/>
        <p:txBody>
          <a:bodyPr/>
          <a:lstStyle/>
          <a:p>
            <a:r>
              <a:rPr lang="nl-NL" smtClean="0"/>
              <a:t>Judith Redi - HVEI 2012</a:t>
            </a:r>
            <a:endParaRPr lang="nl-NL"/>
          </a:p>
        </p:txBody>
      </p:sp>
      <p:sp>
        <p:nvSpPr>
          <p:cNvPr id="7" name="Slide Number Placeholder 6"/>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10178235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nl-NL"/>
          </a:p>
        </p:txBody>
      </p:sp>
      <p:sp>
        <p:nvSpPr>
          <p:cNvPr id="6" name="Footer Placeholder 5"/>
          <p:cNvSpPr>
            <a:spLocks noGrp="1"/>
          </p:cNvSpPr>
          <p:nvPr>
            <p:ph type="ftr" sz="quarter" idx="11"/>
          </p:nvPr>
        </p:nvSpPr>
        <p:spPr/>
        <p:txBody>
          <a:bodyPr/>
          <a:lstStyle/>
          <a:p>
            <a:r>
              <a:rPr lang="nl-NL" smtClean="0"/>
              <a:t>Judith Redi - HVEI 2012</a:t>
            </a:r>
            <a:endParaRPr lang="nl-NL"/>
          </a:p>
        </p:txBody>
      </p:sp>
      <p:sp>
        <p:nvSpPr>
          <p:cNvPr id="7" name="Slide Number Placeholder 6"/>
          <p:cNvSpPr>
            <a:spLocks noGrp="1"/>
          </p:cNvSpPr>
          <p:nvPr>
            <p:ph type="sldNum" sz="quarter" idx="12"/>
          </p:nvPr>
        </p:nvSpPr>
        <p:spPr/>
        <p:txBody>
          <a:bodyPr/>
          <a:lstStyle/>
          <a:p>
            <a:fld id="{BF17A504-22AF-4453-B439-BFF4E8D17C3A}" type="slidenum">
              <a:rPr lang="nl-NL" smtClean="0"/>
              <a:t>‹nº›</a:t>
            </a:fld>
            <a:endParaRPr lang="nl-NL"/>
          </a:p>
        </p:txBody>
      </p:sp>
    </p:spTree>
    <p:extLst>
      <p:ext uri="{BB962C8B-B14F-4D97-AF65-F5344CB8AC3E}">
        <p14:creationId xmlns:p14="http://schemas.microsoft.com/office/powerpoint/2010/main" val="704661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4000"/>
            <a:lum/>
          </a:blip>
          <a:srcRect/>
          <a:stretch>
            <a:fillRect l="-10000" t="-9000" r="-29000" b="-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792"/>
            <a:ext cx="8229600" cy="1143000"/>
          </a:xfrm>
          <a:prstGeom prst="rect">
            <a:avLst/>
          </a:prstGeom>
          <a:solidFill>
            <a:srgbClr val="F8F8F8">
              <a:alpha val="50196"/>
            </a:srgbClr>
          </a:solidFill>
        </p:spPr>
        <p:txBody>
          <a:bodyPr vert="horz" lIns="91440" tIns="45720" rIns="91440" bIns="45720" rtlCol="0" anchor="b" anchorCtr="0">
            <a:noAutofit/>
          </a:bodyPr>
          <a:lstStyle/>
          <a:p>
            <a:r>
              <a:rPr lang="en-US" smtClean="0"/>
              <a:t>Click to edit Master title style</a:t>
            </a:r>
            <a:endParaRPr lang="nl-NL" dirty="0"/>
          </a:p>
        </p:txBody>
      </p:sp>
      <p:sp>
        <p:nvSpPr>
          <p:cNvPr id="3" name="Text Placeholder 2"/>
          <p:cNvSpPr>
            <a:spLocks noGrp="1"/>
          </p:cNvSpPr>
          <p:nvPr>
            <p:ph type="body" idx="1"/>
          </p:nvPr>
        </p:nvSpPr>
        <p:spPr>
          <a:xfrm>
            <a:off x="683568" y="1772816"/>
            <a:ext cx="8003232" cy="4709120"/>
          </a:xfrm>
          <a:prstGeom prst="rect">
            <a:avLst/>
          </a:prstGeom>
          <a:solidFill>
            <a:srgbClr val="F8F8F8">
              <a:alpha val="50196"/>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Judith Redi - HVEI 2012</a:t>
            </a: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7A504-22AF-4453-B439-BFF4E8D17C3A}" type="slidenum">
              <a:rPr lang="nl-NL" smtClean="0"/>
              <a:t>‹nº›</a:t>
            </a:fld>
            <a:endParaRPr lang="nl-NL"/>
          </a:p>
        </p:txBody>
      </p:sp>
    </p:spTree>
    <p:extLst>
      <p:ext uri="{BB962C8B-B14F-4D97-AF65-F5344CB8AC3E}">
        <p14:creationId xmlns:p14="http://schemas.microsoft.com/office/powerpoint/2010/main" val="1794290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p:txStyles>
    <p:titleStyle>
      <a:lvl1pPr algn="l" defTabSz="914400" rtl="0" eaLnBrk="1" latinLnBrk="0" hangingPunct="1">
        <a:spcBef>
          <a:spcPct val="0"/>
        </a:spcBef>
        <a:buNone/>
        <a:defRPr sz="3600" b="0" kern="1200" cap="all" spc="0" baseline="0">
          <a:ln>
            <a:noFill/>
          </a:ln>
          <a:solidFill>
            <a:schemeClr val="accent3"/>
          </a:solidFill>
          <a:effectLst/>
          <a:latin typeface="Kozuka Gothic Pro R" pitchFamily="34" charset="-128"/>
          <a:ea typeface="Kozuka Gothic Pro R" pitchFamily="34" charset="-128"/>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icrosoft JhengHei" pitchFamily="34" charset="-120"/>
          <a:ea typeface="Microsoft JhengHei" pitchFamily="34" charset="-120"/>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icrosoft JhengHei" pitchFamily="34" charset="-120"/>
          <a:ea typeface="Microsoft JhengHei"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icrosoft JhengHei" pitchFamily="34" charset="-120"/>
          <a:ea typeface="Microsoft JhengHei" pitchFamily="34" charset="-120"/>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icrosoft JhengHei" pitchFamily="34" charset="-120"/>
          <a:ea typeface="Microsoft JhengHei" pitchFamily="34" charset="-120"/>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icrosoft JhengHei" pitchFamily="34" charset="-120"/>
          <a:ea typeface="Microsoft JhengHei"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notesSlide" Target="../notesSlides/notesSlide5.xml"/><Relationship Id="rId7" Type="http://schemas.openxmlformats.org/officeDocument/2006/relationships/image" Target="../media/image50.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1.tiff"/><Relationship Id="rId4" Type="http://schemas.openxmlformats.org/officeDocument/2006/relationships/image" Target="../media/image26.tiff"/><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26.tiff"/><Relationship Id="rId12"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6982" b="27224"/>
          <a:stretch/>
        </p:blipFill>
        <p:spPr>
          <a:xfrm>
            <a:off x="-18479" y="-37672"/>
            <a:ext cx="8963918" cy="6700623"/>
          </a:xfrm>
          <a:prstGeom prst="rect">
            <a:avLst/>
          </a:prstGeom>
        </p:spPr>
      </p:pic>
      <p:sp>
        <p:nvSpPr>
          <p:cNvPr id="5" name="Title 4"/>
          <p:cNvSpPr>
            <a:spLocks noGrp="1"/>
          </p:cNvSpPr>
          <p:nvPr>
            <p:ph type="ctrTitle"/>
          </p:nvPr>
        </p:nvSpPr>
        <p:spPr>
          <a:xfrm>
            <a:off x="251520" y="4983311"/>
            <a:ext cx="8477896" cy="1398017"/>
          </a:xfrm>
        </p:spPr>
        <p:txBody>
          <a:bodyPr>
            <a:noAutofit/>
          </a:bodyPr>
          <a:lstStyle/>
          <a:p>
            <a:pPr algn="r">
              <a:spcBef>
                <a:spcPts val="1200"/>
              </a:spcBef>
              <a:spcAft>
                <a:spcPts val="3000"/>
              </a:spcAft>
            </a:pPr>
            <a:r>
              <a:rPr lang="en-GB" sz="1800" cap="all" dirty="0" smtClean="0">
                <a:solidFill>
                  <a:schemeClr val="bg1">
                    <a:lumMod val="50000"/>
                  </a:schemeClr>
                </a:solidFill>
                <a:latin typeface="Kozuka Gothic Pro L" pitchFamily="34" charset="-128"/>
                <a:ea typeface="Kozuka Gothic Pro L" pitchFamily="34" charset="-128"/>
              </a:rPr>
              <a:t>International conference on circuits and systems  - </a:t>
            </a:r>
            <a:r>
              <a:rPr lang="en-GB" sz="1800" cap="all" dirty="0" err="1" smtClean="0">
                <a:solidFill>
                  <a:schemeClr val="bg1">
                    <a:lumMod val="50000"/>
                  </a:schemeClr>
                </a:solidFill>
                <a:latin typeface="Kozuka Gothic Pro L" pitchFamily="34" charset="-128"/>
                <a:ea typeface="Kozuka Gothic Pro L" pitchFamily="34" charset="-128"/>
              </a:rPr>
              <a:t>iscas</a:t>
            </a:r>
            <a:r>
              <a:rPr lang="en-GB" sz="1800" cap="all" dirty="0" smtClean="0">
                <a:solidFill>
                  <a:schemeClr val="bg1">
                    <a:lumMod val="50000"/>
                  </a:schemeClr>
                </a:solidFill>
                <a:latin typeface="Kozuka Gothic Pro L" pitchFamily="34" charset="-128"/>
                <a:ea typeface="Kozuka Gothic Pro L" pitchFamily="34" charset="-128"/>
              </a:rPr>
              <a:t> 2013</a:t>
            </a:r>
            <a:br>
              <a:rPr lang="en-GB" sz="1800" cap="all" dirty="0" smtClean="0">
                <a:solidFill>
                  <a:schemeClr val="bg1">
                    <a:lumMod val="50000"/>
                  </a:schemeClr>
                </a:solidFill>
                <a:latin typeface="Kozuka Gothic Pro L" pitchFamily="34" charset="-128"/>
                <a:ea typeface="Kozuka Gothic Pro L" pitchFamily="34" charset="-128"/>
              </a:rPr>
            </a:br>
            <a:r>
              <a:rPr lang="en-GB" sz="400" cap="all" dirty="0" smtClean="0">
                <a:latin typeface="Kozuka Gothic Pro L" pitchFamily="34" charset="-128"/>
                <a:ea typeface="Kozuka Gothic Pro L" pitchFamily="34" charset="-128"/>
              </a:rPr>
              <a:t/>
            </a:r>
            <a:br>
              <a:rPr lang="en-GB" sz="400" cap="all" dirty="0" smtClean="0">
                <a:latin typeface="Kozuka Gothic Pro L" pitchFamily="34" charset="-128"/>
                <a:ea typeface="Kozuka Gothic Pro L" pitchFamily="34" charset="-128"/>
              </a:rPr>
            </a:br>
            <a:r>
              <a:rPr lang="en-GB" sz="400" cap="all" dirty="0" smtClean="0">
                <a:solidFill>
                  <a:schemeClr val="bg2">
                    <a:lumMod val="50000"/>
                  </a:schemeClr>
                </a:solidFill>
                <a:latin typeface="Kozuka Gothic Pro L" pitchFamily="34" charset="-128"/>
                <a:ea typeface="Kozuka Gothic Pro L" pitchFamily="34" charset="-128"/>
              </a:rPr>
              <a:t/>
            </a:r>
            <a:br>
              <a:rPr lang="en-GB" sz="400" cap="all" dirty="0" smtClean="0">
                <a:solidFill>
                  <a:schemeClr val="bg2">
                    <a:lumMod val="50000"/>
                  </a:schemeClr>
                </a:solidFill>
                <a:latin typeface="Kozuka Gothic Pro L" pitchFamily="34" charset="-128"/>
                <a:ea typeface="Kozuka Gothic Pro L" pitchFamily="34" charset="-128"/>
              </a:rPr>
            </a:br>
            <a:r>
              <a:rPr lang="en-US" sz="3200" cap="all" dirty="0" smtClean="0">
                <a:solidFill>
                  <a:schemeClr val="bg2">
                    <a:lumMod val="50000"/>
                  </a:schemeClr>
                </a:solidFill>
              </a:rPr>
              <a:t>On </a:t>
            </a:r>
            <a:r>
              <a:rPr lang="en-US" sz="3200" cap="all" dirty="0">
                <a:solidFill>
                  <a:schemeClr val="bg2">
                    <a:lumMod val="50000"/>
                  </a:schemeClr>
                </a:solidFill>
              </a:rPr>
              <a:t>the impact of packet-loss impairments on visual attention </a:t>
            </a:r>
            <a:r>
              <a:rPr lang="en-US" sz="3200" cap="all" dirty="0" smtClean="0">
                <a:solidFill>
                  <a:schemeClr val="bg2">
                    <a:lumMod val="50000"/>
                  </a:schemeClr>
                </a:solidFill>
              </a:rPr>
              <a:t>mechanisms</a:t>
            </a:r>
            <a:r>
              <a:rPr lang="en-US" sz="3200" cap="all" dirty="0" smtClean="0">
                <a:solidFill>
                  <a:schemeClr val="accent2"/>
                </a:solidFill>
              </a:rPr>
              <a:t/>
            </a:r>
            <a:br>
              <a:rPr lang="en-US" sz="3200" cap="all" dirty="0" smtClean="0">
                <a:solidFill>
                  <a:schemeClr val="accent2"/>
                </a:solidFill>
              </a:rPr>
            </a:br>
            <a:r>
              <a:rPr lang="en-GB" sz="1000" dirty="0" smtClean="0">
                <a:latin typeface="Kozuka Gothic Pro L" pitchFamily="34" charset="-128"/>
                <a:ea typeface="Kozuka Gothic Pro L" pitchFamily="34" charset="-128"/>
              </a:rPr>
              <a:t/>
            </a:r>
            <a:br>
              <a:rPr lang="en-GB" sz="1000" dirty="0" smtClean="0">
                <a:latin typeface="Kozuka Gothic Pro L" pitchFamily="34" charset="-128"/>
                <a:ea typeface="Kozuka Gothic Pro L" pitchFamily="34" charset="-128"/>
              </a:rPr>
            </a:br>
            <a:r>
              <a:rPr lang="en-GB" sz="1800" dirty="0" smtClean="0">
                <a:latin typeface="Kozuka Gothic Pro L" pitchFamily="34" charset="-128"/>
                <a:ea typeface="Kozuka Gothic Pro L" pitchFamily="34" charset="-128"/>
              </a:rPr>
              <a:t>Judith A. Redi, Ingrid Heynderickx, Bruno Machiavello and Mylene Farias</a:t>
            </a:r>
            <a:endParaRPr lang="nl-NL" sz="2800" dirty="0">
              <a:latin typeface="Kozuka Gothic Pro L" pitchFamily="34" charset="-128"/>
              <a:ea typeface="Kozuka Gothic Pro L" pitchFamily="34" charset="-128"/>
            </a:endParaRPr>
          </a:p>
        </p:txBody>
      </p:sp>
      <p:pic>
        <p:nvPicPr>
          <p:cNvPr id="2050" name="Picture 2" descr="http://www.se.ewi.tudelft.nl/dmcd2011/images/TU-Delft_logo.gif"/>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59230" y="188640"/>
            <a:ext cx="1317226" cy="55966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30C1891C-577B-4303-B602-786B600A3417}" type="slidenum">
              <a:rPr lang="nl-NL" smtClean="0"/>
              <a:t>1</a:t>
            </a:fld>
            <a:endParaRPr lang="nl-NL"/>
          </a:p>
        </p:txBody>
      </p:sp>
    </p:spTree>
    <p:extLst>
      <p:ext uri="{BB962C8B-B14F-4D97-AF65-F5344CB8AC3E}">
        <p14:creationId xmlns:p14="http://schemas.microsoft.com/office/powerpoint/2010/main" val="269135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Results - LCC</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10</a:t>
            </a:fld>
            <a:endParaRPr lang="nl-NL"/>
          </a:p>
        </p:txBody>
      </p:sp>
      <p:pic>
        <p:nvPicPr>
          <p:cNvPr id="6" name="Picture 5"/>
          <p:cNvPicPr/>
          <p:nvPr/>
        </p:nvPicPr>
        <p:blipFill>
          <a:blip r:embed="rId2">
            <a:extLst>
              <a:ext uri="{28A0092B-C50C-407E-A947-70E740481C1C}">
                <a14:useLocalDpi xmlns:a14="http://schemas.microsoft.com/office/drawing/2010/main" val="0"/>
              </a:ext>
            </a:extLst>
          </a:blip>
          <a:srcRect l="6409" t="6287" r="8331" b="6287"/>
          <a:stretch>
            <a:fillRect/>
          </a:stretch>
        </p:blipFill>
        <p:spPr bwMode="auto">
          <a:xfrm>
            <a:off x="1403648" y="2420888"/>
            <a:ext cx="6408712" cy="3672408"/>
          </a:xfrm>
          <a:prstGeom prst="rect">
            <a:avLst/>
          </a:prstGeom>
          <a:noFill/>
          <a:ln>
            <a:noFill/>
          </a:ln>
        </p:spPr>
      </p:pic>
      <p:sp>
        <p:nvSpPr>
          <p:cNvPr id="7" name="TextBox 6"/>
          <p:cNvSpPr txBox="1"/>
          <p:nvPr/>
        </p:nvSpPr>
        <p:spPr>
          <a:xfrm>
            <a:off x="755576" y="1353542"/>
            <a:ext cx="7848872" cy="923330"/>
          </a:xfrm>
          <a:prstGeom prst="rect">
            <a:avLst/>
          </a:prstGeom>
          <a:noFill/>
        </p:spPr>
        <p:txBody>
          <a:bodyPr wrap="square" rtlCol="0">
            <a:spAutoFit/>
          </a:bodyPr>
          <a:lstStyle/>
          <a:p>
            <a:r>
              <a:rPr lang="en-GB" dirty="0" smtClean="0">
                <a:latin typeface="Meiryo UI" pitchFamily="34" charset="-128"/>
                <a:ea typeface="Meiryo UI" pitchFamily="34" charset="-128"/>
                <a:cs typeface="Meiryo UI" pitchFamily="34" charset="-128"/>
              </a:rPr>
              <a:t>If the shift in saliency was due to task, we would expect SC</a:t>
            </a:r>
            <a:r>
              <a:rPr lang="en-GB" baseline="30000" dirty="0" smtClean="0">
                <a:latin typeface="Meiryo UI" pitchFamily="34" charset="-128"/>
                <a:ea typeface="Meiryo UI" pitchFamily="34" charset="-128"/>
                <a:cs typeface="Meiryo UI" pitchFamily="34" charset="-128"/>
              </a:rPr>
              <a:t>HQ </a:t>
            </a:r>
            <a:r>
              <a:rPr lang="en-GB" dirty="0" smtClean="0">
                <a:latin typeface="Meiryo UI" pitchFamily="34" charset="-128"/>
                <a:ea typeface="Meiryo UI" pitchFamily="34" charset="-128"/>
                <a:cs typeface="Meiryo UI" pitchFamily="34" charset="-128"/>
              </a:rPr>
              <a:t>_</a:t>
            </a:r>
            <a:r>
              <a:rPr lang="en-GB" dirty="0">
                <a:latin typeface="Meiryo UI" pitchFamily="34" charset="-128"/>
                <a:ea typeface="Meiryo UI" pitchFamily="34" charset="-128"/>
                <a:cs typeface="Meiryo UI" pitchFamily="34" charset="-128"/>
              </a:rPr>
              <a:t> </a:t>
            </a:r>
            <a:r>
              <a:rPr lang="en-GB" dirty="0" smtClean="0">
                <a:latin typeface="Meiryo UI" pitchFamily="34" charset="-128"/>
                <a:ea typeface="Meiryo UI" pitchFamily="34" charset="-128"/>
                <a:cs typeface="Meiryo UI" pitchFamily="34" charset="-128"/>
              </a:rPr>
              <a:t>SC</a:t>
            </a:r>
            <a:r>
              <a:rPr lang="en-GB" baseline="30000" dirty="0" smtClean="0">
                <a:latin typeface="Meiryo UI" pitchFamily="34" charset="-128"/>
                <a:ea typeface="Meiryo UI" pitchFamily="34" charset="-128"/>
                <a:cs typeface="Meiryo UI" pitchFamily="34" charset="-128"/>
              </a:rPr>
              <a:t>LQ  </a:t>
            </a:r>
            <a:r>
              <a:rPr lang="en-GB" dirty="0" smtClean="0">
                <a:latin typeface="Meiryo UI" pitchFamily="34" charset="-128"/>
                <a:ea typeface="Meiryo UI" pitchFamily="34" charset="-128"/>
                <a:cs typeface="Meiryo UI" pitchFamily="34" charset="-128"/>
              </a:rPr>
              <a:t>(red squares) to be closer to the UESL (green triangle) than to the SC_FL values (blue circles). That’s not the case.</a:t>
            </a:r>
            <a:endParaRPr lang="en-US" baseline="30000" dirty="0">
              <a:latin typeface="Meiryo UI" pitchFamily="34" charset="-128"/>
              <a:ea typeface="Meiryo UI" pitchFamily="34" charset="-128"/>
              <a:cs typeface="Meiryo UI" pitchFamily="34" charset="-128"/>
            </a:endParaRPr>
          </a:p>
        </p:txBody>
      </p:sp>
      <p:cxnSp>
        <p:nvCxnSpPr>
          <p:cNvPr id="9" name="Straight Arrow Connector 8"/>
          <p:cNvCxnSpPr/>
          <p:nvPr/>
        </p:nvCxnSpPr>
        <p:spPr>
          <a:xfrm>
            <a:off x="2339752" y="6309320"/>
            <a:ext cx="48965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41622" y="6309320"/>
            <a:ext cx="2742546" cy="276999"/>
          </a:xfrm>
          <a:prstGeom prst="rect">
            <a:avLst/>
          </a:prstGeom>
          <a:noFill/>
        </p:spPr>
        <p:txBody>
          <a:bodyPr wrap="none" rtlCol="0">
            <a:spAutoFit/>
          </a:bodyPr>
          <a:lstStyle/>
          <a:p>
            <a:r>
              <a:rPr lang="en-GB" sz="1200" dirty="0" smtClean="0">
                <a:latin typeface="Meiryo UI" pitchFamily="34" charset="-128"/>
                <a:ea typeface="Meiryo UI" pitchFamily="34" charset="-128"/>
                <a:cs typeface="Meiryo UI" pitchFamily="34" charset="-128"/>
              </a:rPr>
              <a:t>Increasing mean annoyance value</a:t>
            </a:r>
            <a:endParaRPr lang="en-US" sz="1200" dirty="0">
              <a:latin typeface="Meiryo UI" pitchFamily="34" charset="-128"/>
              <a:ea typeface="Meiryo UI" pitchFamily="34" charset="-128"/>
              <a:cs typeface="Meiryo UI" pitchFamily="34" charset="-128"/>
            </a:endParaRPr>
          </a:p>
        </p:txBody>
      </p:sp>
    </p:spTree>
    <p:extLst>
      <p:ext uri="{BB962C8B-B14F-4D97-AF65-F5344CB8AC3E}">
        <p14:creationId xmlns:p14="http://schemas.microsoft.com/office/powerpoint/2010/main" val="17880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SSIM</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11</a:t>
            </a:fld>
            <a:endParaRPr lang="nl-NL"/>
          </a:p>
        </p:txBody>
      </p:sp>
      <p:pic>
        <p:nvPicPr>
          <p:cNvPr id="6" name="Picture 5"/>
          <p:cNvPicPr/>
          <p:nvPr/>
        </p:nvPicPr>
        <p:blipFill>
          <a:blip r:embed="rId2">
            <a:extLst>
              <a:ext uri="{28A0092B-C50C-407E-A947-70E740481C1C}">
                <a14:useLocalDpi xmlns:a14="http://schemas.microsoft.com/office/drawing/2010/main" val="0"/>
              </a:ext>
            </a:extLst>
          </a:blip>
          <a:srcRect l="5682" t="3996" r="8272" b="6165"/>
          <a:stretch>
            <a:fillRect/>
          </a:stretch>
        </p:blipFill>
        <p:spPr bwMode="auto">
          <a:xfrm>
            <a:off x="683568" y="1412776"/>
            <a:ext cx="7560840" cy="4680519"/>
          </a:xfrm>
          <a:prstGeom prst="rect">
            <a:avLst/>
          </a:prstGeom>
          <a:noFill/>
          <a:ln>
            <a:noFill/>
          </a:ln>
        </p:spPr>
      </p:pic>
    </p:spTree>
    <p:extLst>
      <p:ext uri="{BB962C8B-B14F-4D97-AF65-F5344CB8AC3E}">
        <p14:creationId xmlns:p14="http://schemas.microsoft.com/office/powerpoint/2010/main" val="61513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Impact of packet loss and annoyance on eye movements</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12</a:t>
            </a:fld>
            <a:endParaRPr lang="nl-NL"/>
          </a:p>
        </p:txBody>
      </p:sp>
      <p:pic>
        <p:nvPicPr>
          <p:cNvPr id="6" name="Picture 5"/>
          <p:cNvPicPr/>
          <p:nvPr/>
        </p:nvPicPr>
        <p:blipFill>
          <a:blip r:embed="rId2">
            <a:extLst>
              <a:ext uri="{28A0092B-C50C-407E-A947-70E740481C1C}">
                <a14:useLocalDpi xmlns:a14="http://schemas.microsoft.com/office/drawing/2010/main" val="0"/>
              </a:ext>
            </a:extLst>
          </a:blip>
          <a:srcRect r="10995" b="-3545"/>
          <a:stretch>
            <a:fillRect/>
          </a:stretch>
        </p:blipFill>
        <p:spPr bwMode="auto">
          <a:xfrm>
            <a:off x="573206" y="2060848"/>
            <a:ext cx="3816424" cy="3370638"/>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8383" b="6474"/>
          <a:stretch>
            <a:fillRect/>
          </a:stretch>
        </p:blipFill>
        <p:spPr bwMode="auto">
          <a:xfrm>
            <a:off x="4749670" y="2060848"/>
            <a:ext cx="3582630" cy="3361788"/>
          </a:xfrm>
          <a:prstGeom prst="rect">
            <a:avLst/>
          </a:prstGeom>
          <a:noFill/>
          <a:ln>
            <a:noFill/>
          </a:ln>
        </p:spPr>
      </p:pic>
      <p:sp>
        <p:nvSpPr>
          <p:cNvPr id="8" name="TextBox 7"/>
          <p:cNvSpPr txBox="1"/>
          <p:nvPr/>
        </p:nvSpPr>
        <p:spPr>
          <a:xfrm>
            <a:off x="971600" y="5445224"/>
            <a:ext cx="3634649" cy="369332"/>
          </a:xfrm>
          <a:prstGeom prst="rect">
            <a:avLst/>
          </a:prstGeom>
          <a:noFill/>
        </p:spPr>
        <p:txBody>
          <a:bodyPr wrap="none" rtlCol="0">
            <a:spAutoFit/>
          </a:bodyPr>
          <a:lstStyle/>
          <a:p>
            <a:r>
              <a:rPr lang="en-GB" dirty="0" smtClean="0">
                <a:latin typeface="Meiryo UI" pitchFamily="34" charset="-128"/>
                <a:ea typeface="Meiryo UI" pitchFamily="34" charset="-128"/>
                <a:cs typeface="Meiryo UI" pitchFamily="34" charset="-128"/>
              </a:rPr>
              <a:t>MAV = Mean Annoyance Value</a:t>
            </a:r>
            <a:endParaRPr lang="en-US" dirty="0">
              <a:latin typeface="Meiryo UI" pitchFamily="34" charset="-128"/>
              <a:ea typeface="Meiryo UI" pitchFamily="34" charset="-128"/>
              <a:cs typeface="Meiryo UI" pitchFamily="34" charset="-128"/>
            </a:endParaRPr>
          </a:p>
        </p:txBody>
      </p:sp>
    </p:spTree>
    <p:extLst>
      <p:ext uri="{BB962C8B-B14F-4D97-AF65-F5344CB8AC3E}">
        <p14:creationId xmlns:p14="http://schemas.microsoft.com/office/powerpoint/2010/main" val="118266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US" dirty="0"/>
          </a:p>
        </p:txBody>
      </p:sp>
      <p:sp>
        <p:nvSpPr>
          <p:cNvPr id="3" name="Content Placeholder 2"/>
          <p:cNvSpPr>
            <a:spLocks noGrp="1"/>
          </p:cNvSpPr>
          <p:nvPr>
            <p:ph idx="1"/>
          </p:nvPr>
        </p:nvSpPr>
        <p:spPr/>
        <p:txBody>
          <a:bodyPr/>
          <a:lstStyle/>
          <a:p>
            <a:r>
              <a:rPr lang="en-GB" dirty="0" smtClean="0"/>
              <a:t>Packet loss distracts attention</a:t>
            </a:r>
          </a:p>
          <a:p>
            <a:r>
              <a:rPr lang="en-GB" dirty="0" smtClean="0"/>
              <a:t>Shift in attention seems to be related to the annoyance provoked by the </a:t>
            </a:r>
            <a:r>
              <a:rPr lang="en-GB" dirty="0" err="1" smtClean="0"/>
              <a:t>artifacts</a:t>
            </a:r>
            <a:r>
              <a:rPr lang="en-GB" dirty="0" smtClean="0"/>
              <a:t>, not to the objective parameters describing the </a:t>
            </a:r>
            <a:r>
              <a:rPr lang="en-GB" dirty="0" err="1" smtClean="0"/>
              <a:t>artifacts</a:t>
            </a:r>
            <a:endParaRPr lang="en-GB" dirty="0" smtClean="0"/>
          </a:p>
          <a:p>
            <a:endParaRPr lang="en-GB" dirty="0"/>
          </a:p>
          <a:p>
            <a:r>
              <a:rPr lang="en-GB" dirty="0" smtClean="0"/>
              <a:t>Further work is needed towards:</a:t>
            </a:r>
          </a:p>
          <a:p>
            <a:pPr marL="815975" lvl="1" indent="-457200">
              <a:buAutoNum type="arabicPeriod"/>
            </a:pPr>
            <a:r>
              <a:rPr lang="en-GB" dirty="0" smtClean="0"/>
              <a:t>Analysing the shifts in saliency from a spatial point of view (what is becoming more salient in presence of </a:t>
            </a:r>
            <a:r>
              <a:rPr lang="en-GB" dirty="0" err="1" smtClean="0"/>
              <a:t>artifacts</a:t>
            </a:r>
            <a:r>
              <a:rPr lang="en-GB" dirty="0" smtClean="0"/>
              <a:t>?)</a:t>
            </a:r>
          </a:p>
          <a:p>
            <a:pPr marL="815975" lvl="1" indent="-457200">
              <a:buAutoNum type="arabicPeriod"/>
            </a:pPr>
            <a:r>
              <a:rPr lang="en-GB" dirty="0" smtClean="0"/>
              <a:t>Incorporating these results into quality metrics</a:t>
            </a:r>
          </a:p>
        </p:txBody>
      </p:sp>
      <p:sp>
        <p:nvSpPr>
          <p:cNvPr id="5" name="Slide Number Placeholder 4"/>
          <p:cNvSpPr>
            <a:spLocks noGrp="1"/>
          </p:cNvSpPr>
          <p:nvPr>
            <p:ph type="sldNum" sz="quarter" idx="12"/>
          </p:nvPr>
        </p:nvSpPr>
        <p:spPr/>
        <p:txBody>
          <a:bodyPr/>
          <a:lstStyle/>
          <a:p>
            <a:fld id="{BF17A504-22AF-4453-B439-BFF4E8D17C3A}" type="slidenum">
              <a:rPr lang="nl-NL" smtClean="0"/>
              <a:t>13</a:t>
            </a:fld>
            <a:endParaRPr lang="nl-NL"/>
          </a:p>
        </p:txBody>
      </p:sp>
    </p:spTree>
    <p:extLst>
      <p:ext uri="{BB962C8B-B14F-4D97-AF65-F5344CB8AC3E}">
        <p14:creationId xmlns:p14="http://schemas.microsoft.com/office/powerpoint/2010/main" val="1136463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b="0" dirty="0" smtClean="0">
                <a:solidFill>
                  <a:schemeClr val="accent2">
                    <a:lumMod val="75000"/>
                  </a:schemeClr>
                </a:solidFill>
              </a:rPr>
              <a:t>Thank you.</a:t>
            </a:r>
            <a:br>
              <a:rPr lang="en-GB" b="0" dirty="0" smtClean="0">
                <a:solidFill>
                  <a:schemeClr val="accent2">
                    <a:lumMod val="75000"/>
                  </a:schemeClr>
                </a:solidFill>
              </a:rPr>
            </a:br>
            <a:r>
              <a:rPr lang="en-GB" b="0" dirty="0" smtClean="0">
                <a:solidFill>
                  <a:schemeClr val="accent2">
                    <a:lumMod val="75000"/>
                  </a:schemeClr>
                </a:solidFill>
              </a:rPr>
              <a:t>Questions?</a:t>
            </a:r>
            <a:endParaRPr lang="nl-NL" b="0" dirty="0">
              <a:solidFill>
                <a:schemeClr val="accent2">
                  <a:lumMod val="75000"/>
                </a:schemeClr>
              </a:solidFill>
            </a:endParaRPr>
          </a:p>
        </p:txBody>
      </p:sp>
      <p:sp>
        <p:nvSpPr>
          <p:cNvPr id="18" name="Text Placeholder 17"/>
          <p:cNvSpPr>
            <a:spLocks noGrp="1"/>
          </p:cNvSpPr>
          <p:nvPr>
            <p:ph type="body" idx="1"/>
          </p:nvPr>
        </p:nvSpPr>
        <p:spPr>
          <a:xfrm>
            <a:off x="722312" y="3356992"/>
            <a:ext cx="8421687" cy="1049908"/>
          </a:xfrm>
          <a:effectLst>
            <a:softEdge rad="317500"/>
          </a:effectLst>
        </p:spPr>
        <p:txBody>
          <a:bodyPr/>
          <a:lstStyle/>
          <a:p>
            <a:r>
              <a:rPr lang="en-GB" dirty="0" smtClean="0"/>
              <a:t>j.a.redi@tudelft.nl</a:t>
            </a:r>
            <a:endParaRPr lang="nl-NL" dirty="0"/>
          </a:p>
        </p:txBody>
      </p:sp>
    </p:spTree>
    <p:extLst>
      <p:ext uri="{BB962C8B-B14F-4D97-AF65-F5344CB8AC3E}">
        <p14:creationId xmlns:p14="http://schemas.microsoft.com/office/powerpoint/2010/main" val="394945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Video properties</a:t>
            </a:r>
            <a:endParaRPr lang="en-US" dirty="0"/>
          </a:p>
        </p:txBody>
      </p:sp>
      <p:sp>
        <p:nvSpPr>
          <p:cNvPr id="6" name="Slide Number Placeholder 5"/>
          <p:cNvSpPr>
            <a:spLocks noGrp="1"/>
          </p:cNvSpPr>
          <p:nvPr>
            <p:ph type="sldNum" sz="quarter" idx="12"/>
          </p:nvPr>
        </p:nvSpPr>
        <p:spPr/>
        <p:txBody>
          <a:bodyPr/>
          <a:lstStyle/>
          <a:p>
            <a:fld id="{BF17A504-22AF-4453-B439-BFF4E8D17C3A}" type="slidenum">
              <a:rPr lang="nl-NL" smtClean="0"/>
              <a:t>15</a:t>
            </a:fld>
            <a:endParaRPr lang="nl-NL"/>
          </a:p>
        </p:txBody>
      </p:sp>
      <p:pic>
        <p:nvPicPr>
          <p:cNvPr id="9" name="Picture 8"/>
          <p:cNvPicPr/>
          <p:nvPr/>
        </p:nvPicPr>
        <p:blipFill rotWithShape="1">
          <a:blip r:embed="rId2">
            <a:extLst>
              <a:ext uri="{28A0092B-C50C-407E-A947-70E740481C1C}">
                <a14:useLocalDpi xmlns:a14="http://schemas.microsoft.com/office/drawing/2010/main" val="0"/>
              </a:ext>
            </a:extLst>
          </a:blip>
          <a:srcRect t="6412" r="10106" b="2997"/>
          <a:stretch/>
        </p:blipFill>
        <p:spPr bwMode="auto">
          <a:xfrm>
            <a:off x="323528" y="2060848"/>
            <a:ext cx="4032775" cy="3744416"/>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3">
            <a:extLst>
              <a:ext uri="{28A0092B-C50C-407E-A947-70E740481C1C}">
                <a14:useLocalDpi xmlns:a14="http://schemas.microsoft.com/office/drawing/2010/main" val="0"/>
              </a:ext>
            </a:extLst>
          </a:blip>
          <a:srcRect t="7950" r="9497" b="9273"/>
          <a:stretch/>
        </p:blipFill>
        <p:spPr bwMode="auto">
          <a:xfrm>
            <a:off x="4499992" y="2076615"/>
            <a:ext cx="4036268" cy="38141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70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of fixations</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16</a:t>
            </a:fld>
            <a:endParaRPr lang="nl-NL"/>
          </a:p>
        </p:txBody>
      </p:sp>
      <p:pic>
        <p:nvPicPr>
          <p:cNvPr id="6" name="Picture 5"/>
          <p:cNvPicPr/>
          <p:nvPr/>
        </p:nvPicPr>
        <p:blipFill>
          <a:blip r:embed="rId2">
            <a:extLst>
              <a:ext uri="{28A0092B-C50C-407E-A947-70E740481C1C}">
                <a14:useLocalDpi xmlns:a14="http://schemas.microsoft.com/office/drawing/2010/main" val="0"/>
              </a:ext>
            </a:extLst>
          </a:blip>
          <a:srcRect l="5479" t="5618" r="8220" b="2141"/>
          <a:stretch>
            <a:fillRect/>
          </a:stretch>
        </p:blipFill>
        <p:spPr bwMode="auto">
          <a:xfrm>
            <a:off x="1619672" y="1556792"/>
            <a:ext cx="5904655" cy="321630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958993253"/>
              </p:ext>
            </p:extLst>
          </p:nvPr>
        </p:nvGraphicFramePr>
        <p:xfrm>
          <a:off x="1886907" y="4941168"/>
          <a:ext cx="5644680" cy="1349601"/>
        </p:xfrm>
        <a:graphic>
          <a:graphicData uri="http://schemas.openxmlformats.org/drawingml/2006/table">
            <a:tbl>
              <a:tblPr/>
              <a:tblGrid>
                <a:gridCol w="1081728"/>
                <a:gridCol w="1081728"/>
                <a:gridCol w="870306"/>
                <a:gridCol w="870306"/>
                <a:gridCol w="870306"/>
                <a:gridCol w="870306"/>
              </a:tblGrid>
              <a:tr h="454015">
                <a:tc rowSpan="2" gridSpan="2">
                  <a:txBody>
                    <a:bodyPr/>
                    <a:lstStyle/>
                    <a:p>
                      <a:pPr algn="ctr">
                        <a:spcAft>
                          <a:spcPts val="0"/>
                        </a:spcAft>
                      </a:pPr>
                      <a:r>
                        <a:rPr lang="en-US" sz="1600" dirty="0">
                          <a:effectLst/>
                          <a:latin typeface="Times New Roman"/>
                          <a:ea typeface="Times New Roman"/>
                        </a:rPr>
                        <a:t> </a:t>
                      </a:r>
                      <a:endParaRPr lang="en-US" sz="2000" dirty="0">
                        <a:effectLst/>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gridSpan="2">
                  <a:txBody>
                    <a:bodyPr/>
                    <a:lstStyle/>
                    <a:p>
                      <a:pPr algn="ctr">
                        <a:spcAft>
                          <a:spcPts val="0"/>
                        </a:spcAft>
                      </a:pPr>
                      <a:r>
                        <a:rPr lang="en-US" sz="1600" b="1">
                          <a:effectLst/>
                          <a:latin typeface="Times New Roman"/>
                          <a:ea typeface="Times New Roman"/>
                        </a:rPr>
                        <a:t>Impairment </a:t>
                      </a:r>
                      <a:br>
                        <a:rPr lang="en-US" sz="1600" b="1">
                          <a:effectLst/>
                          <a:latin typeface="Times New Roman"/>
                          <a:ea typeface="Times New Roman"/>
                        </a:rPr>
                      </a:br>
                      <a:r>
                        <a:rPr lang="en-US" sz="1600" b="1">
                          <a:effectLst/>
                          <a:latin typeface="Times New Roman"/>
                          <a:ea typeface="Times New Roman"/>
                        </a:rPr>
                        <a:t>characteristics</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en-US" sz="1600" b="1">
                          <a:effectLst/>
                          <a:latin typeface="Times New Roman"/>
                          <a:ea typeface="Times New Roman"/>
                        </a:rPr>
                        <a:t>Video </a:t>
                      </a:r>
                      <a:br>
                        <a:rPr lang="en-US" sz="1600" b="1">
                          <a:effectLst/>
                          <a:latin typeface="Times New Roman"/>
                          <a:ea typeface="Times New Roman"/>
                        </a:rPr>
                      </a:br>
                      <a:r>
                        <a:rPr lang="en-US" sz="1600" b="1">
                          <a:effectLst/>
                          <a:latin typeface="Times New Roman"/>
                          <a:ea typeface="Times New Roman"/>
                        </a:rPr>
                        <a:t>characteristics</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87307">
                <a:tc gridSpan="2" vMerge="1">
                  <a:txBody>
                    <a:bodyPr/>
                    <a:lstStyle/>
                    <a:p>
                      <a:endParaRPr lang="en-US"/>
                    </a:p>
                  </a:txBody>
                  <a:tcPr/>
                </a:tc>
                <a:tc hMerge="1" vMerge="1">
                  <a:txBody>
                    <a:bodyPr/>
                    <a:lstStyle/>
                    <a:p>
                      <a:endParaRPr lang="en-US"/>
                    </a:p>
                  </a:txBody>
                  <a:tcPr/>
                </a:tc>
                <a:tc>
                  <a:txBody>
                    <a:bodyPr/>
                    <a:lstStyle/>
                    <a:p>
                      <a:pPr algn="ctr">
                        <a:spcAft>
                          <a:spcPts val="0"/>
                        </a:spcAft>
                      </a:pPr>
                      <a:r>
                        <a:rPr lang="en-US" sz="1400" b="1" i="1">
                          <a:effectLst/>
                          <a:latin typeface="Times New Roman"/>
                          <a:ea typeface="Times New Roman"/>
                        </a:rPr>
                        <a:t>GOP_size</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i="1">
                          <a:effectLst/>
                          <a:latin typeface="Times New Roman"/>
                          <a:ea typeface="Times New Roman"/>
                        </a:rPr>
                        <a:t>P_loss</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i="1">
                          <a:effectLst/>
                          <a:latin typeface="Times New Roman"/>
                          <a:ea typeface="Times New Roman"/>
                        </a:rPr>
                        <a:t>SI</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400" b="1" i="1">
                          <a:effectLst/>
                          <a:latin typeface="Times New Roman"/>
                          <a:ea typeface="Times New Roman"/>
                        </a:rPr>
                        <a:t>TI</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87307">
                <a:tc rowSpan="2">
                  <a:txBody>
                    <a:bodyPr/>
                    <a:lstStyle/>
                    <a:p>
                      <a:pPr algn="ctr">
                        <a:spcAft>
                          <a:spcPts val="0"/>
                        </a:spcAft>
                      </a:pPr>
                      <a:r>
                        <a:rPr lang="en-US" sz="1600" b="1" i="1">
                          <a:solidFill>
                            <a:srgbClr val="000000"/>
                          </a:solidFill>
                          <a:effectLst/>
                          <a:latin typeface="Times New Roman"/>
                          <a:ea typeface="Times New Roman"/>
                        </a:rPr>
                        <a:t>Diff_fd</a:t>
                      </a:r>
                      <a:endParaRPr lang="en-US" sz="2000">
                        <a:effectLst/>
                        <a:latin typeface="Times New Roman"/>
                        <a:ea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dirty="0">
                          <a:effectLst/>
                          <a:latin typeface="Times New Roman"/>
                          <a:ea typeface="Times New Roman"/>
                        </a:rPr>
                        <a:t>Correlation</a:t>
                      </a:r>
                      <a:endParaRPr lang="en-US" sz="2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.215*</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.229*</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-.334**</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-.600**</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307">
                <a:tc vMerge="1">
                  <a:txBody>
                    <a:bodyPr/>
                    <a:lstStyle/>
                    <a:p>
                      <a:endParaRPr lang="en-US"/>
                    </a:p>
                  </a:txBody>
                  <a:tcPr/>
                </a:tc>
                <a:tc>
                  <a:txBody>
                    <a:bodyPr/>
                    <a:lstStyle/>
                    <a:p>
                      <a:pPr algn="ctr">
                        <a:spcAft>
                          <a:spcPts val="0"/>
                        </a:spcAft>
                      </a:pPr>
                      <a:r>
                        <a:rPr lang="en-US" sz="1600">
                          <a:effectLst/>
                          <a:latin typeface="Times New Roman"/>
                          <a:ea typeface="Times New Roman"/>
                        </a:rPr>
                        <a:t>significance</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.041</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.029</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a:effectLst/>
                          <a:latin typeface="Times New Roman"/>
                          <a:ea typeface="Times New Roman"/>
                        </a:rPr>
                        <a:t>.001</a:t>
                      </a:r>
                      <a:endParaRPr lang="en-US" sz="20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dirty="0">
                          <a:effectLst/>
                          <a:latin typeface="Times New Roman"/>
                          <a:ea typeface="Times New Roman"/>
                        </a:rPr>
                        <a:t>.000</a:t>
                      </a:r>
                      <a:endParaRPr lang="en-US" sz="20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00086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Saliency data</a:t>
            </a:r>
            <a:endParaRPr lang="en-US" dirty="0"/>
          </a:p>
        </p:txBody>
      </p:sp>
      <p:sp>
        <p:nvSpPr>
          <p:cNvPr id="7" name="Content Placeholder 6"/>
          <p:cNvSpPr>
            <a:spLocks noGrp="1"/>
          </p:cNvSpPr>
          <p:nvPr>
            <p:ph sz="half" idx="2"/>
          </p:nvPr>
        </p:nvSpPr>
        <p:spPr>
          <a:xfrm>
            <a:off x="285720" y="1571612"/>
            <a:ext cx="4343400" cy="4724400"/>
          </a:xfrm>
        </p:spPr>
        <p:txBody>
          <a:bodyPr>
            <a:normAutofit/>
          </a:bodyPr>
          <a:lstStyle/>
          <a:p>
            <a:r>
              <a:rPr lang="en-US" sz="2400" dirty="0" smtClean="0">
                <a:latin typeface="Meiryo UI" pitchFamily="34" charset="-128"/>
                <a:ea typeface="Meiryo UI" pitchFamily="34" charset="-128"/>
                <a:cs typeface="Meiryo UI" pitchFamily="34" charset="-128"/>
              </a:rPr>
              <a:t>Saliency map was built by applying to each fixation point a gray-scale patch with Gaussian intensity distribution </a:t>
            </a:r>
          </a:p>
          <a:p>
            <a:pPr lvl="1"/>
            <a:r>
              <a:rPr lang="el-GR" sz="2000" dirty="0" smtClean="0">
                <a:latin typeface="Meiryo UI" pitchFamily="34" charset="-128"/>
                <a:ea typeface="Meiryo UI" pitchFamily="34" charset="-128"/>
                <a:cs typeface="Meiryo UI" pitchFamily="34" charset="-128"/>
              </a:rPr>
              <a:t>σ</a:t>
            </a:r>
            <a:r>
              <a:rPr lang="en-US" sz="2000" dirty="0" smtClean="0">
                <a:latin typeface="Meiryo UI" pitchFamily="34" charset="-128"/>
                <a:ea typeface="Meiryo UI" pitchFamily="34" charset="-128"/>
                <a:cs typeface="Meiryo UI" pitchFamily="34" charset="-128"/>
              </a:rPr>
              <a:t> ~2° visual angle</a:t>
            </a:r>
          </a:p>
          <a:p>
            <a:pPr lvl="1"/>
            <a:endParaRPr lang="en-US" sz="2000" dirty="0" smtClean="0">
              <a:latin typeface="Meiryo UI" pitchFamily="34" charset="-128"/>
              <a:ea typeface="Meiryo UI" pitchFamily="34" charset="-128"/>
              <a:cs typeface="Meiryo UI" pitchFamily="34" charset="-128"/>
            </a:endParaRPr>
          </a:p>
          <a:p>
            <a:pPr lvl="1"/>
            <a:endParaRPr lang="en-US" sz="2000" dirty="0" smtClean="0">
              <a:latin typeface="Meiryo UI" pitchFamily="34" charset="-128"/>
              <a:ea typeface="Meiryo UI" pitchFamily="34" charset="-128"/>
              <a:cs typeface="Meiryo UI" pitchFamily="34" charset="-128"/>
            </a:endParaRPr>
          </a:p>
          <a:p>
            <a:pPr lvl="1"/>
            <a:endParaRPr lang="en-US" sz="2000" dirty="0" smtClean="0">
              <a:latin typeface="Meiryo UI" pitchFamily="34" charset="-128"/>
              <a:ea typeface="Meiryo UI" pitchFamily="34" charset="-128"/>
              <a:cs typeface="Meiryo UI" pitchFamily="34" charset="-128"/>
            </a:endParaRPr>
          </a:p>
          <a:p>
            <a:pPr>
              <a:buNone/>
            </a:pPr>
            <a:r>
              <a:rPr lang="en-US" sz="2400" i="1" dirty="0" smtClean="0">
                <a:latin typeface="Meiryo UI" pitchFamily="34" charset="-128"/>
                <a:ea typeface="Meiryo UI" pitchFamily="34" charset="-128"/>
                <a:cs typeface="Meiryo UI" pitchFamily="34" charset="-128"/>
              </a:rPr>
              <a:t>	k</a:t>
            </a:r>
            <a:r>
              <a:rPr lang="en-US" sz="2400" dirty="0" smtClean="0">
                <a:latin typeface="Meiryo UI" pitchFamily="34" charset="-128"/>
                <a:ea typeface="Meiryo UI" pitchFamily="34" charset="-128"/>
                <a:cs typeface="Meiryo UI" pitchFamily="34" charset="-128"/>
                <a:sym typeface="Symbol"/>
              </a:rPr>
              <a:t></a:t>
            </a:r>
            <a:r>
              <a:rPr lang="en-US" sz="2400" dirty="0" smtClean="0">
                <a:latin typeface="Meiryo UI" pitchFamily="34" charset="-128"/>
                <a:ea typeface="Meiryo UI" pitchFamily="34" charset="-128"/>
                <a:cs typeface="Meiryo UI" pitchFamily="34" charset="-128"/>
              </a:rPr>
              <a:t>[1, </a:t>
            </a:r>
            <a:r>
              <a:rPr lang="en-US" sz="2400" i="1" dirty="0" smtClean="0">
                <a:latin typeface="Meiryo UI" pitchFamily="34" charset="-128"/>
                <a:ea typeface="Meiryo UI" pitchFamily="34" charset="-128"/>
                <a:cs typeface="Meiryo UI" pitchFamily="34" charset="-128"/>
              </a:rPr>
              <a:t>W</a:t>
            </a:r>
            <a:r>
              <a:rPr lang="en-US" sz="2400" i="1" baseline="-25000" dirty="0" smtClean="0">
                <a:latin typeface="Meiryo UI" pitchFamily="34" charset="-128"/>
                <a:ea typeface="Meiryo UI" pitchFamily="34" charset="-128"/>
                <a:cs typeface="Meiryo UI" pitchFamily="34" charset="-128"/>
              </a:rPr>
              <a:t>I</a:t>
            </a:r>
            <a:r>
              <a:rPr lang="en-US" sz="2400" dirty="0" smtClean="0">
                <a:latin typeface="Meiryo UI" pitchFamily="34" charset="-128"/>
                <a:ea typeface="Meiryo UI" pitchFamily="34" charset="-128"/>
                <a:cs typeface="Meiryo UI" pitchFamily="34" charset="-128"/>
              </a:rPr>
              <a:t>], </a:t>
            </a:r>
            <a:r>
              <a:rPr lang="en-US" sz="2400" i="1" dirty="0" smtClean="0">
                <a:latin typeface="Meiryo UI" pitchFamily="34" charset="-128"/>
                <a:ea typeface="Meiryo UI" pitchFamily="34" charset="-128"/>
                <a:cs typeface="Meiryo UI" pitchFamily="34" charset="-128"/>
              </a:rPr>
              <a:t>l</a:t>
            </a:r>
            <a:r>
              <a:rPr lang="en-US" sz="2400" dirty="0" smtClean="0">
                <a:latin typeface="Meiryo UI" pitchFamily="34" charset="-128"/>
                <a:ea typeface="Meiryo UI" pitchFamily="34" charset="-128"/>
                <a:cs typeface="Meiryo UI" pitchFamily="34" charset="-128"/>
                <a:sym typeface="Symbol"/>
              </a:rPr>
              <a:t></a:t>
            </a:r>
            <a:r>
              <a:rPr lang="en-US" sz="2400" dirty="0" smtClean="0">
                <a:latin typeface="Meiryo UI" pitchFamily="34" charset="-128"/>
                <a:ea typeface="Meiryo UI" pitchFamily="34" charset="-128"/>
                <a:cs typeface="Meiryo UI" pitchFamily="34" charset="-128"/>
              </a:rPr>
              <a:t>[1, </a:t>
            </a:r>
            <a:r>
              <a:rPr lang="en-US" sz="2400" i="1" dirty="0" smtClean="0">
                <a:latin typeface="Meiryo UI" pitchFamily="34" charset="-128"/>
                <a:ea typeface="Meiryo UI" pitchFamily="34" charset="-128"/>
                <a:cs typeface="Meiryo UI" pitchFamily="34" charset="-128"/>
              </a:rPr>
              <a:t>H</a:t>
            </a:r>
            <a:r>
              <a:rPr lang="en-US" sz="2400" i="1" baseline="-25000" dirty="0" smtClean="0">
                <a:latin typeface="Meiryo UI" pitchFamily="34" charset="-128"/>
                <a:ea typeface="Meiryo UI" pitchFamily="34" charset="-128"/>
                <a:cs typeface="Meiryo UI" pitchFamily="34" charset="-128"/>
              </a:rPr>
              <a:t>I</a:t>
            </a:r>
            <a:r>
              <a:rPr lang="en-US" sz="2400" dirty="0" smtClean="0">
                <a:latin typeface="Meiryo UI" pitchFamily="34" charset="-128"/>
                <a:ea typeface="Meiryo UI" pitchFamily="34" charset="-128"/>
                <a:cs typeface="Meiryo UI" pitchFamily="34" charset="-128"/>
              </a:rPr>
              <a:t>]</a:t>
            </a:r>
          </a:p>
          <a:p>
            <a:endParaRPr lang="en-US" sz="2400" dirty="0">
              <a:latin typeface="Meiryo UI" pitchFamily="34" charset="-128"/>
              <a:ea typeface="Meiryo UI" pitchFamily="34" charset="-128"/>
              <a:cs typeface="Meiryo UI" pitchFamily="34" charset="-128"/>
            </a:endParaRPr>
          </a:p>
        </p:txBody>
      </p:sp>
      <p:pic>
        <p:nvPicPr>
          <p:cNvPr id="4" name="Picture 3" descr="eyetracker.tif"/>
          <p:cNvPicPr>
            <a:picLocks noChangeAspect="1"/>
          </p:cNvPicPr>
          <p:nvPr/>
        </p:nvPicPr>
        <p:blipFill>
          <a:blip r:embed="rId4" cstate="print"/>
          <a:stretch>
            <a:fillRect/>
          </a:stretch>
        </p:blipFill>
        <p:spPr>
          <a:xfrm>
            <a:off x="7051658" y="2571744"/>
            <a:ext cx="1133480" cy="2090810"/>
          </a:xfrm>
          <a:prstGeom prst="rect">
            <a:avLst/>
          </a:prstGeom>
        </p:spPr>
      </p:pic>
      <p:pic>
        <p:nvPicPr>
          <p:cNvPr id="5" name="Picture 4" descr="img3.tif"/>
          <p:cNvPicPr>
            <a:picLocks noChangeAspect="1"/>
          </p:cNvPicPr>
          <p:nvPr/>
        </p:nvPicPr>
        <p:blipFill>
          <a:blip r:embed="rId5" cstate="print"/>
          <a:stretch>
            <a:fillRect/>
          </a:stretch>
        </p:blipFill>
        <p:spPr>
          <a:xfrm>
            <a:off x="5286380" y="1714488"/>
            <a:ext cx="1714512" cy="2571770"/>
          </a:xfrm>
          <a:prstGeom prst="rect">
            <a:avLst/>
          </a:prstGeom>
        </p:spPr>
      </p:pic>
      <p:sp>
        <p:nvSpPr>
          <p:cNvPr id="6" name="Rounded Rectangle 5"/>
          <p:cNvSpPr/>
          <p:nvPr/>
        </p:nvSpPr>
        <p:spPr>
          <a:xfrm>
            <a:off x="5389738" y="4857760"/>
            <a:ext cx="3214710" cy="1214446"/>
          </a:xfrm>
          <a:prstGeom prst="roundRect">
            <a:avLst>
              <a:gd name="adj" fmla="val 6543"/>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spcAft>
                <a:spcPts val="600"/>
              </a:spcAft>
            </a:pPr>
            <a:r>
              <a:rPr lang="en-US" sz="1200" b="1" u="sng" dirty="0" err="1" smtClean="0">
                <a:latin typeface="Meiryo UI" pitchFamily="34" charset="-128"/>
                <a:ea typeface="Meiryo UI" pitchFamily="34" charset="-128"/>
                <a:cs typeface="Meiryo UI" pitchFamily="34" charset="-128"/>
              </a:rPr>
              <a:t>iView</a:t>
            </a:r>
            <a:r>
              <a:rPr lang="en-US" sz="1200" b="1" u="sng" dirty="0" smtClean="0">
                <a:latin typeface="Meiryo UI" pitchFamily="34" charset="-128"/>
                <a:ea typeface="Meiryo UI" pitchFamily="34" charset="-128"/>
                <a:cs typeface="Meiryo UI" pitchFamily="34" charset="-128"/>
              </a:rPr>
              <a:t> X RED, </a:t>
            </a:r>
            <a:r>
              <a:rPr lang="en-US" sz="1200" b="1" u="sng" dirty="0" err="1" smtClean="0">
                <a:latin typeface="Meiryo UI" pitchFamily="34" charset="-128"/>
                <a:ea typeface="Meiryo UI" pitchFamily="34" charset="-128"/>
                <a:cs typeface="Meiryo UI" pitchFamily="34" charset="-128"/>
              </a:rPr>
              <a:t>SensoMotoric</a:t>
            </a:r>
            <a:r>
              <a:rPr lang="en-US" sz="1200" b="1" u="sng" dirty="0" smtClean="0">
                <a:latin typeface="Meiryo UI" pitchFamily="34" charset="-128"/>
                <a:ea typeface="Meiryo UI" pitchFamily="34" charset="-128"/>
                <a:cs typeface="Meiryo UI" pitchFamily="34" charset="-128"/>
              </a:rPr>
              <a:t> Instruments</a:t>
            </a:r>
          </a:p>
          <a:p>
            <a:pPr marL="257175" indent="103188">
              <a:buFont typeface="Arial" pitchFamily="34" charset="0"/>
              <a:buChar char="•"/>
            </a:pPr>
            <a:r>
              <a:rPr lang="en-US" sz="1200" dirty="0" smtClean="0">
                <a:latin typeface="Meiryo UI" pitchFamily="34" charset="-128"/>
                <a:ea typeface="Meiryo UI" pitchFamily="34" charset="-128"/>
                <a:cs typeface="Meiryo UI" pitchFamily="34" charset="-128"/>
              </a:rPr>
              <a:t> sampling rate: 50 Hz</a:t>
            </a:r>
          </a:p>
          <a:p>
            <a:pPr marL="257175" indent="103188">
              <a:buFont typeface="Arial" pitchFamily="34" charset="0"/>
              <a:buChar char="•"/>
            </a:pPr>
            <a:r>
              <a:rPr lang="en-US" sz="1200" dirty="0" smtClean="0">
                <a:latin typeface="Meiryo UI" pitchFamily="34" charset="-128"/>
                <a:ea typeface="Meiryo UI" pitchFamily="34" charset="-128"/>
                <a:cs typeface="Meiryo UI" pitchFamily="34" charset="-128"/>
              </a:rPr>
              <a:t> </a:t>
            </a:r>
            <a:r>
              <a:rPr lang="en-US" sz="1200" dirty="0">
                <a:latin typeface="Meiryo UI" pitchFamily="34" charset="-128"/>
                <a:ea typeface="Meiryo UI" pitchFamily="34" charset="-128"/>
                <a:cs typeface="Meiryo UI" pitchFamily="34" charset="-128"/>
              </a:rPr>
              <a:t>spatial </a:t>
            </a:r>
            <a:r>
              <a:rPr lang="en-US" sz="1200" dirty="0" smtClean="0">
                <a:latin typeface="Meiryo UI" pitchFamily="34" charset="-128"/>
                <a:ea typeface="Meiryo UI" pitchFamily="34" charset="-128"/>
                <a:cs typeface="Meiryo UI" pitchFamily="34" charset="-128"/>
              </a:rPr>
              <a:t>resolution: 0.1</a:t>
            </a:r>
          </a:p>
          <a:p>
            <a:pPr marL="257175" indent="103188">
              <a:buFont typeface="Arial" pitchFamily="34" charset="0"/>
              <a:buChar char="•"/>
            </a:pPr>
            <a:r>
              <a:rPr lang="en-US" sz="1200" dirty="0" smtClean="0">
                <a:latin typeface="Meiryo UI" pitchFamily="34" charset="-128"/>
                <a:ea typeface="Meiryo UI" pitchFamily="34" charset="-128"/>
                <a:cs typeface="Meiryo UI" pitchFamily="34" charset="-128"/>
              </a:rPr>
              <a:t>gaze </a:t>
            </a:r>
            <a:r>
              <a:rPr lang="en-US" sz="1200" dirty="0">
                <a:latin typeface="Meiryo UI" pitchFamily="34" charset="-128"/>
                <a:ea typeface="Meiryo UI" pitchFamily="34" charset="-128"/>
                <a:cs typeface="Meiryo UI" pitchFamily="34" charset="-128"/>
              </a:rPr>
              <a:t>position </a:t>
            </a:r>
            <a:r>
              <a:rPr lang="en-US" sz="1200" dirty="0" smtClean="0">
                <a:latin typeface="Meiryo UI" pitchFamily="34" charset="-128"/>
                <a:ea typeface="Meiryo UI" pitchFamily="34" charset="-128"/>
                <a:cs typeface="Meiryo UI" pitchFamily="34" charset="-128"/>
              </a:rPr>
              <a:t>accuracy: 0.5</a:t>
            </a:r>
            <a:r>
              <a:rPr lang="en-US" sz="1200" dirty="0">
                <a:latin typeface="Meiryo UI" pitchFamily="34" charset="-128"/>
                <a:ea typeface="Meiryo UI" pitchFamily="34" charset="-128"/>
                <a:cs typeface="Meiryo UI" pitchFamily="34" charset="-128"/>
              </a:rPr>
              <a:t>°-1.0°</a:t>
            </a:r>
          </a:p>
        </p:txBody>
      </p:sp>
      <p:graphicFrame>
        <p:nvGraphicFramePr>
          <p:cNvPr id="72709" name="Object 5"/>
          <p:cNvGraphicFramePr>
            <a:graphicFrameLocks noChangeAspect="1"/>
          </p:cNvGraphicFramePr>
          <p:nvPr>
            <p:extLst>
              <p:ext uri="{D42A27DB-BD31-4B8C-83A1-F6EECF244321}">
                <p14:modId xmlns:p14="http://schemas.microsoft.com/office/powerpoint/2010/main" val="2004111914"/>
              </p:ext>
            </p:extLst>
          </p:nvPr>
        </p:nvGraphicFramePr>
        <p:xfrm>
          <a:off x="701675" y="4475163"/>
          <a:ext cx="4427538" cy="811212"/>
        </p:xfrm>
        <a:graphic>
          <a:graphicData uri="http://schemas.openxmlformats.org/presentationml/2006/ole">
            <mc:AlternateContent xmlns:mc="http://schemas.openxmlformats.org/markup-compatibility/2006">
              <mc:Choice xmlns:v="urn:schemas-microsoft-com:vml" Requires="v">
                <p:oleObj spid="_x0000_s13315" name="Vergelijking" r:id="rId6" imgW="2692080" imgH="495000" progId="Equation.3">
                  <p:embed/>
                </p:oleObj>
              </mc:Choice>
              <mc:Fallback>
                <p:oleObj name="Vergelijking" r:id="rId6" imgW="2692080" imgH="495000" progId="Equation.3">
                  <p:embed/>
                  <p:pic>
                    <p:nvPicPr>
                      <p:cNvPr id="0" name=""/>
                      <p:cNvPicPr>
                        <a:picLocks noChangeAspect="1" noChangeArrowheads="1"/>
                      </p:cNvPicPr>
                      <p:nvPr/>
                    </p:nvPicPr>
                    <p:blipFill>
                      <a:blip r:embed="rId7"/>
                      <a:srcRect/>
                      <a:stretch>
                        <a:fillRect/>
                      </a:stretch>
                    </p:blipFill>
                    <p:spPr bwMode="auto">
                      <a:xfrm>
                        <a:off x="701675" y="4475163"/>
                        <a:ext cx="4427538" cy="811212"/>
                      </a:xfrm>
                      <a:prstGeom prst="rect">
                        <a:avLst/>
                      </a:prstGeom>
                      <a:noFill/>
                      <a:extLst/>
                    </p:spPr>
                  </p:pic>
                </p:oleObj>
              </mc:Fallback>
            </mc:AlternateContent>
          </a:graphicData>
        </a:graphic>
      </p:graphicFrame>
      <p:grpSp>
        <p:nvGrpSpPr>
          <p:cNvPr id="18" name="Group 17"/>
          <p:cNvGrpSpPr/>
          <p:nvPr/>
        </p:nvGrpSpPr>
        <p:grpSpPr>
          <a:xfrm>
            <a:off x="142844" y="6371341"/>
            <a:ext cx="8858315" cy="415245"/>
            <a:chOff x="142844" y="6371341"/>
            <a:chExt cx="8858315" cy="415245"/>
          </a:xfrm>
        </p:grpSpPr>
        <p:pic>
          <p:nvPicPr>
            <p:cNvPr id="19" name="Picture 18" descr="Logo_Universita_tes.gif"/>
            <p:cNvPicPr>
              <a:picLocks noChangeAspect="1"/>
            </p:cNvPicPr>
            <p:nvPr/>
          </p:nvPicPr>
          <p:blipFill>
            <a:blip r:embed="rId8" cstate="print"/>
            <a:stretch>
              <a:fillRect/>
            </a:stretch>
          </p:blipFill>
          <p:spPr>
            <a:xfrm>
              <a:off x="142844" y="6371341"/>
              <a:ext cx="371749" cy="415245"/>
            </a:xfrm>
            <a:prstGeom prst="rect">
              <a:avLst/>
            </a:prstGeom>
          </p:spPr>
        </p:pic>
        <p:pic>
          <p:nvPicPr>
            <p:cNvPr id="20" name="Picture 2"/>
            <p:cNvPicPr>
              <a:picLocks noChangeAspect="1" noChangeArrowheads="1"/>
            </p:cNvPicPr>
            <p:nvPr/>
          </p:nvPicPr>
          <p:blipFill>
            <a:blip r:embed="rId9" cstate="print"/>
            <a:srcRect l="5882" t="31188" r="5881" b="35515"/>
            <a:stretch>
              <a:fillRect/>
            </a:stretch>
          </p:blipFill>
          <p:spPr bwMode="auto">
            <a:xfrm>
              <a:off x="8000177" y="6500834"/>
              <a:ext cx="1000982" cy="232655"/>
            </a:xfrm>
            <a:prstGeom prst="rect">
              <a:avLst/>
            </a:prstGeom>
            <a:noFill/>
            <a:ln w="9525">
              <a:noFill/>
              <a:miter lim="800000"/>
              <a:headEnd/>
              <a:tailEnd/>
            </a:ln>
            <a:effectLst>
              <a:softEdge rad="12700"/>
            </a:effectLst>
          </p:spPr>
        </p:pic>
      </p:grpSp>
      <p:sp>
        <p:nvSpPr>
          <p:cNvPr id="21" name="TextBox 20"/>
          <p:cNvSpPr txBox="1"/>
          <p:nvPr/>
        </p:nvSpPr>
        <p:spPr>
          <a:xfrm>
            <a:off x="1428728" y="6511593"/>
            <a:ext cx="5210313" cy="261610"/>
          </a:xfrm>
          <a:prstGeom prst="rect">
            <a:avLst/>
          </a:prstGeom>
          <a:noFill/>
        </p:spPr>
        <p:txBody>
          <a:bodyPr wrap="square" rtlCol="0">
            <a:spAutoFit/>
          </a:bodyPr>
          <a:lstStyle/>
          <a:p>
            <a:pPr algn="just"/>
            <a:r>
              <a:rPr lang="en-US" sz="1100" dirty="0" smtClean="0">
                <a:solidFill>
                  <a:schemeClr val="tx1">
                    <a:lumMod val="65000"/>
                    <a:lumOff val="35000"/>
                  </a:schemeClr>
                </a:solidFill>
              </a:rPr>
              <a:t>Judith Alice </a:t>
            </a:r>
            <a:r>
              <a:rPr lang="en-US" sz="1100" dirty="0" err="1" smtClean="0">
                <a:solidFill>
                  <a:schemeClr val="tx1">
                    <a:lumMod val="65000"/>
                    <a:lumOff val="35000"/>
                  </a:schemeClr>
                </a:solidFill>
              </a:rPr>
              <a:t>Redi</a:t>
            </a:r>
            <a:r>
              <a:rPr lang="en-US" sz="1100" dirty="0" smtClean="0">
                <a:solidFill>
                  <a:schemeClr val="tx1">
                    <a:lumMod val="65000"/>
                    <a:lumOff val="35000"/>
                  </a:schemeClr>
                </a:solidFill>
              </a:rPr>
              <a:t> 	Genoa, April 23</a:t>
            </a:r>
            <a:r>
              <a:rPr lang="en-US" sz="1100" baseline="30000" dirty="0" smtClean="0">
                <a:solidFill>
                  <a:schemeClr val="tx1">
                    <a:lumMod val="65000"/>
                    <a:lumOff val="35000"/>
                  </a:schemeClr>
                </a:solidFill>
              </a:rPr>
              <a:t>rd </a:t>
            </a:r>
            <a:r>
              <a:rPr lang="en-US" sz="1100" dirty="0" smtClean="0">
                <a:solidFill>
                  <a:schemeClr val="tx1">
                    <a:lumMod val="65000"/>
                    <a:lumOff val="35000"/>
                  </a:schemeClr>
                </a:solidFill>
              </a:rPr>
              <a:t>2010	        PhD Defense</a:t>
            </a:r>
            <a:endParaRPr lang="en-US" sz="1100" dirty="0">
              <a:solidFill>
                <a:schemeClr val="tx1">
                  <a:lumMod val="65000"/>
                  <a:lumOff val="35000"/>
                </a:schemeClr>
              </a:solidFill>
            </a:endParaRPr>
          </a:p>
        </p:txBody>
      </p:sp>
      <p:sp>
        <p:nvSpPr>
          <p:cNvPr id="22" name="Slide Number Placeholder 9"/>
          <p:cNvSpPr>
            <a:spLocks noGrp="1"/>
          </p:cNvSpPr>
          <p:nvPr>
            <p:ph type="sldNum" sz="quarter" idx="12"/>
          </p:nvPr>
        </p:nvSpPr>
        <p:spPr>
          <a:xfrm>
            <a:off x="6527692" y="6516000"/>
            <a:ext cx="758952" cy="246888"/>
          </a:xfrm>
        </p:spPr>
        <p:txBody>
          <a:bodyPr/>
          <a:lstStyle/>
          <a:p>
            <a:r>
              <a:rPr lang="en-US" sz="1100" dirty="0" smtClean="0">
                <a:solidFill>
                  <a:schemeClr val="accent6">
                    <a:lumMod val="50000"/>
                  </a:schemeClr>
                </a:solidFill>
              </a:rPr>
              <a:t>p. </a:t>
            </a:r>
            <a:fld id="{0CA347E2-C1D1-4412-A014-4D2B9D6DC34A}" type="slidenum">
              <a:rPr lang="en-US" sz="1100" smtClean="0">
                <a:solidFill>
                  <a:schemeClr val="accent6">
                    <a:lumMod val="50000"/>
                  </a:schemeClr>
                </a:solidFill>
              </a:rPr>
              <a:pPr/>
              <a:t>17</a:t>
            </a:fld>
            <a:endParaRPr lang="en-US" sz="1100" dirty="0">
              <a:solidFill>
                <a:schemeClr val="accent6">
                  <a:lumMod val="50000"/>
                </a:schemeClr>
              </a:solidFill>
            </a:endParaRPr>
          </a:p>
        </p:txBody>
      </p:sp>
    </p:spTree>
    <p:extLst>
      <p:ext uri="{BB962C8B-B14F-4D97-AF65-F5344CB8AC3E}">
        <p14:creationId xmlns:p14="http://schemas.microsoft.com/office/powerpoint/2010/main" val="3227974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dirty="0" smtClean="0"/>
              <a:t>Overview</a:t>
            </a:r>
            <a:endParaRPr lang="en-US" dirty="0"/>
          </a:p>
        </p:txBody>
      </p:sp>
      <p:sp>
        <p:nvSpPr>
          <p:cNvPr id="3" name="Content Placeholder 2"/>
          <p:cNvSpPr>
            <a:spLocks noGrp="1"/>
          </p:cNvSpPr>
          <p:nvPr>
            <p:ph idx="1"/>
          </p:nvPr>
        </p:nvSpPr>
        <p:spPr>
          <a:xfrm>
            <a:off x="534380" y="1772816"/>
            <a:ext cx="8075240" cy="4752528"/>
          </a:xfrm>
        </p:spPr>
        <p:txBody>
          <a:bodyPr>
            <a:normAutofit/>
          </a:bodyPr>
          <a:lstStyle/>
          <a:p>
            <a:pPr>
              <a:lnSpc>
                <a:spcPct val="100000"/>
              </a:lnSpc>
            </a:pPr>
            <a:r>
              <a:rPr lang="en-GB" dirty="0" smtClean="0"/>
              <a:t>Packet Loss </a:t>
            </a:r>
            <a:r>
              <a:rPr lang="en-GB" dirty="0" err="1" smtClean="0"/>
              <a:t>Artifacts</a:t>
            </a:r>
            <a:r>
              <a:rPr lang="en-GB" dirty="0" smtClean="0"/>
              <a:t>, visual annoyance and impact on Quality of Experience (</a:t>
            </a:r>
            <a:r>
              <a:rPr lang="en-GB" dirty="0" err="1" smtClean="0"/>
              <a:t>QoE</a:t>
            </a:r>
            <a:r>
              <a:rPr lang="en-GB" dirty="0" smtClean="0"/>
              <a:t>)</a:t>
            </a:r>
          </a:p>
          <a:p>
            <a:pPr>
              <a:lnSpc>
                <a:spcPct val="100000"/>
              </a:lnSpc>
            </a:pPr>
            <a:r>
              <a:rPr lang="en-GB" dirty="0" smtClean="0"/>
              <a:t>Visual attention and its impact on </a:t>
            </a:r>
            <a:r>
              <a:rPr lang="en-GB" dirty="0" err="1" smtClean="0"/>
              <a:t>QoE</a:t>
            </a:r>
            <a:endParaRPr lang="en-GB" dirty="0" smtClean="0"/>
          </a:p>
          <a:p>
            <a:pPr>
              <a:lnSpc>
                <a:spcPct val="100000"/>
              </a:lnSpc>
            </a:pPr>
            <a:r>
              <a:rPr lang="en-GB" dirty="0" smtClean="0"/>
              <a:t>The role of visual attention in the annoyance of Packet Loss </a:t>
            </a:r>
            <a:r>
              <a:rPr lang="en-GB" dirty="0" err="1" smtClean="0"/>
              <a:t>Artifacts</a:t>
            </a:r>
            <a:endParaRPr lang="en-GB" dirty="0" smtClean="0"/>
          </a:p>
          <a:p>
            <a:pPr lvl="1">
              <a:lnSpc>
                <a:spcPct val="100000"/>
              </a:lnSpc>
            </a:pPr>
            <a:r>
              <a:rPr lang="en-GB" sz="1800" dirty="0" smtClean="0"/>
              <a:t>A subjective experiment involving eye-tracking</a:t>
            </a:r>
          </a:p>
          <a:p>
            <a:pPr lvl="1">
              <a:lnSpc>
                <a:spcPct val="100000"/>
              </a:lnSpc>
            </a:pPr>
            <a:r>
              <a:rPr lang="en-GB" sz="1800" dirty="0" smtClean="0"/>
              <a:t>Data analysis and results</a:t>
            </a:r>
          </a:p>
          <a:p>
            <a:pPr>
              <a:lnSpc>
                <a:spcPct val="100000"/>
              </a:lnSpc>
            </a:pPr>
            <a:r>
              <a:rPr lang="en-GB" dirty="0" smtClean="0"/>
              <a:t>Conclusions and future research</a:t>
            </a:r>
          </a:p>
          <a:p>
            <a:pPr lvl="1">
              <a:lnSpc>
                <a:spcPct val="100000"/>
              </a:lnSpc>
            </a:pPr>
            <a:endParaRPr lang="en-US" sz="1800" dirty="0"/>
          </a:p>
        </p:txBody>
      </p:sp>
      <p:sp>
        <p:nvSpPr>
          <p:cNvPr id="5" name="Slide Number Placeholder 4"/>
          <p:cNvSpPr>
            <a:spLocks noGrp="1"/>
          </p:cNvSpPr>
          <p:nvPr>
            <p:ph type="sldNum" sz="quarter" idx="12"/>
          </p:nvPr>
        </p:nvSpPr>
        <p:spPr/>
        <p:txBody>
          <a:bodyPr/>
          <a:lstStyle/>
          <a:p>
            <a:fld id="{BF17A504-22AF-4453-B439-BFF4E8D17C3A}" type="slidenum">
              <a:rPr lang="nl-NL" smtClean="0"/>
              <a:t>2</a:t>
            </a:fld>
            <a:endParaRPr lang="nl-NL"/>
          </a:p>
        </p:txBody>
      </p:sp>
    </p:spTree>
    <p:extLst>
      <p:ext uri="{BB962C8B-B14F-4D97-AF65-F5344CB8AC3E}">
        <p14:creationId xmlns:p14="http://schemas.microsoft.com/office/powerpoint/2010/main" val="420204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Packet loss </a:t>
            </a:r>
            <a:r>
              <a:rPr lang="en-GB" dirty="0" err="1" smtClean="0"/>
              <a:t>artifacts</a:t>
            </a:r>
            <a:endParaRPr lang="en-US" dirty="0"/>
          </a:p>
        </p:txBody>
      </p:sp>
      <p:sp>
        <p:nvSpPr>
          <p:cNvPr id="3" name="Content Placeholder 2"/>
          <p:cNvSpPr>
            <a:spLocks noGrp="1"/>
          </p:cNvSpPr>
          <p:nvPr>
            <p:ph idx="1"/>
          </p:nvPr>
        </p:nvSpPr>
        <p:spPr/>
        <p:txBody>
          <a:bodyPr>
            <a:normAutofit/>
          </a:bodyPr>
          <a:lstStyle/>
          <a:p>
            <a:r>
              <a:rPr lang="en-GB" sz="2000" dirty="0" smtClean="0"/>
              <a:t>H.264/AVC: (compressed) video information is encapsulated in NAL packets </a:t>
            </a:r>
          </a:p>
          <a:p>
            <a:r>
              <a:rPr lang="en-GB" sz="2000" dirty="0" smtClean="0">
                <a:sym typeface="Wingdings" pitchFamily="2" charset="2"/>
              </a:rPr>
              <a:t>Network errors  lost packets  error concealment</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3</a:t>
            </a:fld>
            <a:endParaRPr lang="nl-NL"/>
          </a:p>
        </p:txBody>
      </p:sp>
      <p:pic>
        <p:nvPicPr>
          <p:cNvPr id="12291" name="Picture 3" descr="D:\jredi\VARIUM\packet loss experiment\videos\v1_1280x720_frame4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91" t="5548" r="8213" b="10816"/>
          <a:stretch/>
        </p:blipFill>
        <p:spPr bwMode="auto">
          <a:xfrm>
            <a:off x="611560" y="1725260"/>
            <a:ext cx="8064896" cy="447007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D:\jredi\VARIUM\packet loss experiment\videos\v1_1280x720_I12_pckErr4_frame_004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12683"/>
            <a:ext cx="8064896" cy="45365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71800" y="6093296"/>
            <a:ext cx="5688632" cy="504056"/>
          </a:xfrm>
          <a:prstGeom prst="rect">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Loss in visual quality and overall </a:t>
            </a:r>
            <a:r>
              <a:rPr lang="en-GB" dirty="0" err="1" smtClean="0"/>
              <a:t>QoE</a:t>
            </a:r>
            <a:r>
              <a:rPr lang="en-GB" dirty="0" smtClean="0"/>
              <a:t> (e.g., Staelens 2012)</a:t>
            </a:r>
            <a:endParaRPr lang="en-US" dirty="0"/>
          </a:p>
        </p:txBody>
      </p:sp>
      <p:sp>
        <p:nvSpPr>
          <p:cNvPr id="9" name="Rectangle 8"/>
          <p:cNvSpPr/>
          <p:nvPr/>
        </p:nvSpPr>
        <p:spPr>
          <a:xfrm>
            <a:off x="6048164" y="1473232"/>
            <a:ext cx="2844316" cy="504056"/>
          </a:xfrm>
          <a:prstGeom prst="rect">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What can we do about it?</a:t>
            </a:r>
            <a:endParaRPr lang="en-US" dirty="0"/>
          </a:p>
        </p:txBody>
      </p:sp>
    </p:spTree>
    <p:extLst>
      <p:ext uri="{BB962C8B-B14F-4D97-AF65-F5344CB8AC3E}">
        <p14:creationId xmlns:p14="http://schemas.microsoft.com/office/powerpoint/2010/main" val="3713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Visual attention and </a:t>
            </a:r>
            <a:r>
              <a:rPr lang="en-GB" dirty="0" err="1"/>
              <a:t>qoE</a:t>
            </a:r>
            <a:endParaRPr lang="nl-NL" dirty="0"/>
          </a:p>
        </p:txBody>
      </p:sp>
      <p:sp>
        <p:nvSpPr>
          <p:cNvPr id="3" name="Content Placeholder 2"/>
          <p:cNvSpPr>
            <a:spLocks noGrp="1"/>
          </p:cNvSpPr>
          <p:nvPr>
            <p:ph idx="1"/>
          </p:nvPr>
        </p:nvSpPr>
        <p:spPr/>
        <p:txBody>
          <a:bodyPr/>
          <a:lstStyle/>
          <a:p>
            <a:r>
              <a:rPr lang="en-US" sz="2000" dirty="0">
                <a:solidFill>
                  <a:schemeClr val="tx1">
                    <a:lumMod val="85000"/>
                    <a:lumOff val="15000"/>
                  </a:schemeClr>
                </a:solidFill>
              </a:rPr>
              <a:t>The HVS minimizes the amount of visual information to process by focusing on peculiar, more informative regions, (</a:t>
            </a:r>
            <a:r>
              <a:rPr lang="en-US" sz="2000" dirty="0" err="1">
                <a:solidFill>
                  <a:schemeClr val="tx1">
                    <a:lumMod val="85000"/>
                    <a:lumOff val="15000"/>
                  </a:schemeClr>
                </a:solidFill>
              </a:rPr>
              <a:t>a.k.a</a:t>
            </a:r>
            <a:r>
              <a:rPr lang="en-US" sz="2000" dirty="0">
                <a:solidFill>
                  <a:schemeClr val="tx1">
                    <a:lumMod val="85000"/>
                    <a:lumOff val="15000"/>
                  </a:schemeClr>
                </a:solidFill>
              </a:rPr>
              <a:t>, salient regions)</a:t>
            </a:r>
          </a:p>
          <a:p>
            <a:endParaRPr lang="nl-NL" dirty="0"/>
          </a:p>
        </p:txBody>
      </p:sp>
      <p:sp>
        <p:nvSpPr>
          <p:cNvPr id="5" name="Slide Number Placeholder 4"/>
          <p:cNvSpPr>
            <a:spLocks noGrp="1"/>
          </p:cNvSpPr>
          <p:nvPr>
            <p:ph type="sldNum" sz="quarter" idx="12"/>
          </p:nvPr>
        </p:nvSpPr>
        <p:spPr/>
        <p:txBody>
          <a:bodyPr/>
          <a:lstStyle/>
          <a:p>
            <a:fld id="{09DCED9D-5AAF-48D2-98D5-65F6CA399093}" type="slidenum">
              <a:rPr lang="en-US" smtClean="0"/>
              <a:pPr/>
              <a:t>4</a:t>
            </a:fld>
            <a:endParaRPr lang="en-US"/>
          </a:p>
        </p:txBody>
      </p:sp>
      <p:pic>
        <p:nvPicPr>
          <p:cNvPr id="7" name="Picture 2" descr="D:\jredi\Image Quality\Databases\LIVE\databaserelease2\refimgs\rapid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224" y="3141288"/>
            <a:ext cx="4320000" cy="2880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68224" y="2924944"/>
            <a:ext cx="4752048" cy="3240360"/>
            <a:chOff x="2587398" y="3132046"/>
            <a:chExt cx="5400000" cy="3600000"/>
          </a:xfrm>
        </p:grpSpPr>
        <p:sp>
          <p:nvSpPr>
            <p:cNvPr id="9" name="Rectangle 8"/>
            <p:cNvSpPr/>
            <p:nvPr/>
          </p:nvSpPr>
          <p:spPr bwMode="auto">
            <a:xfrm>
              <a:off x="2587398" y="3132046"/>
              <a:ext cx="5400000" cy="3600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smtClean="0">
                <a:ln>
                  <a:noFill/>
                </a:ln>
                <a:solidFill>
                  <a:schemeClr val="tx1"/>
                </a:solidFill>
                <a:effectLst/>
                <a:latin typeface="Tahoma"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398" y="3132046"/>
              <a:ext cx="5400000" cy="3600000"/>
            </a:xfrm>
            <a:prstGeom prst="rect">
              <a:avLst/>
            </a:prstGeom>
          </p:spPr>
        </p:pic>
      </p:grpSp>
    </p:spTree>
    <p:extLst>
      <p:ext uri="{BB962C8B-B14F-4D97-AF65-F5344CB8AC3E}">
        <p14:creationId xmlns:p14="http://schemas.microsoft.com/office/powerpoint/2010/main" val="174606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visual attention and </a:t>
            </a:r>
            <a:r>
              <a:rPr lang="en-GB" dirty="0" err="1" smtClean="0"/>
              <a:t>QoE</a:t>
            </a:r>
            <a:endParaRPr lang="en-US" dirty="0"/>
          </a:p>
        </p:txBody>
      </p:sp>
      <p:sp>
        <p:nvSpPr>
          <p:cNvPr id="3" name="Content Placeholder 2"/>
          <p:cNvSpPr>
            <a:spLocks noGrp="1"/>
          </p:cNvSpPr>
          <p:nvPr>
            <p:ph idx="1"/>
          </p:nvPr>
        </p:nvSpPr>
        <p:spPr/>
        <p:txBody>
          <a:bodyPr/>
          <a:lstStyle/>
          <a:p>
            <a:r>
              <a:rPr lang="en-GB" dirty="0" err="1" smtClean="0"/>
              <a:t>Artifacts</a:t>
            </a:r>
            <a:r>
              <a:rPr lang="en-GB" dirty="0" smtClean="0"/>
              <a:t> in the most salient regions are more annoying than those in the background (Alers 2010, </a:t>
            </a:r>
            <a:r>
              <a:rPr lang="en-GB" dirty="0" err="1" smtClean="0"/>
              <a:t>Engelke</a:t>
            </a:r>
            <a:r>
              <a:rPr lang="en-GB" dirty="0" smtClean="0"/>
              <a:t> 2011)</a:t>
            </a:r>
          </a:p>
          <a:p>
            <a:r>
              <a:rPr lang="en-GB" dirty="0" smtClean="0"/>
              <a:t>This can be </a:t>
            </a:r>
            <a:r>
              <a:rPr lang="en-GB" dirty="0" err="1" smtClean="0"/>
              <a:t>modeled</a:t>
            </a:r>
            <a:r>
              <a:rPr lang="en-GB" dirty="0" smtClean="0"/>
              <a:t> into objective metrics (Liu 2010)</a:t>
            </a:r>
          </a:p>
          <a:p>
            <a:pPr lvl="1"/>
            <a:r>
              <a:rPr lang="en-GB" dirty="0" smtClean="0"/>
              <a:t>With mixed results for video (Le </a:t>
            </a:r>
            <a:r>
              <a:rPr lang="en-GB" dirty="0" err="1" smtClean="0"/>
              <a:t>Meur</a:t>
            </a:r>
            <a:r>
              <a:rPr lang="en-GB" dirty="0" smtClean="0"/>
              <a:t> 2012)</a:t>
            </a:r>
            <a:endParaRPr lang="en-US" dirty="0"/>
          </a:p>
        </p:txBody>
      </p:sp>
      <p:sp>
        <p:nvSpPr>
          <p:cNvPr id="4" name="Footer Placeholder 3"/>
          <p:cNvSpPr>
            <a:spLocks noGrp="1"/>
          </p:cNvSpPr>
          <p:nvPr>
            <p:ph type="ftr" sz="quarter" idx="11"/>
          </p:nvPr>
        </p:nvSpPr>
        <p:spPr/>
        <p:txBody>
          <a:bodyPr/>
          <a:lstStyle/>
          <a:p>
            <a:r>
              <a:rPr lang="nl-NL" smtClean="0"/>
              <a:t>Judith Redi – ISCAS 2013, Beijing</a:t>
            </a:r>
            <a:endParaRPr lang="nl-NL" dirty="0"/>
          </a:p>
        </p:txBody>
      </p:sp>
      <p:sp>
        <p:nvSpPr>
          <p:cNvPr id="5" name="Slide Number Placeholder 4"/>
          <p:cNvSpPr>
            <a:spLocks noGrp="1"/>
          </p:cNvSpPr>
          <p:nvPr>
            <p:ph type="sldNum" sz="quarter" idx="12"/>
          </p:nvPr>
        </p:nvSpPr>
        <p:spPr/>
        <p:txBody>
          <a:bodyPr/>
          <a:lstStyle/>
          <a:p>
            <a:fld id="{BF17A504-22AF-4453-B439-BFF4E8D17C3A}" type="slidenum">
              <a:rPr lang="nl-NL" smtClean="0"/>
              <a:t>5</a:t>
            </a:fld>
            <a:endParaRPr lang="nl-NL"/>
          </a:p>
        </p:txBody>
      </p:sp>
      <p:grpSp>
        <p:nvGrpSpPr>
          <p:cNvPr id="34" name="Group 33"/>
          <p:cNvGrpSpPr/>
          <p:nvPr/>
        </p:nvGrpSpPr>
        <p:grpSpPr>
          <a:xfrm>
            <a:off x="662458" y="3893364"/>
            <a:ext cx="7020278" cy="2456764"/>
            <a:chOff x="-1144573" y="2514600"/>
            <a:chExt cx="9450373" cy="3849859"/>
          </a:xfrm>
        </p:grpSpPr>
        <p:sp>
          <p:nvSpPr>
            <p:cNvPr id="6" name="Right Arrow 5"/>
            <p:cNvSpPr>
              <a:spLocks noChangeArrowheads="1"/>
            </p:cNvSpPr>
            <p:nvPr/>
          </p:nvSpPr>
          <p:spPr bwMode="auto">
            <a:xfrm rot="5400000">
              <a:off x="1752822" y="3998500"/>
              <a:ext cx="341406" cy="268727"/>
            </a:xfrm>
            <a:prstGeom prst="rightArrow">
              <a:avLst>
                <a:gd name="adj1" fmla="val 50000"/>
                <a:gd name="adj2" fmla="val 50004"/>
              </a:avLst>
            </a:prstGeom>
            <a:solidFill>
              <a:srgbClr val="FFFFCC"/>
            </a:solidFill>
            <a:ln w="9525" algn="ctr">
              <a:solidFill>
                <a:schemeClr val="tx1"/>
              </a:solidFill>
              <a:round/>
              <a:headEnd/>
              <a:tailEnd/>
            </a:ln>
            <a:effectLst/>
          </p:spPr>
          <p:txBody>
            <a:bodyPr/>
            <a:lstStyle/>
            <a:p>
              <a:endParaRPr lang="en-US">
                <a:latin typeface="Corbel" pitchFamily="34" charset="0"/>
              </a:endParaRPr>
            </a:p>
          </p:txBody>
        </p:sp>
        <p:sp>
          <p:nvSpPr>
            <p:cNvPr id="7" name="Right Arrow 6"/>
            <p:cNvSpPr>
              <a:spLocks noChangeArrowheads="1"/>
            </p:cNvSpPr>
            <p:nvPr/>
          </p:nvSpPr>
          <p:spPr bwMode="auto">
            <a:xfrm>
              <a:off x="2998434" y="4986378"/>
              <a:ext cx="335909" cy="273125"/>
            </a:xfrm>
            <a:prstGeom prst="rightArrow">
              <a:avLst>
                <a:gd name="adj1" fmla="val 50000"/>
                <a:gd name="adj2" fmla="val 50004"/>
              </a:avLst>
            </a:prstGeom>
            <a:solidFill>
              <a:srgbClr val="FFFFCC"/>
            </a:solidFill>
            <a:ln w="9525" algn="ctr">
              <a:solidFill>
                <a:schemeClr val="tx1"/>
              </a:solidFill>
              <a:round/>
              <a:headEnd/>
              <a:tailEnd/>
            </a:ln>
            <a:effectLst/>
          </p:spPr>
          <p:txBody>
            <a:bodyPr/>
            <a:lstStyle/>
            <a:p>
              <a:endParaRPr lang="en-US">
                <a:latin typeface="Corbel" pitchFamily="34" charset="0"/>
              </a:endParaRPr>
            </a:p>
          </p:txBody>
        </p:sp>
        <p:sp>
          <p:nvSpPr>
            <p:cNvPr id="8" name="TextBox 16"/>
            <p:cNvSpPr txBox="1">
              <a:spLocks noChangeArrowheads="1"/>
            </p:cNvSpPr>
            <p:nvPr/>
          </p:nvSpPr>
          <p:spPr bwMode="auto">
            <a:xfrm>
              <a:off x="3052000" y="5737469"/>
              <a:ext cx="2462325" cy="626990"/>
            </a:xfrm>
            <a:prstGeom prst="rect">
              <a:avLst/>
            </a:prstGeom>
            <a:noFill/>
            <a:ln w="9525">
              <a:noFill/>
              <a:miter lim="800000"/>
              <a:headEnd/>
              <a:tailEnd/>
            </a:ln>
            <a:effectLst/>
          </p:spPr>
          <p:txBody>
            <a:bodyPr wrap="square">
              <a:spAutoFit/>
            </a:bodyPr>
            <a:lstStyle/>
            <a:p>
              <a:pPr algn="ctr"/>
              <a:r>
                <a:rPr lang="en-US" sz="2000" dirty="0" smtClean="0">
                  <a:latin typeface="Corbel" pitchFamily="34" charset="0"/>
                  <a:cs typeface="Times New Roman" pitchFamily="18" charset="0"/>
                </a:rPr>
                <a:t>Distortion map </a:t>
              </a:r>
              <a:endParaRPr lang="en-US" sz="2000" dirty="0">
                <a:latin typeface="Corbel" pitchFamily="34" charset="0"/>
                <a:cs typeface="Times New Roman" pitchFamily="18" charset="0"/>
              </a:endParaRPr>
            </a:p>
          </p:txBody>
        </p:sp>
        <p:sp>
          <p:nvSpPr>
            <p:cNvPr id="9" name="TextBox 16"/>
            <p:cNvSpPr txBox="1">
              <a:spLocks noChangeArrowheads="1"/>
            </p:cNvSpPr>
            <p:nvPr/>
          </p:nvSpPr>
          <p:spPr bwMode="auto">
            <a:xfrm>
              <a:off x="3643198" y="3825599"/>
              <a:ext cx="1081202" cy="400110"/>
            </a:xfrm>
            <a:prstGeom prst="rect">
              <a:avLst/>
            </a:prstGeom>
            <a:noFill/>
            <a:ln w="9525">
              <a:noFill/>
              <a:miter lim="800000"/>
              <a:headEnd/>
              <a:tailEnd/>
            </a:ln>
            <a:effectLst/>
          </p:spPr>
          <p:txBody>
            <a:bodyPr wrap="square">
              <a:spAutoFit/>
            </a:bodyPr>
            <a:lstStyle/>
            <a:p>
              <a:pPr algn="r"/>
              <a:r>
                <a:rPr lang="en-US" sz="2000" dirty="0" smtClean="0">
                  <a:latin typeface="Corbel" pitchFamily="34" charset="0"/>
                  <a:cs typeface="Times New Roman" pitchFamily="18" charset="0"/>
                </a:rPr>
                <a:t>NSS</a:t>
              </a:r>
              <a:endParaRPr lang="en-US" sz="2000" dirty="0">
                <a:latin typeface="Corbel" pitchFamily="34" charset="0"/>
                <a:cs typeface="Times New Roman" pitchFamily="18" charset="0"/>
              </a:endParaRPr>
            </a:p>
          </p:txBody>
        </p:sp>
        <p:sp>
          <p:nvSpPr>
            <p:cNvPr id="10" name="TextBox 16"/>
            <p:cNvSpPr txBox="1">
              <a:spLocks noChangeArrowheads="1"/>
            </p:cNvSpPr>
            <p:nvPr/>
          </p:nvSpPr>
          <p:spPr bwMode="auto">
            <a:xfrm>
              <a:off x="-825354" y="2879239"/>
              <a:ext cx="1647875" cy="626990"/>
            </a:xfrm>
            <a:prstGeom prst="rect">
              <a:avLst/>
            </a:prstGeom>
            <a:noFill/>
            <a:ln w="9525">
              <a:noFill/>
              <a:miter lim="800000"/>
              <a:headEnd/>
              <a:tailEnd/>
            </a:ln>
            <a:effectLst/>
          </p:spPr>
          <p:txBody>
            <a:bodyPr wrap="square">
              <a:spAutoFit/>
            </a:bodyPr>
            <a:lstStyle/>
            <a:p>
              <a:pPr algn="r"/>
              <a:r>
                <a:rPr lang="en-US" sz="2000" dirty="0" smtClean="0">
                  <a:latin typeface="Corbel" pitchFamily="34" charset="0"/>
                  <a:cs typeface="Times New Roman" pitchFamily="18" charset="0"/>
                </a:rPr>
                <a:t>original</a:t>
              </a:r>
              <a:endParaRPr lang="en-US" sz="2000" dirty="0">
                <a:latin typeface="Corbel" pitchFamily="34" charset="0"/>
                <a:cs typeface="Times New Roman" pitchFamily="18" charset="0"/>
              </a:endParaRPr>
            </a:p>
          </p:txBody>
        </p:sp>
        <p:sp>
          <p:nvSpPr>
            <p:cNvPr id="11" name="TextBox 16"/>
            <p:cNvSpPr txBox="1">
              <a:spLocks noChangeArrowheads="1"/>
            </p:cNvSpPr>
            <p:nvPr/>
          </p:nvSpPr>
          <p:spPr bwMode="auto">
            <a:xfrm>
              <a:off x="-1144573" y="4782131"/>
              <a:ext cx="2548697" cy="626990"/>
            </a:xfrm>
            <a:prstGeom prst="rect">
              <a:avLst/>
            </a:prstGeom>
            <a:noFill/>
            <a:ln w="9525">
              <a:noFill/>
              <a:miter lim="800000"/>
              <a:headEnd/>
              <a:tailEnd/>
            </a:ln>
            <a:effectLst/>
          </p:spPr>
          <p:txBody>
            <a:bodyPr wrap="square">
              <a:spAutoFit/>
            </a:bodyPr>
            <a:lstStyle/>
            <a:p>
              <a:pPr algn="ctr"/>
              <a:r>
                <a:rPr lang="en-US" sz="2000" dirty="0" smtClean="0">
                  <a:latin typeface="Corbel" pitchFamily="34" charset="0"/>
                  <a:cs typeface="Times New Roman" pitchFamily="18" charset="0"/>
                </a:rPr>
                <a:t>distorted</a:t>
              </a:r>
              <a:endParaRPr lang="en-US" sz="2000" dirty="0">
                <a:latin typeface="Corbel" pitchFamily="34" charset="0"/>
                <a:cs typeface="Times New Roman" pitchFamily="18" charset="0"/>
              </a:endParaRPr>
            </a:p>
          </p:txBody>
        </p:sp>
        <p:pic>
          <p:nvPicPr>
            <p:cNvPr id="12" name="Picture 3" descr="F:\SPIE_11\gblur\img30.bmp"/>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Blur/>
                      </a14:imgEffect>
                    </a14:imgLayer>
                  </a14:imgProps>
                </a:ext>
              </a:extLst>
            </a:blip>
            <a:srcRect/>
            <a:stretch>
              <a:fillRect/>
            </a:stretch>
          </p:blipFill>
          <p:spPr bwMode="auto">
            <a:xfrm>
              <a:off x="982979" y="4440129"/>
              <a:ext cx="1934837" cy="1310998"/>
            </a:xfrm>
            <a:prstGeom prst="rect">
              <a:avLst/>
            </a:prstGeom>
            <a:noFill/>
            <a:effectLst/>
          </p:spPr>
        </p:pic>
        <p:pic>
          <p:nvPicPr>
            <p:cNvPr id="13" name="Picture 4" descr="F:\SPIE_11\plane.bmp"/>
            <p:cNvPicPr>
              <a:picLocks noChangeAspect="1" noChangeArrowheads="1"/>
            </p:cNvPicPr>
            <p:nvPr/>
          </p:nvPicPr>
          <p:blipFill>
            <a:blip r:embed="rId4" cstate="print"/>
            <a:srcRect/>
            <a:stretch>
              <a:fillRect/>
            </a:stretch>
          </p:blipFill>
          <p:spPr bwMode="auto">
            <a:xfrm>
              <a:off x="982979" y="2514600"/>
              <a:ext cx="1934837" cy="1310998"/>
            </a:xfrm>
            <a:prstGeom prst="rect">
              <a:avLst/>
            </a:prstGeom>
            <a:noFill/>
            <a:effectLst/>
          </p:spPr>
        </p:pic>
        <p:pic>
          <p:nvPicPr>
            <p:cNvPr id="14" name="Picture 5" descr="F:\SPIE_11\gblur\sobel30.bmp"/>
            <p:cNvPicPr>
              <a:picLocks noChangeAspect="1" noChangeArrowheads="1"/>
            </p:cNvPicPr>
            <p:nvPr/>
          </p:nvPicPr>
          <p:blipFill>
            <a:blip r:embed="rId5" cstate="print">
              <a:lum contrast="-10000"/>
            </a:blip>
            <a:srcRect/>
            <a:stretch>
              <a:fillRect/>
            </a:stretch>
          </p:blipFill>
          <p:spPr bwMode="auto">
            <a:xfrm>
              <a:off x="3408244" y="4440129"/>
              <a:ext cx="1934837" cy="1310998"/>
            </a:xfrm>
            <a:prstGeom prst="rect">
              <a:avLst/>
            </a:prstGeom>
            <a:noFill/>
            <a:effectLst/>
          </p:spPr>
        </p:pic>
        <p:pic>
          <p:nvPicPr>
            <p:cNvPr id="15" name="Picture 6" descr="F:\TUD_IQLAB\TUD_LIVE_EyeTracking\TUD_LIVE_EyeTracking\SaliencyMaps\plane.bmp"/>
            <p:cNvPicPr>
              <a:picLocks noChangeAspect="1" noChangeArrowheads="1"/>
            </p:cNvPicPr>
            <p:nvPr/>
          </p:nvPicPr>
          <p:blipFill>
            <a:blip r:embed="rId6" cstate="print">
              <a:lum contrast="-10000"/>
            </a:blip>
            <a:srcRect/>
            <a:stretch>
              <a:fillRect/>
            </a:stretch>
          </p:blipFill>
          <p:spPr bwMode="auto">
            <a:xfrm>
              <a:off x="3401525" y="2528256"/>
              <a:ext cx="1934837" cy="1310998"/>
            </a:xfrm>
            <a:prstGeom prst="rect">
              <a:avLst/>
            </a:prstGeom>
            <a:noFill/>
            <a:effectLst/>
          </p:spPr>
        </p:pic>
        <p:pic>
          <p:nvPicPr>
            <p:cNvPr id="16" name="Picture 7" descr="F:\SPIE_11\PPT\comb.bmp"/>
            <p:cNvPicPr>
              <a:picLocks noChangeAspect="1" noChangeArrowheads="1"/>
            </p:cNvPicPr>
            <p:nvPr/>
          </p:nvPicPr>
          <p:blipFill>
            <a:blip r:embed="rId7" cstate="print">
              <a:lum contrast="-10000"/>
            </a:blip>
            <a:srcRect/>
            <a:stretch>
              <a:fillRect/>
            </a:stretch>
          </p:blipFill>
          <p:spPr bwMode="auto">
            <a:xfrm>
              <a:off x="6370963" y="3484193"/>
              <a:ext cx="1934837" cy="1310998"/>
            </a:xfrm>
            <a:prstGeom prst="rect">
              <a:avLst/>
            </a:prstGeom>
            <a:noFill/>
            <a:effectLst/>
          </p:spPr>
        </p:pic>
        <p:sp>
          <p:nvSpPr>
            <p:cNvPr id="17" name="Right Arrow 16"/>
            <p:cNvSpPr>
              <a:spLocks noChangeArrowheads="1"/>
            </p:cNvSpPr>
            <p:nvPr/>
          </p:nvSpPr>
          <p:spPr bwMode="auto">
            <a:xfrm>
              <a:off x="2998434" y="3006224"/>
              <a:ext cx="335909" cy="273125"/>
            </a:xfrm>
            <a:prstGeom prst="rightArrow">
              <a:avLst>
                <a:gd name="adj1" fmla="val 50000"/>
                <a:gd name="adj2" fmla="val 50004"/>
              </a:avLst>
            </a:prstGeom>
            <a:solidFill>
              <a:srgbClr val="FFFFCC"/>
            </a:solidFill>
            <a:ln w="9525" algn="ctr">
              <a:solidFill>
                <a:schemeClr val="tx1"/>
              </a:solidFill>
              <a:round/>
              <a:headEnd/>
              <a:tailEnd/>
            </a:ln>
            <a:effectLst/>
          </p:spPr>
          <p:txBody>
            <a:bodyPr/>
            <a:lstStyle/>
            <a:p>
              <a:endParaRPr lang="en-US">
                <a:latin typeface="Corbel" pitchFamily="34" charset="0"/>
              </a:endParaRPr>
            </a:p>
          </p:txBody>
        </p:sp>
        <p:sp>
          <p:nvSpPr>
            <p:cNvPr id="18" name="TextBox 16"/>
            <p:cNvSpPr txBox="1">
              <a:spLocks noChangeArrowheads="1"/>
            </p:cNvSpPr>
            <p:nvPr/>
          </p:nvSpPr>
          <p:spPr bwMode="auto">
            <a:xfrm>
              <a:off x="6347749" y="5271303"/>
              <a:ext cx="1947829" cy="916369"/>
            </a:xfrm>
            <a:prstGeom prst="rect">
              <a:avLst/>
            </a:prstGeom>
            <a:noFill/>
            <a:ln w="9525">
              <a:noFill/>
              <a:miter lim="800000"/>
              <a:headEnd/>
              <a:tailEnd/>
            </a:ln>
            <a:effectLst/>
          </p:spPr>
          <p:txBody>
            <a:bodyPr wrap="square">
              <a:spAutoFit/>
            </a:bodyPr>
            <a:lstStyle/>
            <a:p>
              <a:pPr algn="ctr"/>
              <a:r>
                <a:rPr lang="en-US" sz="1600" dirty="0" smtClean="0">
                  <a:latin typeface="Meiryo UI" pitchFamily="34" charset="-128"/>
                  <a:ea typeface="Meiryo UI" pitchFamily="34" charset="-128"/>
                  <a:cs typeface="Meiryo UI" pitchFamily="34" charset="-128"/>
                </a:rPr>
                <a:t>Quality Measure</a:t>
              </a:r>
              <a:endParaRPr lang="en-US" sz="1600" dirty="0">
                <a:latin typeface="Meiryo UI" pitchFamily="34" charset="-128"/>
                <a:ea typeface="Meiryo UI" pitchFamily="34" charset="-128"/>
                <a:cs typeface="Meiryo UI" pitchFamily="34" charset="-128"/>
              </a:endParaRPr>
            </a:p>
          </p:txBody>
        </p:sp>
        <p:sp>
          <p:nvSpPr>
            <p:cNvPr id="19" name="Right Arrow 18"/>
            <p:cNvSpPr>
              <a:spLocks noChangeArrowheads="1"/>
            </p:cNvSpPr>
            <p:nvPr/>
          </p:nvSpPr>
          <p:spPr bwMode="auto">
            <a:xfrm rot="5400000">
              <a:off x="7167679" y="4919746"/>
              <a:ext cx="341406" cy="201546"/>
            </a:xfrm>
            <a:prstGeom prst="rightArrow">
              <a:avLst>
                <a:gd name="adj1" fmla="val 50000"/>
                <a:gd name="adj2" fmla="val 50004"/>
              </a:avLst>
            </a:prstGeom>
            <a:solidFill>
              <a:srgbClr val="FFFFCC"/>
            </a:solidFill>
            <a:ln w="9525" algn="ctr">
              <a:solidFill>
                <a:schemeClr val="tx1"/>
              </a:solidFill>
              <a:round/>
              <a:headEnd/>
              <a:tailEnd/>
            </a:ln>
            <a:effectLst/>
          </p:spPr>
          <p:txBody>
            <a:bodyPr/>
            <a:lstStyle/>
            <a:p>
              <a:endParaRPr lang="en-US">
                <a:latin typeface="Corbel" pitchFamily="34" charset="0"/>
              </a:endParaRPr>
            </a:p>
          </p:txBody>
        </p:sp>
        <p:grpSp>
          <p:nvGrpSpPr>
            <p:cNvPr id="20" name="Group 19"/>
            <p:cNvGrpSpPr/>
            <p:nvPr/>
          </p:nvGrpSpPr>
          <p:grpSpPr>
            <a:xfrm>
              <a:off x="5484163" y="3142787"/>
              <a:ext cx="201546" cy="614531"/>
              <a:chOff x="6705600" y="1752600"/>
              <a:chExt cx="534194" cy="610394"/>
            </a:xfrm>
            <a:solidFill>
              <a:srgbClr val="FFFFCC"/>
            </a:solidFill>
            <a:effectLst/>
          </p:grpSpPr>
          <p:cxnSp>
            <p:nvCxnSpPr>
              <p:cNvPr id="21" name="Straight Connector 20"/>
              <p:cNvCxnSpPr/>
              <p:nvPr/>
            </p:nvCxnSpPr>
            <p:spPr>
              <a:xfrm>
                <a:off x="6705600" y="1752600"/>
                <a:ext cx="5334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934200" y="2057400"/>
                <a:ext cx="609600" cy="1588"/>
              </a:xfrm>
              <a:prstGeom prst="straightConnector1">
                <a:avLst/>
              </a:prstGeom>
              <a:grpFill/>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V="1">
              <a:off x="5484163" y="4508410"/>
              <a:ext cx="201546" cy="614531"/>
              <a:chOff x="6705600" y="1752600"/>
              <a:chExt cx="534194" cy="610394"/>
            </a:xfrm>
            <a:solidFill>
              <a:srgbClr val="FFFFCC"/>
            </a:solidFill>
            <a:effectLst/>
          </p:grpSpPr>
          <p:cxnSp>
            <p:nvCxnSpPr>
              <p:cNvPr id="24" name="Straight Connector 23"/>
              <p:cNvCxnSpPr/>
              <p:nvPr/>
            </p:nvCxnSpPr>
            <p:spPr>
              <a:xfrm>
                <a:off x="6705600" y="1752600"/>
                <a:ext cx="5334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934200" y="2057400"/>
                <a:ext cx="609600" cy="1588"/>
              </a:xfrm>
              <a:prstGeom prst="straightConnector1">
                <a:avLst/>
              </a:prstGeom>
              <a:grpFill/>
              <a:ln w="38100">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5484163" y="3962161"/>
              <a:ext cx="403091" cy="40968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7" name="Cross 26"/>
            <p:cNvSpPr/>
            <p:nvPr/>
          </p:nvSpPr>
          <p:spPr>
            <a:xfrm rot="2641739">
              <a:off x="5551344" y="4030442"/>
              <a:ext cx="268727" cy="273125"/>
            </a:xfrm>
            <a:prstGeom prst="plus">
              <a:avLst>
                <a:gd name="adj" fmla="val 48333"/>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28" name="Straight Arrow Connector 27"/>
            <p:cNvCxnSpPr/>
            <p:nvPr/>
          </p:nvCxnSpPr>
          <p:spPr>
            <a:xfrm>
              <a:off x="5954435" y="4167004"/>
              <a:ext cx="268727" cy="1423"/>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a:off x="2455527" y="3962404"/>
              <a:ext cx="1920136" cy="457203"/>
              <a:chOff x="2455527" y="3967375"/>
              <a:chExt cx="1920136" cy="580034"/>
            </a:xfrm>
            <a:effectLst/>
          </p:grpSpPr>
          <p:cxnSp>
            <p:nvCxnSpPr>
              <p:cNvPr id="31" name="Elbow Connector 30"/>
              <p:cNvCxnSpPr/>
              <p:nvPr/>
            </p:nvCxnSpPr>
            <p:spPr>
              <a:xfrm>
                <a:off x="2455527" y="4274284"/>
                <a:ext cx="1920136" cy="273125"/>
              </a:xfrm>
              <a:prstGeom prst="bentConnector2">
                <a:avLst/>
              </a:prstGeom>
              <a:ln w="19050">
                <a:solidFill>
                  <a:srgbClr val="FFFFCC"/>
                </a:solidFill>
                <a:prstDash val="sysDot"/>
                <a:headEnd type="none" w="med"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339608" y="4104390"/>
                <a:ext cx="274030" cy="0"/>
              </a:xfrm>
              <a:prstGeom prst="line">
                <a:avLst/>
              </a:prstGeom>
              <a:solidFill>
                <a:srgbClr val="FFFFCC"/>
              </a:solidFill>
              <a:ln w="19050">
                <a:solidFill>
                  <a:srgbClr val="FFFFCC"/>
                </a:solidFill>
                <a:prstDash val="sysDot"/>
              </a:ln>
              <a:effectLst/>
            </p:spPr>
            <p:style>
              <a:lnRef idx="1">
                <a:schemeClr val="accent1"/>
              </a:lnRef>
              <a:fillRef idx="0">
                <a:schemeClr val="accent1"/>
              </a:fillRef>
              <a:effectRef idx="0">
                <a:schemeClr val="accent1"/>
              </a:effectRef>
              <a:fontRef idx="minor">
                <a:schemeClr val="tx1"/>
              </a:fontRef>
            </p:style>
          </p:cxnSp>
        </p:grpSp>
      </p:grpSp>
      <p:sp>
        <p:nvSpPr>
          <p:cNvPr id="36" name="Rounded Rectangular Callout 35"/>
          <p:cNvSpPr/>
          <p:nvPr/>
        </p:nvSpPr>
        <p:spPr>
          <a:xfrm>
            <a:off x="2956588" y="1808820"/>
            <a:ext cx="2767540" cy="1512168"/>
          </a:xfrm>
          <a:prstGeom prst="wedgeRoundRectCallout">
            <a:avLst>
              <a:gd name="adj1" fmla="val -49055"/>
              <a:gd name="adj2" fmla="val 88955"/>
              <a:gd name="adj3" fmla="val 1666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Meiryo UI" pitchFamily="34" charset="-128"/>
                <a:ea typeface="Meiryo UI" pitchFamily="34" charset="-128"/>
                <a:cs typeface="Meiryo UI" pitchFamily="34" charset="-128"/>
              </a:rPr>
              <a:t>What happens to saliency with packet loss </a:t>
            </a:r>
            <a:r>
              <a:rPr lang="en-GB" dirty="0" err="1" smtClean="0">
                <a:latin typeface="Meiryo UI" pitchFamily="34" charset="-128"/>
                <a:ea typeface="Meiryo UI" pitchFamily="34" charset="-128"/>
                <a:cs typeface="Meiryo UI" pitchFamily="34" charset="-128"/>
              </a:rPr>
              <a:t>artifacts</a:t>
            </a:r>
            <a:r>
              <a:rPr lang="en-GB" dirty="0" smtClean="0">
                <a:latin typeface="Meiryo UI" pitchFamily="34" charset="-128"/>
                <a:ea typeface="Meiryo UI" pitchFamily="34" charset="-128"/>
                <a:cs typeface="Meiryo UI" pitchFamily="34" charset="-128"/>
              </a:rPr>
              <a:t>, which are sudden and  strongly localized?</a:t>
            </a:r>
            <a:endParaRPr lang="en-US" dirty="0">
              <a:latin typeface="Meiryo UI" pitchFamily="34" charset="-128"/>
              <a:ea typeface="Meiryo UI" pitchFamily="34" charset="-128"/>
              <a:cs typeface="Meiryo UI" pitchFamily="34" charset="-128"/>
            </a:endParaRPr>
          </a:p>
        </p:txBody>
      </p:sp>
      <p:sp>
        <p:nvSpPr>
          <p:cNvPr id="37" name="Rounded Rectangular Callout 36"/>
          <p:cNvSpPr/>
          <p:nvPr/>
        </p:nvSpPr>
        <p:spPr>
          <a:xfrm flipH="1">
            <a:off x="683568" y="1412776"/>
            <a:ext cx="2120100" cy="1224136"/>
          </a:xfrm>
          <a:prstGeom prst="wedgeRoundRectCallout">
            <a:avLst>
              <a:gd name="adj1" fmla="val -49055"/>
              <a:gd name="adj2" fmla="val 88955"/>
              <a:gd name="adj3" fmla="val 16667"/>
            </a:avLst>
          </a:prstGeom>
          <a:ln w="3810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Meiryo UI" pitchFamily="34" charset="-128"/>
                <a:ea typeface="Meiryo UI" pitchFamily="34" charset="-128"/>
                <a:cs typeface="Meiryo UI" pitchFamily="34" charset="-128"/>
              </a:rPr>
              <a:t>Can packet loss </a:t>
            </a:r>
            <a:r>
              <a:rPr lang="en-GB" dirty="0" err="1" smtClean="0">
                <a:latin typeface="Meiryo UI" pitchFamily="34" charset="-128"/>
                <a:ea typeface="Meiryo UI" pitchFamily="34" charset="-128"/>
                <a:cs typeface="Meiryo UI" pitchFamily="34" charset="-128"/>
              </a:rPr>
              <a:t>artifacts</a:t>
            </a:r>
            <a:r>
              <a:rPr lang="en-GB" dirty="0" smtClean="0">
                <a:latin typeface="Meiryo UI" pitchFamily="34" charset="-128"/>
                <a:ea typeface="Meiryo UI" pitchFamily="34" charset="-128"/>
                <a:cs typeface="Meiryo UI" pitchFamily="34" charset="-128"/>
              </a:rPr>
              <a:t> distract attention?</a:t>
            </a:r>
            <a:endParaRPr lang="en-US" dirty="0">
              <a:latin typeface="Meiryo UI" pitchFamily="34" charset="-128"/>
              <a:ea typeface="Meiryo UI" pitchFamily="34" charset="-128"/>
              <a:cs typeface="Meiryo UI" pitchFamily="34" charset="-128"/>
            </a:endParaRPr>
          </a:p>
        </p:txBody>
      </p:sp>
      <p:sp>
        <p:nvSpPr>
          <p:cNvPr id="38" name="Rectangle 37"/>
          <p:cNvSpPr/>
          <p:nvPr/>
        </p:nvSpPr>
        <p:spPr>
          <a:xfrm>
            <a:off x="6516216" y="2849066"/>
            <a:ext cx="20162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Meiryo UI" pitchFamily="34" charset="-128"/>
                <a:ea typeface="Meiryo UI" pitchFamily="34" charset="-128"/>
                <a:cs typeface="Meiryo UI" pitchFamily="34" charset="-128"/>
              </a:rPr>
              <a:t>Eye-tracking study</a:t>
            </a:r>
            <a:endParaRPr lang="en-US" sz="2000" b="1" dirty="0">
              <a:latin typeface="Meiryo UI" pitchFamily="34" charset="-128"/>
              <a:ea typeface="Meiryo UI" pitchFamily="34" charset="-128"/>
              <a:cs typeface="Meiryo UI" pitchFamily="34" charset="-128"/>
            </a:endParaRPr>
          </a:p>
        </p:txBody>
      </p:sp>
      <p:sp>
        <p:nvSpPr>
          <p:cNvPr id="39" name="Down Arrow 38"/>
          <p:cNvSpPr/>
          <p:nvPr/>
        </p:nvSpPr>
        <p:spPr>
          <a:xfrm>
            <a:off x="6888127" y="2132856"/>
            <a:ext cx="1277474" cy="612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Frame 39"/>
          <p:cNvSpPr/>
          <p:nvPr/>
        </p:nvSpPr>
        <p:spPr>
          <a:xfrm>
            <a:off x="6171942" y="1700808"/>
            <a:ext cx="2719060" cy="2502846"/>
          </a:xfrm>
          <a:prstGeom prst="frame">
            <a:avLst>
              <a:gd name="adj1" fmla="val 494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01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Eye-tracking study setup: stimuli</a:t>
            </a: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6</a:t>
            </a:fld>
            <a:endParaRPr lang="nl-NL"/>
          </a:p>
        </p:txBody>
      </p:sp>
      <p:grpSp>
        <p:nvGrpSpPr>
          <p:cNvPr id="20" name="Group 19"/>
          <p:cNvGrpSpPr/>
          <p:nvPr/>
        </p:nvGrpSpPr>
        <p:grpSpPr>
          <a:xfrm>
            <a:off x="1019822" y="2137168"/>
            <a:ext cx="844687" cy="3956128"/>
            <a:chOff x="803688" y="2043004"/>
            <a:chExt cx="896000" cy="4122300"/>
          </a:xfrm>
        </p:grpSpPr>
        <p:pic>
          <p:nvPicPr>
            <p:cNvPr id="8194" name="Picture 2" descr="D:\jredi\VARIUM\packet loss experiment\videos\v12_1280x720_resiz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688" y="204300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5" name="Picture 3" descr="D:\jredi\VARIUM\packet loss experiment\videos\v1_1280x720_resiz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688" y="264605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6" name="Picture 4" descr="D:\jredi\VARIUM\packet loss experiment\videos\v7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88" y="324910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7" name="Picture 5" descr="D:\jredi\VARIUM\packet loss experiment\videos\v8_1280x720_resiz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688" y="385215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8" name="Picture 6" descr="D:\jredi\VARIUM\packet loss experiment\videos\v9_1280x720_resiz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688" y="445520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199" name="Picture 7" descr="D:\jredi\VARIUM\packet loss experiment\videos\v10_1280x720_resiz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688" y="505825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200" name="Picture 8" descr="D:\jredi\VARIUM\packet loss experiment\videos\v11_1280x720_resiz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688" y="5661304"/>
              <a:ext cx="896000" cy="504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131104" y="2354072"/>
            <a:ext cx="712704" cy="3462803"/>
            <a:chOff x="1744638" y="2295004"/>
            <a:chExt cx="504000" cy="3608254"/>
          </a:xfrm>
        </p:grpSpPr>
        <p:cxnSp>
          <p:nvCxnSpPr>
            <p:cNvPr id="14" name="Straight Arrow Connector 13"/>
            <p:cNvCxnSpPr/>
            <p:nvPr/>
          </p:nvCxnSpPr>
          <p:spPr>
            <a:xfrm>
              <a:off x="1744638" y="2295004"/>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1744638" y="2896380"/>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744638" y="3497756"/>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744638" y="4099132"/>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744638" y="4700508"/>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1744638" y="5301884"/>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1744638" y="5903258"/>
              <a:ext cx="504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35" name="Group 34"/>
          <p:cNvGrpSpPr/>
          <p:nvPr/>
        </p:nvGrpSpPr>
        <p:grpSpPr>
          <a:xfrm>
            <a:off x="3124230" y="2075544"/>
            <a:ext cx="1109424" cy="4017752"/>
            <a:chOff x="2267744" y="1962727"/>
            <a:chExt cx="1176820" cy="4186513"/>
          </a:xfrm>
        </p:grpSpPr>
        <p:sp>
          <p:nvSpPr>
            <p:cNvPr id="36" name="Rectangle 35"/>
            <p:cNvSpPr/>
            <p:nvPr/>
          </p:nvSpPr>
          <p:spPr>
            <a:xfrm>
              <a:off x="2548564" y="1962727"/>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15" name="Rectangle 14"/>
            <p:cNvSpPr/>
            <p:nvPr/>
          </p:nvSpPr>
          <p:spPr>
            <a:xfrm>
              <a:off x="2419914" y="2000771"/>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0" name="Rectangle 39"/>
            <p:cNvSpPr/>
            <p:nvPr/>
          </p:nvSpPr>
          <p:spPr>
            <a:xfrm>
              <a:off x="2548564" y="2565590"/>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1" name="Rectangle 40"/>
            <p:cNvSpPr/>
            <p:nvPr/>
          </p:nvSpPr>
          <p:spPr>
            <a:xfrm>
              <a:off x="2419914" y="2603634"/>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3" name="Rectangle 42"/>
            <p:cNvSpPr/>
            <p:nvPr/>
          </p:nvSpPr>
          <p:spPr>
            <a:xfrm>
              <a:off x="2548564" y="3168453"/>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4" name="Rectangle 43"/>
            <p:cNvSpPr/>
            <p:nvPr/>
          </p:nvSpPr>
          <p:spPr>
            <a:xfrm>
              <a:off x="2419914" y="3206497"/>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6" name="Rectangle 45"/>
            <p:cNvSpPr/>
            <p:nvPr/>
          </p:nvSpPr>
          <p:spPr>
            <a:xfrm>
              <a:off x="2548564" y="3771316"/>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7" name="Rectangle 46"/>
            <p:cNvSpPr/>
            <p:nvPr/>
          </p:nvSpPr>
          <p:spPr>
            <a:xfrm>
              <a:off x="2419914" y="3809360"/>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49" name="Rectangle 48"/>
            <p:cNvSpPr/>
            <p:nvPr/>
          </p:nvSpPr>
          <p:spPr>
            <a:xfrm>
              <a:off x="2548564" y="4374179"/>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50" name="Rectangle 49"/>
            <p:cNvSpPr/>
            <p:nvPr/>
          </p:nvSpPr>
          <p:spPr>
            <a:xfrm>
              <a:off x="2419914" y="4412223"/>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52" name="Rectangle 51"/>
            <p:cNvSpPr/>
            <p:nvPr/>
          </p:nvSpPr>
          <p:spPr>
            <a:xfrm>
              <a:off x="2548564" y="4977042"/>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53" name="Rectangle 52"/>
            <p:cNvSpPr/>
            <p:nvPr/>
          </p:nvSpPr>
          <p:spPr>
            <a:xfrm>
              <a:off x="2419914" y="5015086"/>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55" name="Rectangle 54"/>
            <p:cNvSpPr/>
            <p:nvPr/>
          </p:nvSpPr>
          <p:spPr>
            <a:xfrm>
              <a:off x="2548564" y="5579905"/>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56" name="Rectangle 55"/>
            <p:cNvSpPr/>
            <p:nvPr/>
          </p:nvSpPr>
          <p:spPr>
            <a:xfrm>
              <a:off x="2419914" y="5617949"/>
              <a:ext cx="896000" cy="504000"/>
            </a:xfrm>
            <a:prstGeom prst="rect">
              <a:avLst/>
            </a:prstGeom>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pic>
          <p:nvPicPr>
            <p:cNvPr id="28" name="Picture 2" descr="D:\jredi\VARIUM\packet loss experiment\videos\v12_1280x720_resiz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601" y="202694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9" name="Picture 3" descr="D:\jredi\VARIUM\packet loss experiment\videos\v1_1280x720_resiz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62999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0" name="Picture 4" descr="D:\jredi\VARIUM\packet loss experiment\videos\v7_1280x720_resiz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7744" y="323304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1" name="Picture 5" descr="D:\jredi\VARIUM\packet loss experiment\videos\v8_1280x720_resiz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83609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2" name="Picture 6" descr="D:\jredi\VARIUM\packet loss experiment\videos\v9_1280x720_resiz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744" y="443914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3" name="Picture 7" descr="D:\jredi\VARIUM\packet loss experiment\videos\v10_1280x720_resiz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7744" y="504219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4" name="Picture 8" descr="D:\jredi\VARIUM\packet loss experiment\videos\v11_1280x720_resiz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7744" y="5645240"/>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4518265" y="2354072"/>
            <a:ext cx="678796" cy="3462803"/>
            <a:chOff x="3563936" y="2276872"/>
            <a:chExt cx="432000" cy="3608254"/>
          </a:xfrm>
        </p:grpSpPr>
        <p:cxnSp>
          <p:nvCxnSpPr>
            <p:cNvPr id="57" name="Straight Arrow Connector 56"/>
            <p:cNvCxnSpPr/>
            <p:nvPr/>
          </p:nvCxnSpPr>
          <p:spPr>
            <a:xfrm>
              <a:off x="3563936" y="2276872"/>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3563936" y="2878248"/>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a:off x="3563936" y="3479624"/>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a:off x="3563936" y="4081000"/>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p:nvPr/>
          </p:nvCxnSpPr>
          <p:spPr>
            <a:xfrm>
              <a:off x="3563936" y="4682376"/>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p:nvPr/>
          </p:nvCxnSpPr>
          <p:spPr>
            <a:xfrm>
              <a:off x="3563936" y="5283752"/>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a:off x="3563936" y="5885126"/>
              <a:ext cx="432000" cy="0"/>
            </a:xfrm>
            <a:prstGeom prst="straightConnector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cxnSp>
      </p:grpSp>
      <p:grpSp>
        <p:nvGrpSpPr>
          <p:cNvPr id="19" name="Group 18"/>
          <p:cNvGrpSpPr/>
          <p:nvPr/>
        </p:nvGrpSpPr>
        <p:grpSpPr>
          <a:xfrm>
            <a:off x="5614838" y="1831180"/>
            <a:ext cx="2269530" cy="4262116"/>
            <a:chOff x="4067944" y="1796171"/>
            <a:chExt cx="2407401" cy="4441141"/>
          </a:xfrm>
        </p:grpSpPr>
        <p:grpSp>
          <p:nvGrpSpPr>
            <p:cNvPr id="18" name="Group 17"/>
            <p:cNvGrpSpPr/>
            <p:nvPr/>
          </p:nvGrpSpPr>
          <p:grpSpPr>
            <a:xfrm>
              <a:off x="4490653" y="5429115"/>
              <a:ext cx="1984692" cy="708600"/>
              <a:chOff x="6084168" y="4772442"/>
              <a:chExt cx="1984692" cy="708600"/>
            </a:xfrm>
          </p:grpSpPr>
          <p:grpSp>
            <p:nvGrpSpPr>
              <p:cNvPr id="186" name="Group 185"/>
              <p:cNvGrpSpPr/>
              <p:nvPr/>
            </p:nvGrpSpPr>
            <p:grpSpPr>
              <a:xfrm>
                <a:off x="6900685" y="4772442"/>
                <a:ext cx="1168175" cy="555150"/>
                <a:chOff x="6068893" y="4934535"/>
                <a:chExt cx="1168175" cy="555150"/>
              </a:xfrm>
            </p:grpSpPr>
            <p:grpSp>
              <p:nvGrpSpPr>
                <p:cNvPr id="187" name="Group 186"/>
                <p:cNvGrpSpPr/>
                <p:nvPr/>
              </p:nvGrpSpPr>
              <p:grpSpPr>
                <a:xfrm>
                  <a:off x="6204979" y="4934535"/>
                  <a:ext cx="1032089" cy="529575"/>
                  <a:chOff x="2732057" y="1966618"/>
                  <a:chExt cx="1032089" cy="529575"/>
                </a:xfrm>
              </p:grpSpPr>
              <p:sp>
                <p:nvSpPr>
                  <p:cNvPr id="189" name="Rectangle 188"/>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190" name="Rectangle 189"/>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188" name="Rectangle 187"/>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181" name="Group 180"/>
              <p:cNvGrpSpPr/>
              <p:nvPr/>
            </p:nvGrpSpPr>
            <p:grpSpPr>
              <a:xfrm>
                <a:off x="6492426" y="4849167"/>
                <a:ext cx="1168172" cy="555150"/>
                <a:chOff x="6076916" y="4939252"/>
                <a:chExt cx="1168172" cy="555150"/>
              </a:xfrm>
            </p:grpSpPr>
            <p:grpSp>
              <p:nvGrpSpPr>
                <p:cNvPr id="182" name="Group 181"/>
                <p:cNvGrpSpPr/>
                <p:nvPr/>
              </p:nvGrpSpPr>
              <p:grpSpPr>
                <a:xfrm>
                  <a:off x="6213002" y="4939252"/>
                  <a:ext cx="1032086" cy="529575"/>
                  <a:chOff x="2740080" y="1971335"/>
                  <a:chExt cx="1032086" cy="529575"/>
                </a:xfrm>
              </p:grpSpPr>
              <p:sp>
                <p:nvSpPr>
                  <p:cNvPr id="184" name="Rectangle 183"/>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185" name="Rectangle 184"/>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183" name="Rectangle 182"/>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17" name="Group 16"/>
              <p:cNvGrpSpPr/>
              <p:nvPr/>
            </p:nvGrpSpPr>
            <p:grpSpPr>
              <a:xfrm>
                <a:off x="6084168" y="4925892"/>
                <a:ext cx="1168172" cy="555150"/>
                <a:chOff x="6084168" y="4925892"/>
                <a:chExt cx="1168172" cy="555150"/>
              </a:xfrm>
            </p:grpSpPr>
            <p:grpSp>
              <p:nvGrpSpPr>
                <p:cNvPr id="176" name="Group 175"/>
                <p:cNvGrpSpPr/>
                <p:nvPr/>
              </p:nvGrpSpPr>
              <p:grpSpPr>
                <a:xfrm>
                  <a:off x="6220254" y="4925892"/>
                  <a:ext cx="1032086" cy="529575"/>
                  <a:chOff x="2747332" y="1957975"/>
                  <a:chExt cx="1032086" cy="529575"/>
                </a:xfrm>
              </p:grpSpPr>
              <p:sp>
                <p:nvSpPr>
                  <p:cNvPr id="177" name="Rectangle 176"/>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178" name="Rectangle 177"/>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179" name="Rectangle 178"/>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192" name="Group 191"/>
            <p:cNvGrpSpPr/>
            <p:nvPr/>
          </p:nvGrpSpPr>
          <p:grpSpPr>
            <a:xfrm>
              <a:off x="4490653" y="4218135"/>
              <a:ext cx="1984692" cy="708600"/>
              <a:chOff x="6084168" y="4772442"/>
              <a:chExt cx="1984692" cy="708600"/>
            </a:xfrm>
          </p:grpSpPr>
          <p:grpSp>
            <p:nvGrpSpPr>
              <p:cNvPr id="193" name="Group 192"/>
              <p:cNvGrpSpPr/>
              <p:nvPr/>
            </p:nvGrpSpPr>
            <p:grpSpPr>
              <a:xfrm>
                <a:off x="6900685" y="4772442"/>
                <a:ext cx="1168175" cy="555150"/>
                <a:chOff x="6068893" y="4934535"/>
                <a:chExt cx="1168175" cy="555150"/>
              </a:xfrm>
            </p:grpSpPr>
            <p:grpSp>
              <p:nvGrpSpPr>
                <p:cNvPr id="204" name="Group 203"/>
                <p:cNvGrpSpPr/>
                <p:nvPr/>
              </p:nvGrpSpPr>
              <p:grpSpPr>
                <a:xfrm>
                  <a:off x="6204979" y="4934535"/>
                  <a:ext cx="1032089" cy="529575"/>
                  <a:chOff x="2732057" y="1966618"/>
                  <a:chExt cx="1032089" cy="529575"/>
                </a:xfrm>
              </p:grpSpPr>
              <p:sp>
                <p:nvSpPr>
                  <p:cNvPr id="206" name="Rectangle 205"/>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07" name="Rectangle 206"/>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05" name="Rectangle 204"/>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194" name="Group 193"/>
              <p:cNvGrpSpPr/>
              <p:nvPr/>
            </p:nvGrpSpPr>
            <p:grpSpPr>
              <a:xfrm>
                <a:off x="6492426" y="4849167"/>
                <a:ext cx="1168172" cy="555150"/>
                <a:chOff x="6076916" y="4939252"/>
                <a:chExt cx="1168172" cy="555150"/>
              </a:xfrm>
            </p:grpSpPr>
            <p:grpSp>
              <p:nvGrpSpPr>
                <p:cNvPr id="200" name="Group 199"/>
                <p:cNvGrpSpPr/>
                <p:nvPr/>
              </p:nvGrpSpPr>
              <p:grpSpPr>
                <a:xfrm>
                  <a:off x="6213002" y="4939252"/>
                  <a:ext cx="1032086" cy="529575"/>
                  <a:chOff x="2740080" y="1971335"/>
                  <a:chExt cx="1032086" cy="529575"/>
                </a:xfrm>
              </p:grpSpPr>
              <p:sp>
                <p:nvSpPr>
                  <p:cNvPr id="202" name="Rectangle 201"/>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03" name="Rectangle 202"/>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01" name="Rectangle 200"/>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195" name="Group 194"/>
              <p:cNvGrpSpPr/>
              <p:nvPr/>
            </p:nvGrpSpPr>
            <p:grpSpPr>
              <a:xfrm>
                <a:off x="6084168" y="4925892"/>
                <a:ext cx="1168172" cy="555150"/>
                <a:chOff x="6084168" y="4925892"/>
                <a:chExt cx="1168172" cy="555150"/>
              </a:xfrm>
            </p:grpSpPr>
            <p:grpSp>
              <p:nvGrpSpPr>
                <p:cNvPr id="196" name="Group 195"/>
                <p:cNvGrpSpPr/>
                <p:nvPr/>
              </p:nvGrpSpPr>
              <p:grpSpPr>
                <a:xfrm>
                  <a:off x="6220254" y="4925892"/>
                  <a:ext cx="1032086" cy="529575"/>
                  <a:chOff x="2747332" y="1957975"/>
                  <a:chExt cx="1032086" cy="529575"/>
                </a:xfrm>
              </p:grpSpPr>
              <p:sp>
                <p:nvSpPr>
                  <p:cNvPr id="198" name="Rectangle 197"/>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199" name="Rectangle 198"/>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197" name="Rectangle 196"/>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208" name="Group 207"/>
            <p:cNvGrpSpPr/>
            <p:nvPr/>
          </p:nvGrpSpPr>
          <p:grpSpPr>
            <a:xfrm>
              <a:off x="4490653" y="3612644"/>
              <a:ext cx="1984692" cy="708600"/>
              <a:chOff x="6084168" y="4772442"/>
              <a:chExt cx="1984692" cy="708600"/>
            </a:xfrm>
          </p:grpSpPr>
          <p:grpSp>
            <p:nvGrpSpPr>
              <p:cNvPr id="209" name="Group 208"/>
              <p:cNvGrpSpPr/>
              <p:nvPr/>
            </p:nvGrpSpPr>
            <p:grpSpPr>
              <a:xfrm>
                <a:off x="6900685" y="4772442"/>
                <a:ext cx="1168175" cy="555150"/>
                <a:chOff x="6068893" y="4934535"/>
                <a:chExt cx="1168175" cy="555150"/>
              </a:xfrm>
            </p:grpSpPr>
            <p:grpSp>
              <p:nvGrpSpPr>
                <p:cNvPr id="220" name="Group 219"/>
                <p:cNvGrpSpPr/>
                <p:nvPr/>
              </p:nvGrpSpPr>
              <p:grpSpPr>
                <a:xfrm>
                  <a:off x="6204979" y="4934535"/>
                  <a:ext cx="1032089" cy="529575"/>
                  <a:chOff x="2732057" y="1966618"/>
                  <a:chExt cx="1032089" cy="529575"/>
                </a:xfrm>
              </p:grpSpPr>
              <p:sp>
                <p:nvSpPr>
                  <p:cNvPr id="222" name="Rectangle 221"/>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23" name="Rectangle 222"/>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21" name="Rectangle 220"/>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10" name="Group 209"/>
              <p:cNvGrpSpPr/>
              <p:nvPr/>
            </p:nvGrpSpPr>
            <p:grpSpPr>
              <a:xfrm>
                <a:off x="6492426" y="4849167"/>
                <a:ext cx="1168172" cy="555150"/>
                <a:chOff x="6076916" y="4939252"/>
                <a:chExt cx="1168172" cy="555150"/>
              </a:xfrm>
            </p:grpSpPr>
            <p:grpSp>
              <p:nvGrpSpPr>
                <p:cNvPr id="216" name="Group 215"/>
                <p:cNvGrpSpPr/>
                <p:nvPr/>
              </p:nvGrpSpPr>
              <p:grpSpPr>
                <a:xfrm>
                  <a:off x="6213002" y="4939252"/>
                  <a:ext cx="1032086" cy="529575"/>
                  <a:chOff x="2740080" y="1971335"/>
                  <a:chExt cx="1032086" cy="529575"/>
                </a:xfrm>
              </p:grpSpPr>
              <p:sp>
                <p:nvSpPr>
                  <p:cNvPr id="218" name="Rectangle 217"/>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19" name="Rectangle 218"/>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17" name="Rectangle 216"/>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11" name="Group 210"/>
              <p:cNvGrpSpPr/>
              <p:nvPr/>
            </p:nvGrpSpPr>
            <p:grpSpPr>
              <a:xfrm>
                <a:off x="6084168" y="4925892"/>
                <a:ext cx="1168172" cy="555150"/>
                <a:chOff x="6084168" y="4925892"/>
                <a:chExt cx="1168172" cy="555150"/>
              </a:xfrm>
            </p:grpSpPr>
            <p:grpSp>
              <p:nvGrpSpPr>
                <p:cNvPr id="212" name="Group 211"/>
                <p:cNvGrpSpPr/>
                <p:nvPr/>
              </p:nvGrpSpPr>
              <p:grpSpPr>
                <a:xfrm>
                  <a:off x="6220254" y="4925892"/>
                  <a:ext cx="1032086" cy="529575"/>
                  <a:chOff x="2747332" y="1957975"/>
                  <a:chExt cx="1032086" cy="529575"/>
                </a:xfrm>
              </p:grpSpPr>
              <p:sp>
                <p:nvSpPr>
                  <p:cNvPr id="214" name="Rectangle 213"/>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15" name="Rectangle 214"/>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13" name="Rectangle 212"/>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224" name="Group 223"/>
            <p:cNvGrpSpPr/>
            <p:nvPr/>
          </p:nvGrpSpPr>
          <p:grpSpPr>
            <a:xfrm>
              <a:off x="4490653" y="4823626"/>
              <a:ext cx="1984692" cy="708600"/>
              <a:chOff x="6084168" y="4772442"/>
              <a:chExt cx="1984692" cy="708600"/>
            </a:xfrm>
          </p:grpSpPr>
          <p:grpSp>
            <p:nvGrpSpPr>
              <p:cNvPr id="225" name="Group 224"/>
              <p:cNvGrpSpPr/>
              <p:nvPr/>
            </p:nvGrpSpPr>
            <p:grpSpPr>
              <a:xfrm>
                <a:off x="6900685" y="4772442"/>
                <a:ext cx="1168175" cy="555150"/>
                <a:chOff x="6068893" y="4934535"/>
                <a:chExt cx="1168175" cy="555150"/>
              </a:xfrm>
            </p:grpSpPr>
            <p:grpSp>
              <p:nvGrpSpPr>
                <p:cNvPr id="236" name="Group 235"/>
                <p:cNvGrpSpPr/>
                <p:nvPr/>
              </p:nvGrpSpPr>
              <p:grpSpPr>
                <a:xfrm>
                  <a:off x="6204979" y="4934535"/>
                  <a:ext cx="1032089" cy="529575"/>
                  <a:chOff x="2732057" y="1966618"/>
                  <a:chExt cx="1032089" cy="529575"/>
                </a:xfrm>
              </p:grpSpPr>
              <p:sp>
                <p:nvSpPr>
                  <p:cNvPr id="238" name="Rectangle 237"/>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39" name="Rectangle 238"/>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37" name="Rectangle 236"/>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26" name="Group 225"/>
              <p:cNvGrpSpPr/>
              <p:nvPr/>
            </p:nvGrpSpPr>
            <p:grpSpPr>
              <a:xfrm>
                <a:off x="6492426" y="4849167"/>
                <a:ext cx="1168172" cy="555150"/>
                <a:chOff x="6076916" y="4939252"/>
                <a:chExt cx="1168172" cy="555150"/>
              </a:xfrm>
            </p:grpSpPr>
            <p:grpSp>
              <p:nvGrpSpPr>
                <p:cNvPr id="232" name="Group 231"/>
                <p:cNvGrpSpPr/>
                <p:nvPr/>
              </p:nvGrpSpPr>
              <p:grpSpPr>
                <a:xfrm>
                  <a:off x="6213002" y="4939252"/>
                  <a:ext cx="1032086" cy="529575"/>
                  <a:chOff x="2740080" y="1971335"/>
                  <a:chExt cx="1032086" cy="529575"/>
                </a:xfrm>
              </p:grpSpPr>
              <p:sp>
                <p:nvSpPr>
                  <p:cNvPr id="234" name="Rectangle 233"/>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35" name="Rectangle 234"/>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33" name="Rectangle 232"/>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27" name="Group 226"/>
              <p:cNvGrpSpPr/>
              <p:nvPr/>
            </p:nvGrpSpPr>
            <p:grpSpPr>
              <a:xfrm>
                <a:off x="6084168" y="4925892"/>
                <a:ext cx="1168172" cy="555150"/>
                <a:chOff x="6084168" y="4925892"/>
                <a:chExt cx="1168172" cy="555150"/>
              </a:xfrm>
            </p:grpSpPr>
            <p:grpSp>
              <p:nvGrpSpPr>
                <p:cNvPr id="228" name="Group 227"/>
                <p:cNvGrpSpPr/>
                <p:nvPr/>
              </p:nvGrpSpPr>
              <p:grpSpPr>
                <a:xfrm>
                  <a:off x="6220254" y="4925892"/>
                  <a:ext cx="1032086" cy="529575"/>
                  <a:chOff x="2747332" y="1957975"/>
                  <a:chExt cx="1032086" cy="529575"/>
                </a:xfrm>
              </p:grpSpPr>
              <p:sp>
                <p:nvSpPr>
                  <p:cNvPr id="230" name="Rectangle 229"/>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31" name="Rectangle 230"/>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29" name="Rectangle 228"/>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240" name="Group 239"/>
            <p:cNvGrpSpPr/>
            <p:nvPr/>
          </p:nvGrpSpPr>
          <p:grpSpPr>
            <a:xfrm>
              <a:off x="4490653" y="3007153"/>
              <a:ext cx="1984692" cy="708600"/>
              <a:chOff x="6084168" y="4772442"/>
              <a:chExt cx="1984692" cy="708600"/>
            </a:xfrm>
          </p:grpSpPr>
          <p:grpSp>
            <p:nvGrpSpPr>
              <p:cNvPr id="241" name="Group 240"/>
              <p:cNvGrpSpPr/>
              <p:nvPr/>
            </p:nvGrpSpPr>
            <p:grpSpPr>
              <a:xfrm>
                <a:off x="6900685" y="4772442"/>
                <a:ext cx="1168175" cy="555150"/>
                <a:chOff x="6068893" y="4934535"/>
                <a:chExt cx="1168175" cy="555150"/>
              </a:xfrm>
            </p:grpSpPr>
            <p:grpSp>
              <p:nvGrpSpPr>
                <p:cNvPr id="252" name="Group 251"/>
                <p:cNvGrpSpPr/>
                <p:nvPr/>
              </p:nvGrpSpPr>
              <p:grpSpPr>
                <a:xfrm>
                  <a:off x="6204979" y="4934535"/>
                  <a:ext cx="1032089" cy="529575"/>
                  <a:chOff x="2732057" y="1966618"/>
                  <a:chExt cx="1032089" cy="529575"/>
                </a:xfrm>
              </p:grpSpPr>
              <p:sp>
                <p:nvSpPr>
                  <p:cNvPr id="254" name="Rectangle 253"/>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55" name="Rectangle 254"/>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53" name="Rectangle 252"/>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42" name="Group 241"/>
              <p:cNvGrpSpPr/>
              <p:nvPr/>
            </p:nvGrpSpPr>
            <p:grpSpPr>
              <a:xfrm>
                <a:off x="6492426" y="4849167"/>
                <a:ext cx="1168172" cy="555150"/>
                <a:chOff x="6076916" y="4939252"/>
                <a:chExt cx="1168172" cy="555150"/>
              </a:xfrm>
            </p:grpSpPr>
            <p:grpSp>
              <p:nvGrpSpPr>
                <p:cNvPr id="248" name="Group 247"/>
                <p:cNvGrpSpPr/>
                <p:nvPr/>
              </p:nvGrpSpPr>
              <p:grpSpPr>
                <a:xfrm>
                  <a:off x="6213002" y="4939252"/>
                  <a:ext cx="1032086" cy="529575"/>
                  <a:chOff x="2740080" y="1971335"/>
                  <a:chExt cx="1032086" cy="529575"/>
                </a:xfrm>
              </p:grpSpPr>
              <p:sp>
                <p:nvSpPr>
                  <p:cNvPr id="250" name="Rectangle 249"/>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51" name="Rectangle 250"/>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49" name="Rectangle 248"/>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43" name="Group 242"/>
              <p:cNvGrpSpPr/>
              <p:nvPr/>
            </p:nvGrpSpPr>
            <p:grpSpPr>
              <a:xfrm>
                <a:off x="6084168" y="4925892"/>
                <a:ext cx="1168172" cy="555150"/>
                <a:chOff x="6084168" y="4925892"/>
                <a:chExt cx="1168172" cy="555150"/>
              </a:xfrm>
            </p:grpSpPr>
            <p:grpSp>
              <p:nvGrpSpPr>
                <p:cNvPr id="244" name="Group 243"/>
                <p:cNvGrpSpPr/>
                <p:nvPr/>
              </p:nvGrpSpPr>
              <p:grpSpPr>
                <a:xfrm>
                  <a:off x="6220254" y="4925892"/>
                  <a:ext cx="1032086" cy="529575"/>
                  <a:chOff x="2747332" y="1957975"/>
                  <a:chExt cx="1032086" cy="529575"/>
                </a:xfrm>
              </p:grpSpPr>
              <p:sp>
                <p:nvSpPr>
                  <p:cNvPr id="246" name="Rectangle 245"/>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47" name="Rectangle 246"/>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45" name="Rectangle 244"/>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256" name="Group 255"/>
            <p:cNvGrpSpPr/>
            <p:nvPr/>
          </p:nvGrpSpPr>
          <p:grpSpPr>
            <a:xfrm>
              <a:off x="4490653" y="2401662"/>
              <a:ext cx="1984692" cy="708600"/>
              <a:chOff x="6084168" y="4772442"/>
              <a:chExt cx="1984692" cy="708600"/>
            </a:xfrm>
          </p:grpSpPr>
          <p:grpSp>
            <p:nvGrpSpPr>
              <p:cNvPr id="257" name="Group 256"/>
              <p:cNvGrpSpPr/>
              <p:nvPr/>
            </p:nvGrpSpPr>
            <p:grpSpPr>
              <a:xfrm>
                <a:off x="6900685" y="4772442"/>
                <a:ext cx="1168175" cy="555150"/>
                <a:chOff x="6068893" y="4934535"/>
                <a:chExt cx="1168175" cy="555150"/>
              </a:xfrm>
            </p:grpSpPr>
            <p:grpSp>
              <p:nvGrpSpPr>
                <p:cNvPr id="268" name="Group 267"/>
                <p:cNvGrpSpPr/>
                <p:nvPr/>
              </p:nvGrpSpPr>
              <p:grpSpPr>
                <a:xfrm>
                  <a:off x="6204979" y="4934535"/>
                  <a:ext cx="1032089" cy="529575"/>
                  <a:chOff x="2732057" y="1966618"/>
                  <a:chExt cx="1032089" cy="529575"/>
                </a:xfrm>
              </p:grpSpPr>
              <p:sp>
                <p:nvSpPr>
                  <p:cNvPr id="270" name="Rectangle 269"/>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71" name="Rectangle 270"/>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69" name="Rectangle 268"/>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58" name="Group 257"/>
              <p:cNvGrpSpPr/>
              <p:nvPr/>
            </p:nvGrpSpPr>
            <p:grpSpPr>
              <a:xfrm>
                <a:off x="6492426" y="4849167"/>
                <a:ext cx="1168172" cy="555150"/>
                <a:chOff x="6076916" y="4939252"/>
                <a:chExt cx="1168172" cy="555150"/>
              </a:xfrm>
            </p:grpSpPr>
            <p:grpSp>
              <p:nvGrpSpPr>
                <p:cNvPr id="264" name="Group 263"/>
                <p:cNvGrpSpPr/>
                <p:nvPr/>
              </p:nvGrpSpPr>
              <p:grpSpPr>
                <a:xfrm>
                  <a:off x="6213002" y="4939252"/>
                  <a:ext cx="1032086" cy="529575"/>
                  <a:chOff x="2740080" y="1971335"/>
                  <a:chExt cx="1032086" cy="529575"/>
                </a:xfrm>
              </p:grpSpPr>
              <p:sp>
                <p:nvSpPr>
                  <p:cNvPr id="266" name="Rectangle 265"/>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67" name="Rectangle 266"/>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65" name="Rectangle 264"/>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59" name="Group 258"/>
              <p:cNvGrpSpPr/>
              <p:nvPr/>
            </p:nvGrpSpPr>
            <p:grpSpPr>
              <a:xfrm>
                <a:off x="6084168" y="4925892"/>
                <a:ext cx="1168172" cy="555150"/>
                <a:chOff x="6084168" y="4925892"/>
                <a:chExt cx="1168172" cy="555150"/>
              </a:xfrm>
            </p:grpSpPr>
            <p:grpSp>
              <p:nvGrpSpPr>
                <p:cNvPr id="260" name="Group 259"/>
                <p:cNvGrpSpPr/>
                <p:nvPr/>
              </p:nvGrpSpPr>
              <p:grpSpPr>
                <a:xfrm>
                  <a:off x="6220254" y="4925892"/>
                  <a:ext cx="1032086" cy="529575"/>
                  <a:chOff x="2747332" y="1957975"/>
                  <a:chExt cx="1032086" cy="529575"/>
                </a:xfrm>
              </p:grpSpPr>
              <p:sp>
                <p:nvSpPr>
                  <p:cNvPr id="262" name="Rectangle 261"/>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63" name="Rectangle 262"/>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61" name="Rectangle 260"/>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272" name="Group 271"/>
            <p:cNvGrpSpPr/>
            <p:nvPr/>
          </p:nvGrpSpPr>
          <p:grpSpPr>
            <a:xfrm>
              <a:off x="4490653" y="1796171"/>
              <a:ext cx="1984692" cy="708600"/>
              <a:chOff x="6084168" y="4772442"/>
              <a:chExt cx="1984692" cy="708600"/>
            </a:xfrm>
          </p:grpSpPr>
          <p:grpSp>
            <p:nvGrpSpPr>
              <p:cNvPr id="273" name="Group 272"/>
              <p:cNvGrpSpPr/>
              <p:nvPr/>
            </p:nvGrpSpPr>
            <p:grpSpPr>
              <a:xfrm>
                <a:off x="6900685" y="4772442"/>
                <a:ext cx="1168175" cy="555150"/>
                <a:chOff x="6068893" y="4934535"/>
                <a:chExt cx="1168175" cy="555150"/>
              </a:xfrm>
            </p:grpSpPr>
            <p:grpSp>
              <p:nvGrpSpPr>
                <p:cNvPr id="284" name="Group 283"/>
                <p:cNvGrpSpPr/>
                <p:nvPr/>
              </p:nvGrpSpPr>
              <p:grpSpPr>
                <a:xfrm>
                  <a:off x="6204979" y="4934535"/>
                  <a:ext cx="1032089" cy="529575"/>
                  <a:chOff x="2732057" y="1966618"/>
                  <a:chExt cx="1032089" cy="529575"/>
                </a:xfrm>
              </p:grpSpPr>
              <p:sp>
                <p:nvSpPr>
                  <p:cNvPr id="286" name="Rectangle 285"/>
                  <p:cNvSpPr/>
                  <p:nvPr/>
                </p:nvSpPr>
                <p:spPr>
                  <a:xfrm>
                    <a:off x="2868146" y="1966618"/>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87" name="Rectangle 286"/>
                  <p:cNvSpPr/>
                  <p:nvPr/>
                </p:nvSpPr>
                <p:spPr>
                  <a:xfrm>
                    <a:off x="2732057" y="1992193"/>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85" name="Rectangle 284"/>
                <p:cNvSpPr/>
                <p:nvPr/>
              </p:nvSpPr>
              <p:spPr>
                <a:xfrm>
                  <a:off x="6068893" y="4985685"/>
                  <a:ext cx="896000" cy="504000"/>
                </a:xfrm>
                <a:prstGeom prst="rect">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74" name="Group 273"/>
              <p:cNvGrpSpPr/>
              <p:nvPr/>
            </p:nvGrpSpPr>
            <p:grpSpPr>
              <a:xfrm>
                <a:off x="6492426" y="4849167"/>
                <a:ext cx="1168172" cy="555150"/>
                <a:chOff x="6076916" y="4939252"/>
                <a:chExt cx="1168172" cy="555150"/>
              </a:xfrm>
            </p:grpSpPr>
            <p:grpSp>
              <p:nvGrpSpPr>
                <p:cNvPr id="280" name="Group 279"/>
                <p:cNvGrpSpPr/>
                <p:nvPr/>
              </p:nvGrpSpPr>
              <p:grpSpPr>
                <a:xfrm>
                  <a:off x="6213002" y="4939252"/>
                  <a:ext cx="1032086" cy="529575"/>
                  <a:chOff x="2740080" y="1971335"/>
                  <a:chExt cx="1032086" cy="529575"/>
                </a:xfrm>
              </p:grpSpPr>
              <p:sp>
                <p:nvSpPr>
                  <p:cNvPr id="282" name="Rectangle 281"/>
                  <p:cNvSpPr/>
                  <p:nvPr/>
                </p:nvSpPr>
                <p:spPr>
                  <a:xfrm>
                    <a:off x="2876166" y="1971335"/>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83" name="Rectangle 282"/>
                  <p:cNvSpPr/>
                  <p:nvPr/>
                </p:nvSpPr>
                <p:spPr>
                  <a:xfrm>
                    <a:off x="2740080" y="1996910"/>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81" name="Rectangle 280"/>
                <p:cNvSpPr/>
                <p:nvPr/>
              </p:nvSpPr>
              <p:spPr>
                <a:xfrm>
                  <a:off x="6076916" y="4990402"/>
                  <a:ext cx="896000" cy="504000"/>
                </a:xfrm>
                <a:prstGeom prst="rect">
                  <a:avLst/>
                </a:prstGeom>
                <a:ln w="190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275" name="Group 274"/>
              <p:cNvGrpSpPr/>
              <p:nvPr/>
            </p:nvGrpSpPr>
            <p:grpSpPr>
              <a:xfrm>
                <a:off x="6084168" y="4925892"/>
                <a:ext cx="1168172" cy="555150"/>
                <a:chOff x="6084168" y="4925892"/>
                <a:chExt cx="1168172" cy="555150"/>
              </a:xfrm>
            </p:grpSpPr>
            <p:grpSp>
              <p:nvGrpSpPr>
                <p:cNvPr id="276" name="Group 275"/>
                <p:cNvGrpSpPr/>
                <p:nvPr/>
              </p:nvGrpSpPr>
              <p:grpSpPr>
                <a:xfrm>
                  <a:off x="6220254" y="4925892"/>
                  <a:ext cx="1032086" cy="529575"/>
                  <a:chOff x="2747332" y="1957975"/>
                  <a:chExt cx="1032086" cy="529575"/>
                </a:xfrm>
              </p:grpSpPr>
              <p:sp>
                <p:nvSpPr>
                  <p:cNvPr id="278" name="Rectangle 277"/>
                  <p:cNvSpPr/>
                  <p:nvPr/>
                </p:nvSpPr>
                <p:spPr>
                  <a:xfrm>
                    <a:off x="2883418" y="1957975"/>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279" name="Rectangle 278"/>
                  <p:cNvSpPr/>
                  <p:nvPr/>
                </p:nvSpPr>
                <p:spPr>
                  <a:xfrm>
                    <a:off x="2747332" y="1983550"/>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sp>
              <p:nvSpPr>
                <p:cNvPr id="277" name="Rectangle 276"/>
                <p:cNvSpPr/>
                <p:nvPr/>
              </p:nvSpPr>
              <p:spPr>
                <a:xfrm>
                  <a:off x="6084168" y="4977042"/>
                  <a:ext cx="896000" cy="504000"/>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grpSp>
          <p:nvGrpSpPr>
            <p:cNvPr id="64" name="Group 63"/>
            <p:cNvGrpSpPr/>
            <p:nvPr/>
          </p:nvGrpSpPr>
          <p:grpSpPr>
            <a:xfrm>
              <a:off x="4211748" y="2050799"/>
              <a:ext cx="1024650" cy="542044"/>
              <a:chOff x="2755262" y="1950852"/>
              <a:chExt cx="1024650" cy="542044"/>
            </a:xfrm>
          </p:grpSpPr>
          <p:sp>
            <p:nvSpPr>
              <p:cNvPr id="65" name="Rectangle 64"/>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66" name="Rectangle 65"/>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67" name="Group 66"/>
            <p:cNvGrpSpPr/>
            <p:nvPr/>
          </p:nvGrpSpPr>
          <p:grpSpPr>
            <a:xfrm>
              <a:off x="4211748" y="2653662"/>
              <a:ext cx="1024650" cy="542044"/>
              <a:chOff x="2755262" y="1950852"/>
              <a:chExt cx="1024650" cy="542044"/>
            </a:xfrm>
          </p:grpSpPr>
          <p:sp>
            <p:nvSpPr>
              <p:cNvPr id="68" name="Rectangle 67"/>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69" name="Rectangle 68"/>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70" name="Group 69"/>
            <p:cNvGrpSpPr/>
            <p:nvPr/>
          </p:nvGrpSpPr>
          <p:grpSpPr>
            <a:xfrm>
              <a:off x="4211748" y="3256525"/>
              <a:ext cx="1024650" cy="542044"/>
              <a:chOff x="2755262" y="1950852"/>
              <a:chExt cx="1024650" cy="542044"/>
            </a:xfrm>
          </p:grpSpPr>
          <p:sp>
            <p:nvSpPr>
              <p:cNvPr id="71" name="Rectangle 70"/>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72" name="Rectangle 71"/>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73" name="Group 72"/>
            <p:cNvGrpSpPr/>
            <p:nvPr/>
          </p:nvGrpSpPr>
          <p:grpSpPr>
            <a:xfrm>
              <a:off x="4211748" y="3859388"/>
              <a:ext cx="1024650" cy="542044"/>
              <a:chOff x="2755262" y="1950852"/>
              <a:chExt cx="1024650" cy="542044"/>
            </a:xfrm>
          </p:grpSpPr>
          <p:sp>
            <p:nvSpPr>
              <p:cNvPr id="74" name="Rectangle 73"/>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75" name="Rectangle 74"/>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76" name="Group 75"/>
            <p:cNvGrpSpPr/>
            <p:nvPr/>
          </p:nvGrpSpPr>
          <p:grpSpPr>
            <a:xfrm>
              <a:off x="4211748" y="4462251"/>
              <a:ext cx="1024650" cy="542044"/>
              <a:chOff x="2755262" y="1950852"/>
              <a:chExt cx="1024650" cy="542044"/>
            </a:xfrm>
          </p:grpSpPr>
          <p:sp>
            <p:nvSpPr>
              <p:cNvPr id="77" name="Rectangle 76"/>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78" name="Rectangle 77"/>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79" name="Group 78"/>
            <p:cNvGrpSpPr/>
            <p:nvPr/>
          </p:nvGrpSpPr>
          <p:grpSpPr>
            <a:xfrm>
              <a:off x="4211748" y="5065114"/>
              <a:ext cx="1024650" cy="542044"/>
              <a:chOff x="2755262" y="1950852"/>
              <a:chExt cx="1024650" cy="542044"/>
            </a:xfrm>
          </p:grpSpPr>
          <p:sp>
            <p:nvSpPr>
              <p:cNvPr id="80" name="Rectangle 79"/>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81" name="Rectangle 80"/>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grpSp>
          <p:nvGrpSpPr>
            <p:cNvPr id="82" name="Group 81"/>
            <p:cNvGrpSpPr/>
            <p:nvPr/>
          </p:nvGrpSpPr>
          <p:grpSpPr>
            <a:xfrm>
              <a:off x="4211748" y="5667977"/>
              <a:ext cx="1024650" cy="542044"/>
              <a:chOff x="2755262" y="1950852"/>
              <a:chExt cx="1024650" cy="542044"/>
            </a:xfrm>
          </p:grpSpPr>
          <p:sp>
            <p:nvSpPr>
              <p:cNvPr id="83" name="Rectangle 82"/>
              <p:cNvSpPr/>
              <p:nvPr/>
            </p:nvSpPr>
            <p:spPr>
              <a:xfrm>
                <a:off x="2883912" y="1950852"/>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sp>
            <p:nvSpPr>
              <p:cNvPr id="84" name="Rectangle 83"/>
              <p:cNvSpPr/>
              <p:nvPr/>
            </p:nvSpPr>
            <p:spPr>
              <a:xfrm>
                <a:off x="2755262" y="1988896"/>
                <a:ext cx="896000" cy="5040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eiryo UI" pitchFamily="34" charset="-128"/>
                  <a:ea typeface="Meiryo UI" pitchFamily="34" charset="-128"/>
                  <a:cs typeface="Meiryo UI" pitchFamily="34" charset="-128"/>
                </a:endParaRPr>
              </a:p>
            </p:txBody>
          </p:sp>
        </p:grpSp>
        <p:pic>
          <p:nvPicPr>
            <p:cNvPr id="85" name="Picture 2" descr="D:\jredi\VARIUM\packet loss experiment\videos\v12_1280x720_resiz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86801" y="211501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6" name="Picture 3" descr="D:\jredi\VARIUM\packet loss experiment\videos\v1_1280x720_resiz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67944" y="271806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7" name="Picture 4" descr="D:\jredi\VARIUM\packet loss experiment\videos\v7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32111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8" name="Picture 5" descr="D:\jredi\VARIUM\packet loss experiment\videos\v8_1280x720_resiz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92416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89" name="Picture 6" descr="D:\jredi\VARIUM\packet loss experiment\videos\v9_1280x720_resiz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7944" y="452721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90" name="Picture 7" descr="D:\jredi\VARIUM\packet loss experiment\videos\v10_1280x720_resiz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513026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91" name="Picture 8" descr="D:\jredi\VARIUM\packet loss experiment\videos\v11_1280x720_resiz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5733312"/>
              <a:ext cx="896000" cy="504000"/>
            </a:xfrm>
            <a:prstGeom prst="rect">
              <a:avLst/>
            </a:prstGeom>
            <a:noFill/>
            <a:ln w="19050">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sp>
        <p:nvSpPr>
          <p:cNvPr id="8192" name="TextBox 8191"/>
          <p:cNvSpPr txBox="1"/>
          <p:nvPr/>
        </p:nvSpPr>
        <p:spPr>
          <a:xfrm>
            <a:off x="769715" y="1340768"/>
            <a:ext cx="1379224" cy="584775"/>
          </a:xfrm>
          <a:prstGeom prst="rect">
            <a:avLst/>
          </a:prstGeom>
          <a:noFill/>
        </p:spPr>
        <p:txBody>
          <a:bodyPr wrap="none" rtlCol="0">
            <a:spAutoFit/>
          </a:bodyPr>
          <a:lstStyle/>
          <a:p>
            <a:pPr algn="ctr"/>
            <a:r>
              <a:rPr lang="en-GB" sz="1600" dirty="0" smtClean="0">
                <a:latin typeface="Meiryo UI" pitchFamily="34" charset="-128"/>
                <a:ea typeface="Meiryo UI" pitchFamily="34" charset="-128"/>
                <a:cs typeface="Meiryo UI" pitchFamily="34" charset="-128"/>
              </a:rPr>
              <a:t>Original</a:t>
            </a:r>
          </a:p>
          <a:p>
            <a:pPr algn="ctr"/>
            <a:r>
              <a:rPr lang="en-GB" sz="1600" dirty="0" smtClean="0">
                <a:latin typeface="Meiryo UI" pitchFamily="34" charset="-128"/>
                <a:ea typeface="Meiryo UI" pitchFamily="34" charset="-128"/>
                <a:cs typeface="Meiryo UI" pitchFamily="34" charset="-128"/>
              </a:rPr>
              <a:t>720p, CVDL</a:t>
            </a:r>
            <a:endParaRPr lang="en-US" sz="1600" dirty="0">
              <a:latin typeface="Meiryo UI" pitchFamily="34" charset="-128"/>
              <a:ea typeface="Meiryo UI" pitchFamily="34" charset="-128"/>
              <a:cs typeface="Meiryo UI" pitchFamily="34" charset="-128"/>
            </a:endParaRPr>
          </a:p>
        </p:txBody>
      </p:sp>
      <p:sp>
        <p:nvSpPr>
          <p:cNvPr id="294" name="TextBox 293"/>
          <p:cNvSpPr txBox="1"/>
          <p:nvPr/>
        </p:nvSpPr>
        <p:spPr>
          <a:xfrm>
            <a:off x="2476332" y="1353542"/>
            <a:ext cx="2587888" cy="861774"/>
          </a:xfrm>
          <a:prstGeom prst="rect">
            <a:avLst/>
          </a:prstGeom>
          <a:noFill/>
        </p:spPr>
        <p:txBody>
          <a:bodyPr wrap="none" rtlCol="0">
            <a:spAutoFit/>
          </a:bodyPr>
          <a:lstStyle/>
          <a:p>
            <a:pPr algn="ctr"/>
            <a:r>
              <a:rPr lang="en-GB" sz="1600" dirty="0" smtClean="0">
                <a:latin typeface="Meiryo UI" pitchFamily="34" charset="-128"/>
                <a:ea typeface="Meiryo UI" pitchFamily="34" charset="-128"/>
                <a:cs typeface="Meiryo UI" pitchFamily="34" charset="-128"/>
              </a:rPr>
              <a:t>h.264 encoding</a:t>
            </a:r>
          </a:p>
          <a:p>
            <a:pPr algn="ctr"/>
            <a:r>
              <a:rPr lang="en-GB" sz="1600" dirty="0">
                <a:latin typeface="Meiryo UI" pitchFamily="34" charset="-128"/>
                <a:ea typeface="Meiryo UI" pitchFamily="34" charset="-128"/>
                <a:cs typeface="Meiryo UI" pitchFamily="34" charset="-128"/>
              </a:rPr>
              <a:t>PSNR&gt;70db,  </a:t>
            </a:r>
            <a:r>
              <a:rPr lang="en-GB" sz="1600" dirty="0" smtClean="0">
                <a:latin typeface="Meiryo UI" pitchFamily="34" charset="-128"/>
                <a:ea typeface="Meiryo UI" pitchFamily="34" charset="-128"/>
                <a:cs typeface="Meiryo UI" pitchFamily="34" charset="-128"/>
              </a:rPr>
              <a:t>120 Mbps</a:t>
            </a:r>
            <a:endParaRPr lang="en-GB" sz="1600" dirty="0">
              <a:latin typeface="Meiryo UI" pitchFamily="34" charset="-128"/>
              <a:ea typeface="Meiryo UI" pitchFamily="34" charset="-128"/>
              <a:cs typeface="Meiryo UI" pitchFamily="34" charset="-128"/>
            </a:endParaRPr>
          </a:p>
          <a:p>
            <a:pPr algn="ctr"/>
            <a:endParaRPr lang="en-GB" sz="1600" dirty="0" smtClean="0">
              <a:latin typeface="Meiryo UI" pitchFamily="34" charset="-128"/>
              <a:ea typeface="Meiryo UI" pitchFamily="34" charset="-128"/>
              <a:cs typeface="Meiryo UI" pitchFamily="34" charset="-128"/>
            </a:endParaRPr>
          </a:p>
        </p:txBody>
      </p:sp>
      <p:sp>
        <p:nvSpPr>
          <p:cNvPr id="8193" name="Rectangle 8192"/>
          <p:cNvSpPr/>
          <p:nvPr/>
        </p:nvSpPr>
        <p:spPr>
          <a:xfrm>
            <a:off x="2699472" y="6086289"/>
            <a:ext cx="1912218" cy="338554"/>
          </a:xfrm>
          <a:prstGeom prst="rect">
            <a:avLst/>
          </a:prstGeom>
        </p:spPr>
        <p:txBody>
          <a:bodyPr wrap="square">
            <a:spAutoFit/>
          </a:bodyPr>
          <a:lstStyle/>
          <a:p>
            <a:pPr algn="ctr"/>
            <a:r>
              <a:rPr lang="en-GB" sz="1600" dirty="0" smtClean="0">
                <a:latin typeface="Meiryo UI" pitchFamily="34" charset="-128"/>
                <a:ea typeface="Meiryo UI" pitchFamily="34" charset="-128"/>
                <a:cs typeface="Meiryo UI" pitchFamily="34" charset="-128"/>
              </a:rPr>
              <a:t>GOP </a:t>
            </a:r>
            <a:r>
              <a:rPr lang="en-GB" sz="1600" dirty="0">
                <a:latin typeface="Meiryo UI" pitchFamily="34" charset="-128"/>
                <a:ea typeface="Meiryo UI" pitchFamily="34" charset="-128"/>
                <a:cs typeface="Meiryo UI" pitchFamily="34" charset="-128"/>
              </a:rPr>
              <a:t>= 4, 8, </a:t>
            </a:r>
            <a:r>
              <a:rPr lang="en-GB" sz="1600" dirty="0" smtClean="0">
                <a:latin typeface="Meiryo UI" pitchFamily="34" charset="-128"/>
                <a:ea typeface="Meiryo UI" pitchFamily="34" charset="-128"/>
                <a:cs typeface="Meiryo UI" pitchFamily="34" charset="-128"/>
              </a:rPr>
              <a:t>12</a:t>
            </a:r>
            <a:endParaRPr lang="en-GB" sz="1600" dirty="0">
              <a:latin typeface="Meiryo UI" pitchFamily="34" charset="-128"/>
              <a:ea typeface="Meiryo UI" pitchFamily="34" charset="-128"/>
              <a:cs typeface="Meiryo UI" pitchFamily="34" charset="-128"/>
            </a:endParaRPr>
          </a:p>
        </p:txBody>
      </p:sp>
      <p:sp>
        <p:nvSpPr>
          <p:cNvPr id="296" name="TextBox 295"/>
          <p:cNvSpPr txBox="1"/>
          <p:nvPr/>
        </p:nvSpPr>
        <p:spPr>
          <a:xfrm>
            <a:off x="5470824" y="1456650"/>
            <a:ext cx="2693366" cy="338554"/>
          </a:xfrm>
          <a:prstGeom prst="rect">
            <a:avLst/>
          </a:prstGeom>
          <a:noFill/>
        </p:spPr>
        <p:txBody>
          <a:bodyPr wrap="none" rtlCol="0">
            <a:spAutoFit/>
          </a:bodyPr>
          <a:lstStyle/>
          <a:p>
            <a:r>
              <a:rPr lang="en-GB" sz="1600" dirty="0" smtClean="0">
                <a:latin typeface="Meiryo UI" pitchFamily="34" charset="-128"/>
                <a:ea typeface="Meiryo UI" pitchFamily="34" charset="-128"/>
                <a:cs typeface="Meiryo UI" pitchFamily="34" charset="-128"/>
              </a:rPr>
              <a:t>Network error simulation</a:t>
            </a:r>
          </a:p>
        </p:txBody>
      </p:sp>
      <p:sp>
        <p:nvSpPr>
          <p:cNvPr id="298" name="Rectangle 297"/>
          <p:cNvSpPr/>
          <p:nvPr/>
        </p:nvSpPr>
        <p:spPr>
          <a:xfrm>
            <a:off x="4860032" y="6093296"/>
            <a:ext cx="3997810" cy="584775"/>
          </a:xfrm>
          <a:prstGeom prst="rect">
            <a:avLst/>
          </a:prstGeom>
        </p:spPr>
        <p:txBody>
          <a:bodyPr wrap="square">
            <a:spAutoFit/>
          </a:bodyPr>
          <a:lstStyle/>
          <a:p>
            <a:pPr algn="ctr"/>
            <a:r>
              <a:rPr lang="en-GB" sz="1600" dirty="0" smtClean="0">
                <a:latin typeface="Meiryo UI" pitchFamily="34" charset="-128"/>
                <a:ea typeface="Meiryo UI" pitchFamily="34" charset="-128"/>
                <a:cs typeface="Meiryo UI" pitchFamily="34" charset="-128"/>
              </a:rPr>
              <a:t>Loss Ratio = </a:t>
            </a:r>
            <a:r>
              <a:rPr lang="en-US" sz="1600" dirty="0">
                <a:latin typeface="Meiryo UI" pitchFamily="34" charset="-128"/>
                <a:ea typeface="Meiryo UI" pitchFamily="34" charset="-128"/>
                <a:cs typeface="Meiryo UI" pitchFamily="34" charset="-128"/>
              </a:rPr>
              <a:t>0.7%, 2.6%, 4.3% </a:t>
            </a:r>
            <a:r>
              <a:rPr lang="en-US" sz="1600" dirty="0" smtClean="0">
                <a:latin typeface="Meiryo UI" pitchFamily="34" charset="-128"/>
                <a:ea typeface="Meiryo UI" pitchFamily="34" charset="-128"/>
                <a:cs typeface="Meiryo UI" pitchFamily="34" charset="-128"/>
              </a:rPr>
              <a:t>, 8.1</a:t>
            </a:r>
            <a:r>
              <a:rPr lang="en-US" sz="1600" dirty="0">
                <a:latin typeface="Meiryo UI" pitchFamily="34" charset="-128"/>
                <a:ea typeface="Meiryo UI" pitchFamily="34" charset="-128"/>
                <a:cs typeface="Meiryo UI" pitchFamily="34" charset="-128"/>
              </a:rPr>
              <a:t>%</a:t>
            </a:r>
            <a:endParaRPr lang="en-GB" sz="1600" dirty="0">
              <a:latin typeface="Meiryo UI" pitchFamily="34" charset="-128"/>
              <a:ea typeface="Meiryo UI" pitchFamily="34" charset="-128"/>
              <a:cs typeface="Meiryo UI" pitchFamily="34" charset="-128"/>
            </a:endParaRPr>
          </a:p>
        </p:txBody>
      </p:sp>
    </p:spTree>
    <p:extLst>
      <p:ext uri="{BB962C8B-B14F-4D97-AF65-F5344CB8AC3E}">
        <p14:creationId xmlns:p14="http://schemas.microsoft.com/office/powerpoint/2010/main" val="34608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p:bldP spid="8193" grpId="0"/>
      <p:bldP spid="296" grpId="0"/>
      <p:bldP spid="2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6045186" y="4553671"/>
            <a:ext cx="1957348" cy="1692000"/>
          </a:xfrm>
          <a:prstGeom prst="roundRect">
            <a:avLst/>
          </a:prstGeom>
          <a:solidFill>
            <a:srgbClr val="97C91B"/>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sz="1600" dirty="0" smtClean="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4. How annoying were they?</a:t>
            </a:r>
            <a:endParaRPr lang="en-US" sz="1600" dirty="0">
              <a:latin typeface="Meiryo UI" pitchFamily="34" charset="-128"/>
              <a:ea typeface="Meiryo UI" pitchFamily="34" charset="-128"/>
              <a:cs typeface="Meiryo UI" pitchFamily="34" charset="-128"/>
            </a:endParaRPr>
          </a:p>
        </p:txBody>
      </p:sp>
      <p:sp>
        <p:nvSpPr>
          <p:cNvPr id="26" name="Bent Arrow 25"/>
          <p:cNvSpPr/>
          <p:nvPr/>
        </p:nvSpPr>
        <p:spPr>
          <a:xfrm rot="10402455">
            <a:off x="7812179" y="4265638"/>
            <a:ext cx="731292" cy="576064"/>
          </a:xfrm>
          <a:prstGeom prst="bentArrow">
            <a:avLst>
              <a:gd name="adj1" fmla="val 49631"/>
              <a:gd name="adj2" fmla="val 46894"/>
              <a:gd name="adj3" fmla="val 50000"/>
              <a:gd name="adj4" fmla="val 8617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1647926" y="2564904"/>
            <a:ext cx="1764000" cy="1692000"/>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dirty="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1. calibration</a:t>
            </a:r>
            <a:endParaRPr lang="en-US" sz="1600" dirty="0">
              <a:latin typeface="Meiryo UI" pitchFamily="34" charset="-128"/>
              <a:ea typeface="Meiryo UI" pitchFamily="34" charset="-128"/>
              <a:cs typeface="Meiryo UI" pitchFamily="34" charset="-128"/>
            </a:endParaRPr>
          </a:p>
        </p:txBody>
      </p:sp>
      <p:sp>
        <p:nvSpPr>
          <p:cNvPr id="19" name="Rounded Rectangle 18"/>
          <p:cNvSpPr/>
          <p:nvPr/>
        </p:nvSpPr>
        <p:spPr>
          <a:xfrm>
            <a:off x="3472129" y="2564905"/>
            <a:ext cx="1764000" cy="1692000"/>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b"/>
          <a:lstStyle/>
          <a:p>
            <a:pPr algn="ctr"/>
            <a:r>
              <a:rPr lang="en-GB" sz="1600" dirty="0" smtClean="0">
                <a:latin typeface="Meiryo UI" pitchFamily="34" charset="-128"/>
                <a:ea typeface="Meiryo UI" pitchFamily="34" charset="-128"/>
                <a:cs typeface="Meiryo UI" pitchFamily="34" charset="-128"/>
              </a:rPr>
              <a:t>2. Task free pristine videos</a:t>
            </a:r>
            <a:endParaRPr lang="en-US" sz="1600" dirty="0">
              <a:latin typeface="Meiryo UI" pitchFamily="34" charset="-128"/>
              <a:ea typeface="Meiryo UI" pitchFamily="34" charset="-128"/>
              <a:cs typeface="Meiryo UI" pitchFamily="34" charset="-128"/>
            </a:endParaRPr>
          </a:p>
        </p:txBody>
      </p:sp>
      <p:sp>
        <p:nvSpPr>
          <p:cNvPr id="20" name="Rounded Rectangle 19"/>
          <p:cNvSpPr/>
          <p:nvPr/>
        </p:nvSpPr>
        <p:spPr>
          <a:xfrm>
            <a:off x="5296332" y="2564905"/>
            <a:ext cx="1764000" cy="1692000"/>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sz="1600" dirty="0" smtClean="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3. Training</a:t>
            </a:r>
            <a:endParaRPr lang="en-US" sz="1600" dirty="0">
              <a:latin typeface="Meiryo UI" pitchFamily="34" charset="-128"/>
              <a:ea typeface="Meiryo UI" pitchFamily="34" charset="-128"/>
              <a:cs typeface="Meiryo UI" pitchFamily="34" charset="-128"/>
            </a:endParaRPr>
          </a:p>
        </p:txBody>
      </p:sp>
      <p:sp>
        <p:nvSpPr>
          <p:cNvPr id="21" name="Rounded Rectangle 20"/>
          <p:cNvSpPr/>
          <p:nvPr/>
        </p:nvSpPr>
        <p:spPr>
          <a:xfrm>
            <a:off x="7120534" y="2564905"/>
            <a:ext cx="1764000" cy="1692000"/>
          </a:xfrm>
          <a:prstGeom prst="roundRect">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sz="1600" dirty="0" smtClean="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4. Scoring task (91 videos)</a:t>
            </a:r>
            <a:endParaRPr lang="en-US" sz="1600" dirty="0">
              <a:latin typeface="Meiryo UI" pitchFamily="34" charset="-128"/>
              <a:ea typeface="Meiryo UI" pitchFamily="34" charset="-128"/>
              <a:cs typeface="Meiryo UI" pitchFamily="34" charset="-128"/>
            </a:endParaRPr>
          </a:p>
        </p:txBody>
      </p:sp>
      <p:pic>
        <p:nvPicPr>
          <p:cNvPr id="13" name="Picture 12" descr="eyetracker.tif"/>
          <p:cNvPicPr>
            <a:picLocks noChangeAspect="1"/>
          </p:cNvPicPr>
          <p:nvPr/>
        </p:nvPicPr>
        <p:blipFill>
          <a:blip r:embed="rId2" cstate="print"/>
          <a:stretch>
            <a:fillRect/>
          </a:stretch>
        </p:blipFill>
        <p:spPr>
          <a:xfrm>
            <a:off x="2820174" y="2852936"/>
            <a:ext cx="434516" cy="801506"/>
          </a:xfrm>
          <a:prstGeom prst="rect">
            <a:avLst/>
          </a:prstGeom>
        </p:spPr>
      </p:pic>
      <p:sp>
        <p:nvSpPr>
          <p:cNvPr id="2" name="Title 1"/>
          <p:cNvSpPr>
            <a:spLocks noGrp="1"/>
          </p:cNvSpPr>
          <p:nvPr>
            <p:ph type="title"/>
          </p:nvPr>
        </p:nvSpPr>
        <p:spPr/>
        <p:txBody>
          <a:bodyPr>
            <a:normAutofit fontScale="90000"/>
          </a:bodyPr>
          <a:lstStyle/>
          <a:p>
            <a:r>
              <a:rPr lang="en-GB" dirty="0"/>
              <a:t>Eye-tracking study setup: </a:t>
            </a:r>
            <a:r>
              <a:rPr lang="en-GB" dirty="0" smtClean="0"/>
              <a:t>protocol</a:t>
            </a:r>
            <a:endParaRPr lang="en-US" dirty="0"/>
          </a:p>
        </p:txBody>
      </p:sp>
      <p:sp>
        <p:nvSpPr>
          <p:cNvPr id="3" name="Content Placeholder 2"/>
          <p:cNvSpPr>
            <a:spLocks noGrp="1"/>
          </p:cNvSpPr>
          <p:nvPr>
            <p:ph idx="1"/>
          </p:nvPr>
        </p:nvSpPr>
        <p:spPr>
          <a:xfrm>
            <a:off x="572490" y="1497139"/>
            <a:ext cx="8075240" cy="4752528"/>
          </a:xfrm>
        </p:spPr>
        <p:txBody>
          <a:bodyPr/>
          <a:lstStyle/>
          <a:p>
            <a:r>
              <a:rPr lang="en-GB" dirty="0" smtClean="0"/>
              <a:t>15 observers</a:t>
            </a:r>
          </a:p>
          <a:p>
            <a:r>
              <a:rPr lang="en-GB" dirty="0" smtClean="0"/>
              <a:t>Single Stimulus setup (ITU BT.500)</a:t>
            </a:r>
          </a:p>
          <a:p>
            <a:endParaRPr lang="en-GB" dirty="0" smtClean="0"/>
          </a:p>
          <a:p>
            <a:endParaRPr lang="en-GB" dirty="0"/>
          </a:p>
          <a:p>
            <a:endParaRPr lang="en-GB" dirty="0" smtClean="0"/>
          </a:p>
          <a:p>
            <a:endParaRPr lang="en-GB" dirty="0"/>
          </a:p>
        </p:txBody>
      </p:sp>
      <p:sp>
        <p:nvSpPr>
          <p:cNvPr id="5" name="Slide Number Placeholder 4"/>
          <p:cNvSpPr>
            <a:spLocks noGrp="1"/>
          </p:cNvSpPr>
          <p:nvPr>
            <p:ph type="sldNum" sz="quarter" idx="12"/>
          </p:nvPr>
        </p:nvSpPr>
        <p:spPr/>
        <p:txBody>
          <a:bodyPr/>
          <a:lstStyle/>
          <a:p>
            <a:fld id="{BF17A504-22AF-4453-B439-BFF4E8D17C3A}" type="slidenum">
              <a:rPr lang="nl-NL" smtClean="0"/>
              <a:t>7</a:t>
            </a:fld>
            <a:endParaRPr lang="nl-NL"/>
          </a:p>
        </p:txBody>
      </p:sp>
      <p:sp>
        <p:nvSpPr>
          <p:cNvPr id="11" name="Rectangle 10"/>
          <p:cNvSpPr/>
          <p:nvPr/>
        </p:nvSpPr>
        <p:spPr>
          <a:xfrm>
            <a:off x="1835696" y="2724189"/>
            <a:ext cx="1008112" cy="6129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12" name="Cross 11"/>
          <p:cNvSpPr/>
          <p:nvPr/>
        </p:nvSpPr>
        <p:spPr>
          <a:xfrm>
            <a:off x="2246578" y="2916000"/>
            <a:ext cx="180000" cy="180000"/>
          </a:xfrm>
          <a:prstGeom prst="plus">
            <a:avLst>
              <a:gd name="adj" fmla="val 46894"/>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pic>
        <p:nvPicPr>
          <p:cNvPr id="9218" name="Picture 2" descr="C:\Users\jredi\AppData\Local\Microsoft\Windows\Temporary Internet Files\Content.IE5\KW3GSWDL\MC90043487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536" y="2934215"/>
            <a:ext cx="1142857" cy="11428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jredi\VARIUM\packet loss experiment\videos\v1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476" y="2778152"/>
            <a:ext cx="1257381" cy="720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6" name="Picture 7" descr="D:\jredi\VARIUM\packet loss experiment\videos\v10_1280x720_resiz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4458" y="2785100"/>
            <a:ext cx="1257381" cy="720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7" name="Picture 3" descr="D:\jredi\VARIUM\packet loss experiment\videos\v1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0349" y="2766788"/>
            <a:ext cx="1257381" cy="720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8" name="Isosceles Triangle 17"/>
          <p:cNvSpPr/>
          <p:nvPr/>
        </p:nvSpPr>
        <p:spPr>
          <a:xfrm rot="5400000">
            <a:off x="3203848" y="3205496"/>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23" name="Isosceles Triangle 22"/>
          <p:cNvSpPr/>
          <p:nvPr/>
        </p:nvSpPr>
        <p:spPr>
          <a:xfrm rot="5400000">
            <a:off x="5004048" y="3205496"/>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24" name="Isosceles Triangle 23"/>
          <p:cNvSpPr/>
          <p:nvPr/>
        </p:nvSpPr>
        <p:spPr>
          <a:xfrm rot="5400000">
            <a:off x="6844724" y="3205496"/>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28" name="Rounded Rectangle 27"/>
          <p:cNvSpPr/>
          <p:nvPr/>
        </p:nvSpPr>
        <p:spPr>
          <a:xfrm>
            <a:off x="572578" y="4553670"/>
            <a:ext cx="1764000" cy="1692000"/>
          </a:xfrm>
          <a:prstGeom prst="roundRect">
            <a:avLst/>
          </a:prstGeom>
          <a:solidFill>
            <a:srgbClr val="97C91B"/>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dirty="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1. First video view</a:t>
            </a:r>
            <a:endParaRPr lang="en-US" sz="1600" dirty="0">
              <a:latin typeface="Meiryo UI" pitchFamily="34" charset="-128"/>
              <a:ea typeface="Meiryo UI" pitchFamily="34" charset="-128"/>
              <a:cs typeface="Meiryo UI" pitchFamily="34" charset="-128"/>
            </a:endParaRPr>
          </a:p>
        </p:txBody>
      </p:sp>
      <p:sp>
        <p:nvSpPr>
          <p:cNvPr id="29" name="Rounded Rectangle 28"/>
          <p:cNvSpPr/>
          <p:nvPr/>
        </p:nvSpPr>
        <p:spPr>
          <a:xfrm>
            <a:off x="2396781" y="4553671"/>
            <a:ext cx="1764000" cy="1692000"/>
          </a:xfrm>
          <a:prstGeom prst="roundRect">
            <a:avLst/>
          </a:prstGeom>
          <a:solidFill>
            <a:srgbClr val="97C91B"/>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36000" rIns="36000" bIns="72000" rtlCol="0" anchor="b"/>
          <a:lstStyle/>
          <a:p>
            <a:pPr algn="ctr"/>
            <a:r>
              <a:rPr lang="en-GB" sz="1600" dirty="0" smtClean="0">
                <a:latin typeface="Meiryo UI" pitchFamily="34" charset="-128"/>
                <a:ea typeface="Meiryo UI" pitchFamily="34" charset="-128"/>
                <a:cs typeface="Meiryo UI" pitchFamily="34" charset="-128"/>
              </a:rPr>
              <a:t>2. Second video view</a:t>
            </a:r>
            <a:endParaRPr lang="en-US" sz="1600" dirty="0">
              <a:latin typeface="Meiryo UI" pitchFamily="34" charset="-128"/>
              <a:ea typeface="Meiryo UI" pitchFamily="34" charset="-128"/>
              <a:cs typeface="Meiryo UI" pitchFamily="34" charset="-128"/>
            </a:endParaRPr>
          </a:p>
        </p:txBody>
      </p:sp>
      <p:sp>
        <p:nvSpPr>
          <p:cNvPr id="30" name="Rounded Rectangle 29"/>
          <p:cNvSpPr/>
          <p:nvPr/>
        </p:nvSpPr>
        <p:spPr>
          <a:xfrm>
            <a:off x="4220984" y="4553671"/>
            <a:ext cx="1764000" cy="1692000"/>
          </a:xfrm>
          <a:prstGeom prst="roundRect">
            <a:avLst/>
          </a:prstGeom>
          <a:solidFill>
            <a:srgbClr val="97C91B"/>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lIns="36000" rIns="36000" bIns="72000" rtlCol="0" anchor="b"/>
          <a:lstStyle/>
          <a:p>
            <a:pPr algn="ctr"/>
            <a:endParaRPr lang="en-GB" sz="1600" dirty="0" smtClean="0">
              <a:latin typeface="Meiryo UI" pitchFamily="34" charset="-128"/>
              <a:ea typeface="Meiryo UI" pitchFamily="34" charset="-128"/>
              <a:cs typeface="Meiryo UI" pitchFamily="34" charset="-128"/>
            </a:endParaRPr>
          </a:p>
          <a:p>
            <a:pPr algn="ctr"/>
            <a:endParaRPr lang="en-GB" sz="1600" dirty="0">
              <a:latin typeface="Meiryo UI" pitchFamily="34" charset="-128"/>
              <a:ea typeface="Meiryo UI" pitchFamily="34" charset="-128"/>
              <a:cs typeface="Meiryo UI" pitchFamily="34" charset="-128"/>
            </a:endParaRPr>
          </a:p>
          <a:p>
            <a:pPr algn="ctr"/>
            <a:endParaRPr lang="en-GB" sz="1600" dirty="0" smtClean="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3. “did you see </a:t>
            </a:r>
            <a:r>
              <a:rPr lang="en-GB" sz="1600" dirty="0" err="1" smtClean="0">
                <a:latin typeface="Meiryo UI" pitchFamily="34" charset="-128"/>
                <a:ea typeface="Meiryo UI" pitchFamily="34" charset="-128"/>
                <a:cs typeface="Meiryo UI" pitchFamily="34" charset="-128"/>
              </a:rPr>
              <a:t>imparments</a:t>
            </a:r>
            <a:r>
              <a:rPr lang="en-GB" sz="1600" dirty="0" smtClean="0">
                <a:latin typeface="Meiryo UI" pitchFamily="34" charset="-128"/>
                <a:ea typeface="Meiryo UI" pitchFamily="34" charset="-128"/>
                <a:cs typeface="Meiryo UI" pitchFamily="34" charset="-128"/>
              </a:rPr>
              <a:t>?”</a:t>
            </a:r>
            <a:endParaRPr lang="en-US" sz="1600" dirty="0">
              <a:latin typeface="Meiryo UI" pitchFamily="34" charset="-128"/>
              <a:ea typeface="Meiryo UI" pitchFamily="34" charset="-128"/>
              <a:cs typeface="Meiryo UI" pitchFamily="34" charset="-128"/>
            </a:endParaRPr>
          </a:p>
        </p:txBody>
      </p:sp>
      <p:pic>
        <p:nvPicPr>
          <p:cNvPr id="35" name="Picture 3" descr="D:\jredi\VARIUM\packet loss experiment\videos\v1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128" y="4766918"/>
            <a:ext cx="1257381" cy="720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7" name="Picture 3" descr="D:\jredi\VARIUM\packet loss experiment\videos\v1_1280x720_resiz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887" y="4773866"/>
            <a:ext cx="1257381" cy="720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8" name="Isosceles Triangle 37"/>
          <p:cNvSpPr/>
          <p:nvPr/>
        </p:nvSpPr>
        <p:spPr>
          <a:xfrm rot="5400000">
            <a:off x="2128500" y="5194262"/>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39" name="Isosceles Triangle 38"/>
          <p:cNvSpPr/>
          <p:nvPr/>
        </p:nvSpPr>
        <p:spPr>
          <a:xfrm rot="5400000">
            <a:off x="3928700" y="5194262"/>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40" name="Isosceles Triangle 39"/>
          <p:cNvSpPr/>
          <p:nvPr/>
        </p:nvSpPr>
        <p:spPr>
          <a:xfrm rot="5400000">
            <a:off x="5769376" y="5194262"/>
            <a:ext cx="648072" cy="36004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lIns="36000" rIns="36000" bIns="72000" rtlCol="0" anchor="ctr"/>
          <a:lstStyle/>
          <a:p>
            <a:pPr algn="ctr"/>
            <a:endParaRPr lang="en-US" sz="1600">
              <a:latin typeface="Meiryo UI" pitchFamily="34" charset="-128"/>
              <a:ea typeface="Meiryo UI" pitchFamily="34" charset="-128"/>
              <a:cs typeface="Meiryo UI" pitchFamily="34" charset="-128"/>
            </a:endParaRPr>
          </a:p>
        </p:txBody>
      </p:sp>
      <p:sp>
        <p:nvSpPr>
          <p:cNvPr id="41" name="Rectangle 40"/>
          <p:cNvSpPr/>
          <p:nvPr/>
        </p:nvSpPr>
        <p:spPr>
          <a:xfrm>
            <a:off x="4511034" y="4787516"/>
            <a:ext cx="1197327" cy="7063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ctr"/>
          <a:lstStyle/>
          <a:p>
            <a:pPr algn="ctr"/>
            <a:r>
              <a:rPr lang="en-GB" sz="1600" dirty="0" smtClean="0">
                <a:latin typeface="Meiryo UI" pitchFamily="34" charset="-128"/>
                <a:ea typeface="Meiryo UI" pitchFamily="34" charset="-128"/>
                <a:cs typeface="Meiryo UI" pitchFamily="34" charset="-128"/>
              </a:rPr>
              <a:t>Yes/no</a:t>
            </a:r>
            <a:endParaRPr lang="en-US" sz="1600" dirty="0">
              <a:latin typeface="Meiryo UI" pitchFamily="34" charset="-128"/>
              <a:ea typeface="Meiryo UI" pitchFamily="34" charset="-128"/>
              <a:cs typeface="Meiryo UI" pitchFamily="34" charset="-128"/>
            </a:endParaRPr>
          </a:p>
        </p:txBody>
      </p:sp>
      <p:sp>
        <p:nvSpPr>
          <p:cNvPr id="42" name="Rectangle 41"/>
          <p:cNvSpPr/>
          <p:nvPr/>
        </p:nvSpPr>
        <p:spPr>
          <a:xfrm>
            <a:off x="6471017" y="4797152"/>
            <a:ext cx="1197327" cy="7063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72000" rtlCol="0" anchor="ctr"/>
          <a:lstStyle/>
          <a:p>
            <a:pPr algn="ctr"/>
            <a:endParaRPr lang="en-GB" sz="1600" dirty="0" smtClean="0">
              <a:latin typeface="Meiryo UI" pitchFamily="34" charset="-128"/>
              <a:ea typeface="Meiryo UI" pitchFamily="34" charset="-128"/>
              <a:cs typeface="Meiryo UI" pitchFamily="34" charset="-128"/>
            </a:endParaRPr>
          </a:p>
          <a:p>
            <a:pPr algn="ctr"/>
            <a:r>
              <a:rPr lang="en-GB" sz="1600" dirty="0" smtClean="0">
                <a:latin typeface="Meiryo UI" pitchFamily="34" charset="-128"/>
                <a:ea typeface="Meiryo UI" pitchFamily="34" charset="-128"/>
                <a:cs typeface="Meiryo UI" pitchFamily="34" charset="-128"/>
              </a:rPr>
              <a:t>0       100</a:t>
            </a:r>
            <a:endParaRPr lang="en-US" sz="1600" dirty="0">
              <a:latin typeface="Meiryo UI" pitchFamily="34" charset="-128"/>
              <a:ea typeface="Meiryo UI" pitchFamily="34" charset="-128"/>
              <a:cs typeface="Meiryo UI" pitchFamily="34" charset="-128"/>
            </a:endParaRPr>
          </a:p>
        </p:txBody>
      </p:sp>
      <p:cxnSp>
        <p:nvCxnSpPr>
          <p:cNvPr id="9216" name="Straight Connector 9215"/>
          <p:cNvCxnSpPr/>
          <p:nvPr/>
        </p:nvCxnSpPr>
        <p:spPr>
          <a:xfrm>
            <a:off x="6612934" y="5057045"/>
            <a:ext cx="864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21" name="Straight Connector 9220"/>
          <p:cNvCxnSpPr/>
          <p:nvPr/>
        </p:nvCxnSpPr>
        <p:spPr>
          <a:xfrm rot="60000">
            <a:off x="6629957" y="4985045"/>
            <a:ext cx="0" cy="14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60000">
            <a:off x="7451063" y="4985045"/>
            <a:ext cx="0" cy="14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60000">
            <a:off x="7043725" y="4985045"/>
            <a:ext cx="0" cy="14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1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2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6" grpId="0" animBg="1"/>
      <p:bldP spid="14" grpId="0" animBg="1"/>
      <p:bldP spid="19" grpId="0" animBg="1"/>
      <p:bldP spid="20" grpId="0" animBg="1"/>
      <p:bldP spid="21" grpId="0" animBg="1"/>
      <p:bldP spid="11" grpId="0" animBg="1"/>
      <p:bldP spid="12" grpId="0" animBg="1"/>
      <p:bldP spid="18" grpId="0" animBg="1"/>
      <p:bldP spid="23" grpId="0" animBg="1"/>
      <p:bldP spid="24" grpId="0" animBg="1"/>
      <p:bldP spid="28" grpId="0" animBg="1"/>
      <p:bldP spid="29" grpId="0" animBg="1"/>
      <p:bldP spid="30" grpId="0" animBg="1"/>
      <p:bldP spid="38" grpId="0" animBg="1"/>
      <p:bldP spid="39" grpId="0" animBg="1"/>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915816" y="3356992"/>
            <a:ext cx="3528392" cy="1080120"/>
          </a:xfrm>
          <a:prstGeom prst="rect">
            <a:avLst/>
          </a:prstGeom>
          <a:ln w="9525">
            <a:solidFill>
              <a:schemeClr val="tx1">
                <a:lumMod val="50000"/>
                <a:lumOff val="50000"/>
              </a:schemeClr>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smtClean="0"/>
              <a:t>SALIENCY MAP</a:t>
            </a:r>
          </a:p>
          <a:p>
            <a:pPr algn="ctr"/>
            <a:r>
              <a:rPr lang="en-US" sz="1600" dirty="0" smtClean="0"/>
              <a:t>visual representations </a:t>
            </a:r>
            <a:r>
              <a:rPr lang="en-US" sz="1600" dirty="0"/>
              <a:t>of the probability that a location of the scene is attended by the average </a:t>
            </a:r>
            <a:r>
              <a:rPr lang="en-US" sz="1600" dirty="0" smtClean="0"/>
              <a:t>observer</a:t>
            </a:r>
            <a:endParaRPr kumimoji="0" lang="nl-NL" sz="1600" b="0" i="0" u="none" strike="noStrike" cap="none" normalizeH="0" baseline="0" dirty="0" smtClean="0">
              <a:ln>
                <a:noFill/>
              </a:ln>
              <a:solidFill>
                <a:schemeClr val="tx1"/>
              </a:solidFill>
              <a:effectLst/>
              <a:latin typeface="Tahoma" pitchFamily="34" charset="0"/>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126" y="4097897"/>
            <a:ext cx="1582282" cy="1275319"/>
          </a:xfrm>
          <a:prstGeom prst="rect">
            <a:avLst/>
          </a:prstGeom>
        </p:spPr>
      </p:pic>
      <p:sp>
        <p:nvSpPr>
          <p:cNvPr id="38" name="Right Arrow 37"/>
          <p:cNvSpPr/>
          <p:nvPr/>
        </p:nvSpPr>
        <p:spPr>
          <a:xfrm rot="16200000" flipV="1">
            <a:off x="7206966" y="3276297"/>
            <a:ext cx="449421"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sz="8800" dirty="0">
              <a:ln w="28575">
                <a:solidFill>
                  <a:schemeClr val="bg2">
                    <a:lumMod val="50000"/>
                  </a:schemeClr>
                </a:solidFill>
              </a:ln>
              <a:solidFill>
                <a:schemeClr val="bg1"/>
              </a:solidFill>
              <a:effectLst>
                <a:glow rad="63500">
                  <a:srgbClr val="0070C0">
                    <a:alpha val="40000"/>
                  </a:srgbClr>
                </a:glow>
              </a:effectLst>
              <a:latin typeface="Cooper Std Black" pitchFamily="18"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428" y="5157419"/>
            <a:ext cx="1702700" cy="1135133"/>
          </a:xfrm>
          <a:prstGeom prst="rect">
            <a:avLst/>
          </a:prstGeom>
          <a:ln>
            <a:solidFill>
              <a:schemeClr val="bg1"/>
            </a:solidFill>
          </a:ln>
        </p:spPr>
      </p:pic>
      <p:sp>
        <p:nvSpPr>
          <p:cNvPr id="29" name="Right Arrow 28"/>
          <p:cNvSpPr/>
          <p:nvPr/>
        </p:nvSpPr>
        <p:spPr>
          <a:xfrm rot="5400000">
            <a:off x="1209632" y="3005639"/>
            <a:ext cx="449421"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sz="8800" dirty="0">
              <a:ln w="28575">
                <a:solidFill>
                  <a:schemeClr val="bg2">
                    <a:lumMod val="50000"/>
                  </a:schemeClr>
                </a:solidFill>
              </a:ln>
              <a:solidFill>
                <a:schemeClr val="bg1"/>
              </a:solidFill>
              <a:effectLst>
                <a:glow rad="63500">
                  <a:srgbClr val="0070C0">
                    <a:alpha val="40000"/>
                  </a:srgbClr>
                </a:glow>
              </a:effectLst>
              <a:latin typeface="Cooper Std Black" pitchFamily="18" charset="0"/>
            </a:endParaRPr>
          </a:p>
        </p:txBody>
      </p:sp>
      <p:sp>
        <p:nvSpPr>
          <p:cNvPr id="30" name="Right Arrow 29"/>
          <p:cNvSpPr/>
          <p:nvPr/>
        </p:nvSpPr>
        <p:spPr>
          <a:xfrm rot="3161694">
            <a:off x="1372415" y="4603385"/>
            <a:ext cx="465525"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sz="8800" dirty="0">
              <a:ln w="28575">
                <a:solidFill>
                  <a:schemeClr val="bg2">
                    <a:lumMod val="50000"/>
                  </a:schemeClr>
                </a:solidFill>
              </a:ln>
              <a:solidFill>
                <a:schemeClr val="bg1"/>
              </a:solidFill>
              <a:effectLst>
                <a:glow rad="63500">
                  <a:srgbClr val="0070C0">
                    <a:alpha val="40000"/>
                  </a:srgbClr>
                </a:glow>
              </a:effectLst>
              <a:latin typeface="Cooper Std Black" pitchFamily="18" charset="0"/>
            </a:endParaRPr>
          </a:p>
        </p:txBody>
      </p:sp>
      <p:sp>
        <p:nvSpPr>
          <p:cNvPr id="2" name="Title 1"/>
          <p:cNvSpPr>
            <a:spLocks noGrp="1"/>
          </p:cNvSpPr>
          <p:nvPr>
            <p:ph type="title"/>
          </p:nvPr>
        </p:nvSpPr>
        <p:spPr/>
        <p:txBody>
          <a:bodyPr>
            <a:normAutofit fontScale="90000"/>
          </a:bodyPr>
          <a:lstStyle/>
          <a:p>
            <a:r>
              <a:rPr lang="en-GB" dirty="0" smtClean="0"/>
              <a:t>Analysis of the viewing </a:t>
            </a:r>
            <a:r>
              <a:rPr lang="en-GB" dirty="0" err="1" smtClean="0"/>
              <a:t>behavior</a:t>
            </a:r>
            <a:r>
              <a:rPr lang="en-GB" dirty="0" smtClean="0"/>
              <a:t>: saliency</a:t>
            </a:r>
            <a:endParaRPr lang="nl-NL" dirty="0"/>
          </a:p>
        </p:txBody>
      </p:sp>
      <p:sp>
        <p:nvSpPr>
          <p:cNvPr id="5" name="Slide Number Placeholder 4"/>
          <p:cNvSpPr>
            <a:spLocks noGrp="1"/>
          </p:cNvSpPr>
          <p:nvPr>
            <p:ph type="sldNum" sz="quarter" idx="12"/>
          </p:nvPr>
        </p:nvSpPr>
        <p:spPr/>
        <p:txBody>
          <a:bodyPr/>
          <a:lstStyle/>
          <a:p>
            <a:fld id="{09DCED9D-5AAF-48D2-98D5-65F6CA399093}" type="slidenum">
              <a:rPr lang="en-US" smtClean="0"/>
              <a:pPr/>
              <a:t>8</a:t>
            </a:fld>
            <a:endParaRPr lang="en-US"/>
          </a:p>
        </p:txBody>
      </p:sp>
      <p:grpSp>
        <p:nvGrpSpPr>
          <p:cNvPr id="6" name="Group 5"/>
          <p:cNvGrpSpPr/>
          <p:nvPr/>
        </p:nvGrpSpPr>
        <p:grpSpPr>
          <a:xfrm>
            <a:off x="6589171" y="1777137"/>
            <a:ext cx="1728192" cy="1219813"/>
            <a:chOff x="2587398" y="3132046"/>
            <a:chExt cx="5400000" cy="3600000"/>
          </a:xfrm>
        </p:grpSpPr>
        <p:sp>
          <p:nvSpPr>
            <p:cNvPr id="7" name="Rectangle 6"/>
            <p:cNvSpPr/>
            <p:nvPr/>
          </p:nvSpPr>
          <p:spPr bwMode="auto">
            <a:xfrm>
              <a:off x="2587398" y="3132046"/>
              <a:ext cx="5400000" cy="3600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smtClean="0">
                <a:ln>
                  <a:noFill/>
                </a:ln>
                <a:solidFill>
                  <a:schemeClr val="tx1"/>
                </a:solidFill>
                <a:effectLst/>
                <a:latin typeface="Tahoma"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398" y="3132046"/>
              <a:ext cx="5400000" cy="3600000"/>
            </a:xfrm>
            <a:prstGeom prst="rect">
              <a:avLst/>
            </a:prstGeom>
          </p:spPr>
        </p:pic>
      </p:grpSp>
      <p:pic>
        <p:nvPicPr>
          <p:cNvPr id="12" name="Picture 2" descr="D:\jredi\Image Quality\Databases\LIVE\databaserelease2\refimgs\rapids.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737" y="1777138"/>
            <a:ext cx="172819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3573016"/>
            <a:ext cx="1779441" cy="815645"/>
          </a:xfrm>
          <a:prstGeom prst="rect">
            <a:avLst/>
          </a:prstGeom>
          <a:solidFill>
            <a:srgbClr val="FFFFFF">
              <a:alpha val="50196"/>
            </a:srgbClr>
          </a:solidFill>
          <a:ln w="12700">
            <a:solidFill>
              <a:schemeClr val="tx1"/>
            </a:solidFill>
          </a:ln>
        </p:spPr>
      </p:pic>
      <p:pic>
        <p:nvPicPr>
          <p:cNvPr id="17" name="Picture 16" descr="eyetracker.tif"/>
          <p:cNvPicPr>
            <a:picLocks noChangeAspect="1"/>
          </p:cNvPicPr>
          <p:nvPr/>
        </p:nvPicPr>
        <p:blipFill>
          <a:blip r:embed="rId7" cstate="print"/>
          <a:stretch>
            <a:fillRect/>
          </a:stretch>
        </p:blipFill>
        <p:spPr>
          <a:xfrm>
            <a:off x="2342930" y="1916832"/>
            <a:ext cx="672030" cy="1304528"/>
          </a:xfrm>
          <a:prstGeom prst="roundRect">
            <a:avLst>
              <a:gd name="adj" fmla="val 8594"/>
            </a:avLst>
          </a:prstGeom>
          <a:solidFill>
            <a:srgbClr val="FFFFFF">
              <a:shade val="85000"/>
            </a:srgbClr>
          </a:solidFill>
          <a:ln>
            <a:noFill/>
          </a:ln>
          <a:effectLst/>
        </p:spPr>
      </p:pic>
      <p:sp>
        <p:nvSpPr>
          <p:cNvPr id="18" name="Right Arrow 17"/>
          <p:cNvSpPr/>
          <p:nvPr/>
        </p:nvSpPr>
        <p:spPr>
          <a:xfrm>
            <a:off x="3779912" y="2132856"/>
            <a:ext cx="1872208"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8800" dirty="0">
                <a:ln>
                  <a:solidFill>
                    <a:schemeClr val="tx1">
                      <a:lumMod val="65000"/>
                      <a:lumOff val="35000"/>
                    </a:schemeClr>
                  </a:solidFill>
                </a:ln>
                <a:solidFill>
                  <a:schemeClr val="bg1"/>
                </a:solidFill>
                <a:latin typeface="Tahoma" pitchFamily="34" charset="0"/>
                <a:ea typeface="Tahoma" pitchFamily="34" charset="0"/>
                <a:cs typeface="Tahoma" pitchFamily="34" charset="0"/>
              </a:rPr>
              <a:t>?</a:t>
            </a:r>
            <a:endParaRPr lang="nl-NL" sz="8800" dirty="0">
              <a:ln>
                <a:solidFill>
                  <a:schemeClr val="tx1">
                    <a:lumMod val="65000"/>
                    <a:lumOff val="35000"/>
                  </a:schemeClr>
                </a:solidFill>
              </a:ln>
              <a:solidFill>
                <a:schemeClr val="bg1"/>
              </a:solidFill>
              <a:latin typeface="Tahoma" pitchFamily="34" charset="0"/>
              <a:ea typeface="Tahoma" pitchFamily="34" charset="0"/>
              <a:cs typeface="Tahoma" pitchFamily="34" charset="0"/>
            </a:endParaRPr>
          </a:p>
        </p:txBody>
      </p:sp>
      <p:pic>
        <p:nvPicPr>
          <p:cNvPr id="13" name="Content Placeholder 12"/>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592587" y="2708920"/>
            <a:ext cx="8011861" cy="3672408"/>
          </a:xfrm>
          <a:ln w="12700">
            <a:solidFill>
              <a:schemeClr val="tx1"/>
            </a:solidFill>
          </a:ln>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3888" y="1629160"/>
            <a:ext cx="4860000" cy="3240000"/>
          </a:xfrm>
          <a:prstGeom prst="rect">
            <a:avLst/>
          </a:prstGeom>
          <a:ln w="19050">
            <a:solidFill>
              <a:srgbClr val="FFFFFF"/>
            </a:solidFill>
          </a:ln>
          <a:effectLst>
            <a:outerShdw blurRad="50800" dist="38100" dir="2700000" algn="tl" rotWithShape="0">
              <a:prstClr val="black">
                <a:alpha val="40000"/>
              </a:prstClr>
            </a:outerShdw>
          </a:effectLst>
        </p:spPr>
      </p:pic>
      <p:sp>
        <p:nvSpPr>
          <p:cNvPr id="15" name="Rounded Rectangle 14"/>
          <p:cNvSpPr/>
          <p:nvPr/>
        </p:nvSpPr>
        <p:spPr>
          <a:xfrm>
            <a:off x="729059" y="4918308"/>
            <a:ext cx="4320480" cy="14401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Straight Arrow Connector 19"/>
          <p:cNvCxnSpPr/>
          <p:nvPr/>
        </p:nvCxnSpPr>
        <p:spPr>
          <a:xfrm flipV="1">
            <a:off x="5049539" y="4221088"/>
            <a:ext cx="1970733" cy="697220"/>
          </a:xfrm>
          <a:prstGeom prst="straightConnector1">
            <a:avLst/>
          </a:prstGeom>
          <a:ln w="28575">
            <a:solidFill>
              <a:schemeClr val="accent5"/>
            </a:solidFill>
            <a:tailEnd type="arrow"/>
          </a:ln>
        </p:spPr>
        <p:style>
          <a:lnRef idx="1">
            <a:schemeClr val="accent6"/>
          </a:lnRef>
          <a:fillRef idx="0">
            <a:schemeClr val="accent6"/>
          </a:fillRef>
          <a:effectRef idx="0">
            <a:schemeClr val="accent6"/>
          </a:effectRef>
          <a:fontRef idx="minor">
            <a:schemeClr val="tx1"/>
          </a:fontRef>
        </p:style>
      </p:cxnSp>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63888" y="1629160"/>
            <a:ext cx="4860000" cy="3240000"/>
          </a:xfrm>
          <a:prstGeom prst="rect">
            <a:avLst/>
          </a:prstGeom>
          <a:ln w="19050">
            <a:solidFill>
              <a:srgbClr val="FFFFFF"/>
            </a:solidFill>
          </a:ln>
          <a:effectLst>
            <a:outerShdw blurRad="50800" dist="38100" dir="2700000" algn="tl" rotWithShape="0">
              <a:prstClr val="black">
                <a:alpha val="40000"/>
              </a:prstClr>
            </a:outerShdw>
          </a:effectLst>
        </p:spPr>
      </p:pic>
      <p:pic>
        <p:nvPicPr>
          <p:cNvPr id="32" name="Picture 31"/>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63888" y="1629160"/>
            <a:ext cx="4860000" cy="3240000"/>
          </a:xfrm>
          <a:prstGeom prst="rect">
            <a:avLst/>
          </a:prstGeom>
          <a:ln w="19050">
            <a:solidFill>
              <a:srgbClr val="FFFFFF"/>
            </a:solidFill>
          </a:ln>
          <a:effectLst>
            <a:outerShdw blurRad="50800" dist="38100" dir="2700000" algn="tl" rotWithShape="0">
              <a:prstClr val="black">
                <a:alpha val="40000"/>
              </a:prstClr>
            </a:outerShdw>
          </a:effectLst>
        </p:spPr>
      </p:pic>
      <p:sp>
        <p:nvSpPr>
          <p:cNvPr id="33" name="Oval 32"/>
          <p:cNvSpPr/>
          <p:nvPr/>
        </p:nvSpPr>
        <p:spPr>
          <a:xfrm>
            <a:off x="3635896" y="1777138"/>
            <a:ext cx="3240360" cy="29480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39938" name="Picture 2" descr="D:\jredi\Visual Attention\Matlab code\rapids_f_s.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1629160"/>
            <a:ext cx="4860000" cy="3240000"/>
          </a:xfrm>
          <a:prstGeom prst="rect">
            <a:avLst/>
          </a:prstGeom>
          <a:noFill/>
          <a:ln w="1905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63888" y="1629160"/>
            <a:ext cx="4860000" cy="3240000"/>
          </a:xfrm>
          <a:prstGeom prst="rect">
            <a:avLst/>
          </a:prstGeom>
          <a:ln w="19050">
            <a:solidFill>
              <a:srgbClr val="FFFFFF"/>
            </a:solidFill>
          </a:ln>
          <a:effectLst>
            <a:outerShdw blurRad="50800" dist="38100" dir="2700000" algn="tl" rotWithShape="0">
              <a:prstClr val="black">
                <a:alpha val="40000"/>
              </a:prstClr>
            </a:outerShdw>
          </a:effectLst>
        </p:spPr>
      </p:pic>
      <p:sp>
        <p:nvSpPr>
          <p:cNvPr id="40" name="TextBox 39"/>
          <p:cNvSpPr txBox="1"/>
          <p:nvPr/>
        </p:nvSpPr>
        <p:spPr>
          <a:xfrm>
            <a:off x="971600" y="4365020"/>
            <a:ext cx="1448795" cy="307777"/>
          </a:xfrm>
          <a:prstGeom prst="rect">
            <a:avLst/>
          </a:prstGeom>
          <a:noFill/>
        </p:spPr>
        <p:txBody>
          <a:bodyPr wrap="none" rtlCol="0">
            <a:spAutoFit/>
          </a:bodyPr>
          <a:lstStyle/>
          <a:p>
            <a:r>
              <a:rPr lang="en-GB" sz="1400" dirty="0" smtClean="0">
                <a:latin typeface="Tahoma" pitchFamily="34" charset="0"/>
                <a:ea typeface="Tahoma" pitchFamily="34" charset="0"/>
                <a:cs typeface="Tahoma" pitchFamily="34" charset="0"/>
              </a:rPr>
              <a:t>Eye-movements</a:t>
            </a:r>
            <a:endParaRPr lang="nl-NL" sz="1400" dirty="0">
              <a:latin typeface="Tahoma" pitchFamily="34" charset="0"/>
              <a:ea typeface="Tahoma" pitchFamily="34" charset="0"/>
              <a:cs typeface="Tahoma" pitchFamily="34" charset="0"/>
            </a:endParaRPr>
          </a:p>
        </p:txBody>
      </p:sp>
      <p:sp>
        <p:nvSpPr>
          <p:cNvPr id="42" name="TextBox 41"/>
          <p:cNvSpPr txBox="1"/>
          <p:nvPr/>
        </p:nvSpPr>
        <p:spPr>
          <a:xfrm>
            <a:off x="5058047" y="4869160"/>
            <a:ext cx="1188146" cy="307777"/>
          </a:xfrm>
          <a:prstGeom prst="rect">
            <a:avLst/>
          </a:prstGeom>
          <a:noFill/>
        </p:spPr>
        <p:txBody>
          <a:bodyPr wrap="none" rtlCol="0">
            <a:spAutoFit/>
          </a:bodyPr>
          <a:lstStyle/>
          <a:p>
            <a:r>
              <a:rPr lang="en-GB" sz="1400" dirty="0" smtClean="0">
                <a:latin typeface="Tahoma" pitchFamily="34" charset="0"/>
                <a:ea typeface="Tahoma" pitchFamily="34" charset="0"/>
                <a:cs typeface="Tahoma" pitchFamily="34" charset="0"/>
              </a:rPr>
              <a:t>Fixation Map</a:t>
            </a:r>
            <a:endParaRPr lang="nl-NL" sz="1400" dirty="0">
              <a:latin typeface="Tahoma" pitchFamily="34" charset="0"/>
              <a:ea typeface="Tahoma" pitchFamily="34" charset="0"/>
              <a:cs typeface="Tahoma"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5203597"/>
            <a:ext cx="1702700" cy="1135133"/>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828" y="5309819"/>
            <a:ext cx="1702700" cy="1135133"/>
          </a:xfrm>
          <a:prstGeom prst="rect">
            <a:avLst/>
          </a:prstGeom>
          <a:ln>
            <a:solidFill>
              <a:schemeClr val="bg1"/>
            </a:solidFill>
          </a:ln>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228" y="5462219"/>
            <a:ext cx="1702700" cy="1135133"/>
          </a:xfrm>
          <a:prstGeom prst="rect">
            <a:avLst/>
          </a:prstGeom>
          <a:ln>
            <a:solidFill>
              <a:schemeClr val="bg1"/>
            </a:solidFill>
          </a:ln>
        </p:spPr>
      </p:pic>
      <p:cxnSp>
        <p:nvCxnSpPr>
          <p:cNvPr id="4" name="Straight Arrow Connector 3"/>
          <p:cNvCxnSpPr/>
          <p:nvPr/>
        </p:nvCxnSpPr>
        <p:spPr>
          <a:xfrm>
            <a:off x="3635896" y="5020190"/>
            <a:ext cx="483077" cy="52105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783921" y="4907514"/>
            <a:ext cx="862737" cy="369332"/>
          </a:xfrm>
          <a:prstGeom prst="rect">
            <a:avLst/>
          </a:prstGeom>
          <a:noFill/>
        </p:spPr>
        <p:txBody>
          <a:bodyPr wrap="none" rtlCol="0">
            <a:spAutoFit/>
          </a:bodyPr>
          <a:lstStyle/>
          <a:p>
            <a:r>
              <a:rPr lang="en-GB" b="1" dirty="0" smtClean="0"/>
              <a:t>400 </a:t>
            </a:r>
            <a:r>
              <a:rPr lang="en-GB" b="1" dirty="0" err="1" smtClean="0"/>
              <a:t>ms</a:t>
            </a:r>
            <a:endParaRPr lang="en-US" b="1" dirty="0"/>
          </a:p>
        </p:txBody>
      </p:sp>
      <p:sp>
        <p:nvSpPr>
          <p:cNvPr id="43" name="Right Arrow 42"/>
          <p:cNvSpPr/>
          <p:nvPr/>
        </p:nvSpPr>
        <p:spPr>
          <a:xfrm rot="18438306" flipV="1">
            <a:off x="6705367" y="5093785"/>
            <a:ext cx="465525"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sz="8800" dirty="0">
              <a:ln w="28575">
                <a:solidFill>
                  <a:schemeClr val="bg2">
                    <a:lumMod val="50000"/>
                  </a:schemeClr>
                </a:solidFill>
              </a:ln>
              <a:solidFill>
                <a:schemeClr val="bg1"/>
              </a:solidFill>
              <a:effectLst>
                <a:glow rad="63500">
                  <a:srgbClr val="0070C0">
                    <a:alpha val="40000"/>
                  </a:srgbClr>
                </a:glow>
              </a:effectLst>
              <a:latin typeface="Cooper Std Black" pitchFamily="18" charset="0"/>
            </a:endParaRPr>
          </a:p>
        </p:txBody>
      </p:sp>
      <p:sp>
        <p:nvSpPr>
          <p:cNvPr id="45" name="Right Arrow 44"/>
          <p:cNvSpPr/>
          <p:nvPr/>
        </p:nvSpPr>
        <p:spPr>
          <a:xfrm flipV="1">
            <a:off x="4181133" y="5410863"/>
            <a:ext cx="465525" cy="576064"/>
          </a:xfrm>
          <a:prstGeom prst="rightArrow">
            <a:avLst/>
          </a:prstGeom>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sz="8800" dirty="0">
              <a:ln w="28575">
                <a:solidFill>
                  <a:schemeClr val="bg2">
                    <a:lumMod val="50000"/>
                  </a:schemeClr>
                </a:solidFill>
              </a:ln>
              <a:solidFill>
                <a:schemeClr val="bg1"/>
              </a:solidFill>
              <a:effectLst>
                <a:glow rad="63500">
                  <a:srgbClr val="0070C0">
                    <a:alpha val="40000"/>
                  </a:srgbClr>
                </a:glow>
              </a:effectLst>
              <a:latin typeface="Cooper Std Black" pitchFamily="18" charset="0"/>
            </a:endParaRPr>
          </a:p>
        </p:txBody>
      </p:sp>
      <p:sp>
        <p:nvSpPr>
          <p:cNvPr id="46" name="TextBox 45"/>
          <p:cNvSpPr txBox="1"/>
          <p:nvPr/>
        </p:nvSpPr>
        <p:spPr>
          <a:xfrm>
            <a:off x="1920381" y="4849415"/>
            <a:ext cx="1702838" cy="307777"/>
          </a:xfrm>
          <a:prstGeom prst="rect">
            <a:avLst/>
          </a:prstGeom>
          <a:noFill/>
        </p:spPr>
        <p:txBody>
          <a:bodyPr wrap="none" rtlCol="0">
            <a:spAutoFit/>
          </a:bodyPr>
          <a:lstStyle/>
          <a:p>
            <a:r>
              <a:rPr lang="en-GB" sz="1400" dirty="0" smtClean="0">
                <a:latin typeface="Tahoma" pitchFamily="34" charset="0"/>
                <a:ea typeface="Tahoma" pitchFamily="34" charset="0"/>
                <a:cs typeface="Tahoma" pitchFamily="34" charset="0"/>
              </a:rPr>
              <a:t>Frame fixation Map</a:t>
            </a:r>
            <a:endParaRPr lang="nl-NL"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166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3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938"/>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3993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3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9" grpId="0" animBg="1"/>
      <p:bldP spid="30" grpId="0" animBg="1"/>
      <p:bldP spid="18" grpId="0" animBg="1"/>
      <p:bldP spid="18" grpId="1" animBg="1"/>
      <p:bldP spid="15" grpId="0" animBg="1"/>
      <p:bldP spid="15" grpId="1" animBg="1"/>
      <p:bldP spid="33" grpId="0" animBg="1"/>
      <p:bldP spid="33" grpId="1" animBg="1"/>
      <p:bldP spid="40" grpId="0"/>
      <p:bldP spid="42" grpId="0"/>
      <p:bldP spid="9" grpId="0"/>
      <p:bldP spid="43"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Analyzing</a:t>
            </a:r>
            <a:r>
              <a:rPr lang="en-GB" dirty="0" smtClean="0"/>
              <a:t> saliency to understand differences in viewing </a:t>
            </a:r>
            <a:r>
              <a:rPr lang="en-GB" dirty="0" err="1" smtClean="0"/>
              <a:t>behavior</a:t>
            </a:r>
            <a:endParaRPr lang="en-US" dirty="0"/>
          </a:p>
        </p:txBody>
      </p:sp>
      <p:sp>
        <p:nvSpPr>
          <p:cNvPr id="3" name="Content Placeholder 2"/>
          <p:cNvSpPr>
            <a:spLocks noGrp="1"/>
          </p:cNvSpPr>
          <p:nvPr>
            <p:ph idx="1"/>
          </p:nvPr>
        </p:nvSpPr>
        <p:spPr>
          <a:xfrm>
            <a:off x="539552" y="1772816"/>
            <a:ext cx="8075240" cy="4752528"/>
          </a:xfrm>
        </p:spPr>
        <p:txBody>
          <a:bodyPr/>
          <a:lstStyle/>
          <a:p>
            <a:pPr marL="0" indent="0">
              <a:buNone/>
            </a:pPr>
            <a:r>
              <a:rPr lang="en-GB" dirty="0" smtClean="0"/>
              <a:t>Videos divided into 3 groups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BF17A504-22AF-4453-B439-BFF4E8D17C3A}" type="slidenum">
              <a:rPr lang="nl-NL" smtClean="0"/>
              <a:t>9</a:t>
            </a:fld>
            <a:endParaRPr lang="nl-NL"/>
          </a:p>
        </p:txBody>
      </p:sp>
      <p:graphicFrame>
        <p:nvGraphicFramePr>
          <p:cNvPr id="6" name="Table 5"/>
          <p:cNvGraphicFramePr>
            <a:graphicFrameLocks noGrp="1"/>
          </p:cNvGraphicFramePr>
          <p:nvPr>
            <p:extLst>
              <p:ext uri="{D42A27DB-BD31-4B8C-83A1-F6EECF244321}">
                <p14:modId xmlns:p14="http://schemas.microsoft.com/office/powerpoint/2010/main" val="3026103142"/>
              </p:ext>
            </p:extLst>
          </p:nvPr>
        </p:nvGraphicFramePr>
        <p:xfrm>
          <a:off x="715100" y="2276872"/>
          <a:ext cx="5400600" cy="1483360"/>
        </p:xfrm>
        <a:graphic>
          <a:graphicData uri="http://schemas.openxmlformats.org/drawingml/2006/table">
            <a:tbl>
              <a:tblPr firstRow="1" bandRow="1">
                <a:tableStyleId>{5940675A-B579-460E-94D1-54222C63F5DA}</a:tableStyleId>
              </a:tblPr>
              <a:tblGrid>
                <a:gridCol w="1107503"/>
                <a:gridCol w="1340769"/>
                <a:gridCol w="1744420"/>
                <a:gridCol w="1207908"/>
              </a:tblGrid>
              <a:tr h="370840">
                <a:tc>
                  <a:txBody>
                    <a:bodyPr/>
                    <a:lstStyle/>
                    <a:p>
                      <a:endParaRPr lang="en-US" dirty="0">
                        <a:latin typeface="Meiryo UI" pitchFamily="34" charset="-128"/>
                        <a:ea typeface="Meiryo UI" pitchFamily="34" charset="-128"/>
                        <a:cs typeface="Meiryo UI" pitchFamily="34" charset="-128"/>
                      </a:endParaRPr>
                    </a:p>
                  </a:txBody>
                  <a:tcPr>
                    <a:solidFill>
                      <a:schemeClr val="accent2">
                        <a:lumMod val="20000"/>
                        <a:lumOff val="80000"/>
                      </a:schemeClr>
                    </a:solidFill>
                  </a:tcPr>
                </a:tc>
                <a:tc>
                  <a:txBody>
                    <a:bodyPr/>
                    <a:lstStyle/>
                    <a:p>
                      <a:r>
                        <a:rPr lang="en-GB" dirty="0" smtClean="0">
                          <a:latin typeface="Meiryo UI" pitchFamily="34" charset="-128"/>
                          <a:ea typeface="Meiryo UI" pitchFamily="34" charset="-128"/>
                          <a:cs typeface="Meiryo UI" pitchFamily="34" charset="-128"/>
                        </a:rPr>
                        <a:t>videos</a:t>
                      </a:r>
                      <a:endParaRPr lang="en-US" dirty="0">
                        <a:latin typeface="Meiryo UI" pitchFamily="34" charset="-128"/>
                        <a:ea typeface="Meiryo UI" pitchFamily="34" charset="-128"/>
                        <a:cs typeface="Meiryo UI" pitchFamily="34" charset="-128"/>
                      </a:endParaRPr>
                    </a:p>
                  </a:txBody>
                  <a:tcPr>
                    <a:solidFill>
                      <a:schemeClr val="accent2">
                        <a:lumMod val="20000"/>
                        <a:lumOff val="80000"/>
                      </a:schemeClr>
                    </a:solidFill>
                  </a:tcPr>
                </a:tc>
                <a:tc>
                  <a:txBody>
                    <a:bodyPr/>
                    <a:lstStyle/>
                    <a:p>
                      <a:r>
                        <a:rPr lang="en-GB" dirty="0" smtClean="0">
                          <a:latin typeface="Meiryo UI" pitchFamily="34" charset="-128"/>
                          <a:ea typeface="Meiryo UI" pitchFamily="34" charset="-128"/>
                          <a:cs typeface="Meiryo UI" pitchFamily="34" charset="-128"/>
                        </a:rPr>
                        <a:t>task</a:t>
                      </a:r>
                      <a:endParaRPr lang="en-US" dirty="0">
                        <a:latin typeface="Meiryo UI" pitchFamily="34" charset="-128"/>
                        <a:ea typeface="Meiryo UI" pitchFamily="34" charset="-128"/>
                        <a:cs typeface="Meiryo UI" pitchFamily="34" charset="-128"/>
                      </a:endParaRPr>
                    </a:p>
                  </a:txBody>
                  <a:tcPr>
                    <a:solidFill>
                      <a:schemeClr val="accent2">
                        <a:lumMod val="20000"/>
                        <a:lumOff val="80000"/>
                      </a:schemeClr>
                    </a:solidFill>
                  </a:tcPr>
                </a:tc>
                <a:tc>
                  <a:txBody>
                    <a:bodyPr/>
                    <a:lstStyle/>
                    <a:p>
                      <a:r>
                        <a:rPr lang="en-GB" dirty="0" smtClean="0">
                          <a:latin typeface="Meiryo UI" pitchFamily="34" charset="-128"/>
                          <a:ea typeface="Meiryo UI" pitchFamily="34" charset="-128"/>
                          <a:cs typeface="Meiryo UI" pitchFamily="34" charset="-128"/>
                        </a:rPr>
                        <a:t>#Videos</a:t>
                      </a:r>
                      <a:endParaRPr lang="en-US" dirty="0">
                        <a:latin typeface="Meiryo UI" pitchFamily="34" charset="-128"/>
                        <a:ea typeface="Meiryo UI" pitchFamily="34" charset="-128"/>
                        <a:cs typeface="Meiryo UI" pitchFamily="34" charset="-128"/>
                      </a:endParaRPr>
                    </a:p>
                  </a:txBody>
                  <a:tcPr>
                    <a:solidFill>
                      <a:schemeClr val="accent2">
                        <a:lumMod val="20000"/>
                        <a:lumOff val="80000"/>
                      </a:schemeClr>
                    </a:solidFill>
                  </a:tcPr>
                </a:tc>
              </a:tr>
              <a:tr h="370840">
                <a:tc>
                  <a:txBody>
                    <a:bodyPr/>
                    <a:lstStyle/>
                    <a:p>
                      <a:r>
                        <a:rPr lang="en-GB" dirty="0" smtClean="0">
                          <a:latin typeface="Meiryo UI" pitchFamily="34" charset="-128"/>
                          <a:ea typeface="Meiryo UI" pitchFamily="34" charset="-128"/>
                          <a:cs typeface="Meiryo UI" pitchFamily="34" charset="-128"/>
                        </a:rPr>
                        <a:t>FL</a:t>
                      </a:r>
                      <a:r>
                        <a:rPr lang="en-GB" baseline="0" dirty="0" smtClean="0">
                          <a:latin typeface="Meiryo UI" pitchFamily="34" charset="-128"/>
                          <a:ea typeface="Meiryo UI" pitchFamily="34" charset="-128"/>
                          <a:cs typeface="Meiryo UI" pitchFamily="34" charset="-128"/>
                        </a:rPr>
                        <a:t> G1</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pristine</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Free Looking</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7</a:t>
                      </a:r>
                      <a:endParaRPr lang="en-US" dirty="0">
                        <a:latin typeface="Meiryo UI" pitchFamily="34" charset="-128"/>
                        <a:ea typeface="Meiryo UI" pitchFamily="34" charset="-128"/>
                        <a:cs typeface="Meiryo UI" pitchFamily="34" charset="-128"/>
                      </a:endParaRPr>
                    </a:p>
                  </a:txBody>
                  <a:tcPr/>
                </a:tc>
              </a:tr>
              <a:tr h="370840">
                <a:tc>
                  <a:txBody>
                    <a:bodyPr/>
                    <a:lstStyle/>
                    <a:p>
                      <a:r>
                        <a:rPr lang="en-GB" dirty="0" smtClean="0">
                          <a:latin typeface="Meiryo UI" pitchFamily="34" charset="-128"/>
                          <a:ea typeface="Meiryo UI" pitchFamily="34" charset="-128"/>
                          <a:cs typeface="Meiryo UI" pitchFamily="34" charset="-128"/>
                        </a:rPr>
                        <a:t>SC HQ</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pristine</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Scoring</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7</a:t>
                      </a:r>
                    </a:p>
                  </a:txBody>
                  <a:tcPr/>
                </a:tc>
              </a:tr>
              <a:tr h="370840">
                <a:tc>
                  <a:txBody>
                    <a:bodyPr/>
                    <a:lstStyle/>
                    <a:p>
                      <a:r>
                        <a:rPr lang="en-GB" dirty="0" smtClean="0">
                          <a:latin typeface="Meiryo UI" pitchFamily="34" charset="-128"/>
                          <a:ea typeface="Meiryo UI" pitchFamily="34" charset="-128"/>
                          <a:cs typeface="Meiryo UI" pitchFamily="34" charset="-128"/>
                        </a:rPr>
                        <a:t>SC LQ</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impaired</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Scoring</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84</a:t>
                      </a: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72438960"/>
              </p:ext>
            </p:extLst>
          </p:nvPr>
        </p:nvGraphicFramePr>
        <p:xfrm>
          <a:off x="715100" y="3933056"/>
          <a:ext cx="5400600" cy="365760"/>
        </p:xfrm>
        <a:graphic>
          <a:graphicData uri="http://schemas.openxmlformats.org/drawingml/2006/table">
            <a:tbl>
              <a:tblPr firstRow="1" bandRow="1">
                <a:tableStyleId>{5940675A-B579-460E-94D1-54222C63F5DA}</a:tableStyleId>
              </a:tblPr>
              <a:tblGrid>
                <a:gridCol w="1107503"/>
                <a:gridCol w="1340769"/>
                <a:gridCol w="1764195"/>
                <a:gridCol w="1188133"/>
              </a:tblGrid>
              <a:tr h="288032">
                <a:tc>
                  <a:txBody>
                    <a:bodyPr/>
                    <a:lstStyle/>
                    <a:p>
                      <a:r>
                        <a:rPr lang="en-GB" dirty="0" smtClean="0">
                          <a:latin typeface="Meiryo UI" pitchFamily="34" charset="-128"/>
                          <a:ea typeface="Meiryo UI" pitchFamily="34" charset="-128"/>
                          <a:cs typeface="Meiryo UI" pitchFamily="34" charset="-128"/>
                        </a:rPr>
                        <a:t>FL G2</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pristine</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Free Looking</a:t>
                      </a:r>
                      <a:endParaRPr lang="en-US" dirty="0">
                        <a:latin typeface="Meiryo UI" pitchFamily="34" charset="-128"/>
                        <a:ea typeface="Meiryo UI" pitchFamily="34" charset="-128"/>
                        <a:cs typeface="Meiryo UI" pitchFamily="34" charset="-128"/>
                      </a:endParaRPr>
                    </a:p>
                  </a:txBody>
                  <a:tcPr/>
                </a:tc>
                <a:tc>
                  <a:txBody>
                    <a:bodyPr/>
                    <a:lstStyle/>
                    <a:p>
                      <a:r>
                        <a:rPr lang="en-GB" dirty="0" smtClean="0">
                          <a:latin typeface="Meiryo UI" pitchFamily="34" charset="-128"/>
                          <a:ea typeface="Meiryo UI" pitchFamily="34" charset="-128"/>
                          <a:cs typeface="Meiryo UI" pitchFamily="34" charset="-128"/>
                        </a:rPr>
                        <a:t>7</a:t>
                      </a:r>
                      <a:endParaRPr lang="en-US" dirty="0">
                        <a:latin typeface="Meiryo UI" pitchFamily="34" charset="-128"/>
                        <a:ea typeface="Meiryo UI" pitchFamily="34" charset="-128"/>
                        <a:cs typeface="Meiryo UI" pitchFamily="34" charset="-128"/>
                      </a:endParaRPr>
                    </a:p>
                  </a:txBody>
                  <a:tcPr/>
                </a:tc>
              </a:tr>
            </a:tbl>
          </a:graphicData>
        </a:graphic>
      </p:graphicFrame>
      <p:sp>
        <p:nvSpPr>
          <p:cNvPr id="14" name="Right Bracket 13"/>
          <p:cNvSpPr/>
          <p:nvPr/>
        </p:nvSpPr>
        <p:spPr>
          <a:xfrm>
            <a:off x="6131466" y="2780928"/>
            <a:ext cx="144016" cy="1368152"/>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a:off x="6284450" y="3897052"/>
            <a:ext cx="3600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711401" y="3707740"/>
            <a:ext cx="811441" cy="369332"/>
          </a:xfrm>
          <a:prstGeom prst="rect">
            <a:avLst/>
          </a:prstGeom>
        </p:spPr>
        <p:txBody>
          <a:bodyPr wrap="none">
            <a:spAutoFit/>
          </a:bodyPr>
          <a:lstStyle/>
          <a:p>
            <a:pPr algn="ctr"/>
            <a:r>
              <a:rPr lang="en-US" b="1" dirty="0" smtClean="0">
                <a:latin typeface="Meiryo UI" pitchFamily="34" charset="-128"/>
                <a:ea typeface="Meiryo UI" pitchFamily="34" charset="-128"/>
                <a:cs typeface="Meiryo UI" pitchFamily="34" charset="-128"/>
              </a:rPr>
              <a:t>UESL</a:t>
            </a:r>
            <a:endParaRPr lang="en-US" b="1" dirty="0">
              <a:latin typeface="Meiryo UI" pitchFamily="34" charset="-128"/>
              <a:ea typeface="Meiryo UI" pitchFamily="34" charset="-128"/>
              <a:cs typeface="Meiryo UI" pitchFamily="34" charset="-128"/>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05" y="5013176"/>
            <a:ext cx="41972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840222660"/>
              </p:ext>
            </p:extLst>
          </p:nvPr>
        </p:nvGraphicFramePr>
        <p:xfrm>
          <a:off x="705221" y="5656632"/>
          <a:ext cx="6032435" cy="720000"/>
        </p:xfrm>
        <a:graphic>
          <a:graphicData uri="http://schemas.openxmlformats.org/presentationml/2006/ole">
            <mc:AlternateContent xmlns:mc="http://schemas.openxmlformats.org/markup-compatibility/2006">
              <mc:Choice xmlns:v="urn:schemas-microsoft-com:vml" Requires="v">
                <p:oleObj spid="_x0000_s10251" name="Vergelijking" r:id="rId4" imgW="3606800" imgH="431800" progId="Equation.3">
                  <p:embed/>
                </p:oleObj>
              </mc:Choice>
              <mc:Fallback>
                <p:oleObj name="Vergelijking" r:id="rId4" imgW="36068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21" y="5656632"/>
                        <a:ext cx="6032435" cy="720000"/>
                      </a:xfrm>
                      <a:prstGeom prst="rect">
                        <a:avLst/>
                      </a:prstGeom>
                      <a:noFill/>
                    </p:spPr>
                  </p:pic>
                </p:oleObj>
              </mc:Fallback>
            </mc:AlternateContent>
          </a:graphicData>
        </a:graphic>
      </p:graphicFrame>
      <p:sp>
        <p:nvSpPr>
          <p:cNvPr id="24" name="Right Bracket 23"/>
          <p:cNvSpPr/>
          <p:nvPr/>
        </p:nvSpPr>
        <p:spPr>
          <a:xfrm>
            <a:off x="6140410" y="2780928"/>
            <a:ext cx="324048" cy="864096"/>
          </a:xfrm>
          <a:prstGeom prst="rightBracket">
            <a:avLst>
              <a:gd name="adj" fmla="val 0"/>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25" name="Straight Connector 24"/>
          <p:cNvCxnSpPr/>
          <p:nvPr/>
        </p:nvCxnSpPr>
        <p:spPr>
          <a:xfrm>
            <a:off x="6516216" y="2996952"/>
            <a:ext cx="360016"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6875885" y="2796694"/>
            <a:ext cx="936475" cy="369332"/>
          </a:xfrm>
          <a:prstGeom prst="rect">
            <a:avLst/>
          </a:prstGeom>
        </p:spPr>
        <p:txBody>
          <a:bodyPr wrap="none">
            <a:spAutoFit/>
          </a:bodyPr>
          <a:lstStyle/>
          <a:p>
            <a:pPr algn="ctr"/>
            <a:r>
              <a:rPr lang="en-US" b="1" dirty="0" smtClean="0">
                <a:latin typeface="Meiryo UI" pitchFamily="34" charset="-128"/>
                <a:ea typeface="Meiryo UI" pitchFamily="34" charset="-128"/>
                <a:cs typeface="Meiryo UI" pitchFamily="34" charset="-128"/>
              </a:rPr>
              <a:t>SC_FL</a:t>
            </a:r>
            <a:endParaRPr lang="en-US" b="1" dirty="0">
              <a:latin typeface="Meiryo UI" pitchFamily="34" charset="-128"/>
              <a:ea typeface="Meiryo UI" pitchFamily="34" charset="-128"/>
              <a:cs typeface="Meiryo UI" pitchFamily="34" charset="-128"/>
            </a:endParaRPr>
          </a:p>
        </p:txBody>
      </p:sp>
      <p:sp>
        <p:nvSpPr>
          <p:cNvPr id="27" name="Right Bracket 26"/>
          <p:cNvSpPr/>
          <p:nvPr/>
        </p:nvSpPr>
        <p:spPr>
          <a:xfrm>
            <a:off x="6140410" y="3212976"/>
            <a:ext cx="483217" cy="422756"/>
          </a:xfrm>
          <a:prstGeom prst="rightBracket">
            <a:avLst>
              <a:gd name="adj" fmla="val 0"/>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cxnSp>
        <p:nvCxnSpPr>
          <p:cNvPr id="28" name="Straight Connector 27"/>
          <p:cNvCxnSpPr/>
          <p:nvPr/>
        </p:nvCxnSpPr>
        <p:spPr>
          <a:xfrm>
            <a:off x="6628700" y="3460532"/>
            <a:ext cx="360016"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9" name="Rectangle 28"/>
          <p:cNvSpPr/>
          <p:nvPr/>
        </p:nvSpPr>
        <p:spPr>
          <a:xfrm>
            <a:off x="7025873" y="3275692"/>
            <a:ext cx="1506567" cy="369332"/>
          </a:xfrm>
          <a:prstGeom prst="rect">
            <a:avLst/>
          </a:prstGeom>
        </p:spPr>
        <p:txBody>
          <a:bodyPr wrap="none">
            <a:spAutoFit/>
          </a:bodyPr>
          <a:lstStyle/>
          <a:p>
            <a:pPr algn="ctr"/>
            <a:r>
              <a:rPr lang="en-US" b="1" dirty="0">
                <a:latin typeface="Meiryo UI" pitchFamily="34" charset="-128"/>
                <a:ea typeface="Meiryo UI" pitchFamily="34" charset="-128"/>
                <a:cs typeface="Meiryo UI" pitchFamily="34" charset="-128"/>
              </a:rPr>
              <a:t>SC</a:t>
            </a:r>
            <a:r>
              <a:rPr lang="en-US" b="1" baseline="30000" dirty="0">
                <a:latin typeface="Meiryo UI" pitchFamily="34" charset="-128"/>
                <a:ea typeface="Meiryo UI" pitchFamily="34" charset="-128"/>
                <a:cs typeface="Meiryo UI" pitchFamily="34" charset="-128"/>
              </a:rPr>
              <a:t>HQ</a:t>
            </a:r>
            <a:r>
              <a:rPr lang="en-US" b="1" dirty="0">
                <a:latin typeface="Meiryo UI" pitchFamily="34" charset="-128"/>
                <a:ea typeface="Meiryo UI" pitchFamily="34" charset="-128"/>
                <a:cs typeface="Meiryo UI" pitchFamily="34" charset="-128"/>
              </a:rPr>
              <a:t>_SC</a:t>
            </a:r>
            <a:r>
              <a:rPr lang="en-US" b="1" baseline="30000" dirty="0">
                <a:latin typeface="Meiryo UI" pitchFamily="34" charset="-128"/>
                <a:ea typeface="Meiryo UI" pitchFamily="34" charset="-128"/>
                <a:cs typeface="Meiryo UI" pitchFamily="34" charset="-128"/>
              </a:rPr>
              <a:t>LQ</a:t>
            </a:r>
            <a:r>
              <a:rPr lang="en-US" b="1" dirty="0">
                <a:latin typeface="Meiryo UI" pitchFamily="34" charset="-128"/>
                <a:ea typeface="Meiryo UI" pitchFamily="34" charset="-128"/>
                <a:cs typeface="Meiryo UI" pitchFamily="34" charset="-128"/>
              </a:rPr>
              <a:t> </a:t>
            </a:r>
          </a:p>
        </p:txBody>
      </p:sp>
      <p:sp>
        <p:nvSpPr>
          <p:cNvPr id="23" name="Rectangle 22"/>
          <p:cNvSpPr/>
          <p:nvPr/>
        </p:nvSpPr>
        <p:spPr>
          <a:xfrm>
            <a:off x="611560" y="4581128"/>
            <a:ext cx="7416824" cy="345056"/>
          </a:xfrm>
          <a:prstGeom prst="rect">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solidFill>
                  <a:schemeClr val="tx1"/>
                </a:solidFill>
                <a:latin typeface="Meiryo UI" pitchFamily="34" charset="-128"/>
                <a:ea typeface="Meiryo UI" pitchFamily="34" charset="-128"/>
                <a:cs typeface="Meiryo UI" pitchFamily="34" charset="-128"/>
              </a:rPr>
              <a:t>Upper Empirical Similarity </a:t>
            </a:r>
            <a:r>
              <a:rPr lang="en-GB" b="1" dirty="0">
                <a:solidFill>
                  <a:schemeClr val="tx1"/>
                </a:solidFill>
                <a:latin typeface="Meiryo UI" pitchFamily="34" charset="-128"/>
                <a:ea typeface="Meiryo UI" pitchFamily="34" charset="-128"/>
                <a:cs typeface="Meiryo UI" pitchFamily="34" charset="-128"/>
              </a:rPr>
              <a:t>L</a:t>
            </a:r>
            <a:r>
              <a:rPr lang="en-GB" b="1" dirty="0" smtClean="0">
                <a:solidFill>
                  <a:schemeClr val="tx1"/>
                </a:solidFill>
                <a:latin typeface="Meiryo UI" pitchFamily="34" charset="-128"/>
                <a:ea typeface="Meiryo UI" pitchFamily="34" charset="-128"/>
                <a:cs typeface="Meiryo UI" pitchFamily="34" charset="-128"/>
              </a:rPr>
              <a:t>imit</a:t>
            </a:r>
            <a:r>
              <a:rPr lang="en-GB" dirty="0" smtClean="0">
                <a:solidFill>
                  <a:schemeClr val="tx1"/>
                </a:solidFill>
                <a:latin typeface="Meiryo UI" pitchFamily="34" charset="-128"/>
                <a:ea typeface="Meiryo UI" pitchFamily="34" charset="-128"/>
                <a:cs typeface="Meiryo UI" pitchFamily="34" charset="-128"/>
              </a:rPr>
              <a:t>: human-human consistency</a:t>
            </a:r>
            <a:endParaRPr lang="en-US" dirty="0">
              <a:solidFill>
                <a:schemeClr val="tx1"/>
              </a:solidFill>
              <a:latin typeface="Meiryo UI" pitchFamily="34" charset="-128"/>
              <a:ea typeface="Meiryo UI" pitchFamily="34" charset="-128"/>
              <a:cs typeface="Meiryo UI" pitchFamily="34" charset="-128"/>
            </a:endParaRPr>
          </a:p>
        </p:txBody>
      </p:sp>
      <p:sp>
        <p:nvSpPr>
          <p:cNvPr id="30" name="Rectangle 29"/>
          <p:cNvSpPr/>
          <p:nvPr/>
        </p:nvSpPr>
        <p:spPr>
          <a:xfrm>
            <a:off x="6376932" y="1701679"/>
            <a:ext cx="2330520" cy="646331"/>
          </a:xfrm>
          <a:prstGeom prst="rect">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latin typeface="Meiryo UI" pitchFamily="34" charset="-128"/>
                <a:ea typeface="Meiryo UI" pitchFamily="34" charset="-128"/>
                <a:cs typeface="Meiryo UI" pitchFamily="34" charset="-128"/>
              </a:rPr>
              <a:t>Similarity measure S</a:t>
            </a:r>
            <a:r>
              <a:rPr lang="en-US" dirty="0">
                <a:latin typeface="Meiryo UI" pitchFamily="34" charset="-128"/>
                <a:ea typeface="Meiryo UI" pitchFamily="34" charset="-128"/>
                <a:cs typeface="Meiryo UI" pitchFamily="34" charset="-128"/>
                <a:sym typeface="Symbol"/>
              </a:rPr>
              <a:t></a:t>
            </a:r>
            <a:r>
              <a:rPr lang="en-US" dirty="0">
                <a:latin typeface="Meiryo UI" pitchFamily="34" charset="-128"/>
                <a:ea typeface="Meiryo UI" pitchFamily="34" charset="-128"/>
                <a:cs typeface="Meiryo UI" pitchFamily="34" charset="-128"/>
              </a:rPr>
              <a:t>{LCC, SSIM} </a:t>
            </a:r>
          </a:p>
        </p:txBody>
      </p:sp>
      <p:sp>
        <p:nvSpPr>
          <p:cNvPr id="31" name="Rectangle 30"/>
          <p:cNvSpPr/>
          <p:nvPr/>
        </p:nvSpPr>
        <p:spPr>
          <a:xfrm>
            <a:off x="6300192" y="1628800"/>
            <a:ext cx="2484000"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4" grpId="0" animBg="1"/>
      <p:bldP spid="26" grpId="0"/>
      <p:bldP spid="27" grpId="0" animBg="1"/>
      <p:bldP spid="29" grpId="0"/>
      <p:bldP spid="23" grpId="0" animBg="1"/>
      <p:bldP spid="30" grpId="0" animBg="1"/>
      <p:bldP spid="31" grpId="0" animBg="1"/>
    </p:bldLst>
  </p:timing>
</p:sld>
</file>

<file path=ppt/theme/theme1.xml><?xml version="1.0" encoding="utf-8"?>
<a:theme xmlns:a="http://schemas.openxmlformats.org/drawingml/2006/main" name="VPQM2012">
  <a:themeElements>
    <a:clrScheme name="Custom 15">
      <a:dk1>
        <a:sysClr val="windowText" lastClr="000000"/>
      </a:dk1>
      <a:lt1>
        <a:sysClr val="window" lastClr="FFFFFF"/>
      </a:lt1>
      <a:dk2>
        <a:srgbClr val="465E9C"/>
      </a:dk2>
      <a:lt2>
        <a:srgbClr val="CCDDEA"/>
      </a:lt2>
      <a:accent1>
        <a:srgbClr val="33CC33"/>
      </a:accent1>
      <a:accent2>
        <a:srgbClr val="196619"/>
      </a:accent2>
      <a:accent3>
        <a:srgbClr val="71685C"/>
      </a:accent3>
      <a:accent4>
        <a:srgbClr val="64A73B"/>
      </a:accent4>
      <a:accent5>
        <a:srgbClr val="FDA023"/>
      </a:accent5>
      <a:accent6>
        <a:srgbClr val="B9CA1A"/>
      </a:accent6>
      <a:hlink>
        <a:srgbClr val="D83E2C"/>
      </a:hlink>
      <a:folHlink>
        <a:srgbClr val="AA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VPQM2012</Template>
  <TotalTime>12493</TotalTime>
  <Words>799</Words>
  <Application>Microsoft Office PowerPoint</Application>
  <PresentationFormat>Apresentação na tela (4:3)</PresentationFormat>
  <Paragraphs>183</Paragraphs>
  <Slides>17</Slides>
  <Notes>5</Notes>
  <HiddenSlides>0</HiddenSlides>
  <MMClips>0</MMClips>
  <ScaleCrop>false</ScaleCrop>
  <HeadingPairs>
    <vt:vector size="8" baseType="variant">
      <vt:variant>
        <vt:lpstr>Fontes usadas</vt:lpstr>
      </vt:variant>
      <vt:variant>
        <vt:i4>13</vt:i4>
      </vt:variant>
      <vt:variant>
        <vt:lpstr>Tema</vt:lpstr>
      </vt:variant>
      <vt:variant>
        <vt:i4>1</vt:i4>
      </vt:variant>
      <vt:variant>
        <vt:lpstr>Servidores OLE inseridos</vt:lpstr>
      </vt:variant>
      <vt:variant>
        <vt:i4>1</vt:i4>
      </vt:variant>
      <vt:variant>
        <vt:lpstr>Títulos de slides</vt:lpstr>
      </vt:variant>
      <vt:variant>
        <vt:i4>17</vt:i4>
      </vt:variant>
    </vt:vector>
  </HeadingPairs>
  <TitlesOfParts>
    <vt:vector size="32" baseType="lpstr">
      <vt:lpstr>Kozuka Gothic Pro L</vt:lpstr>
      <vt:lpstr>Kozuka Gothic Pro R</vt:lpstr>
      <vt:lpstr>Meiryo UI</vt:lpstr>
      <vt:lpstr>Microsoft JhengHei</vt:lpstr>
      <vt:lpstr>Arial</vt:lpstr>
      <vt:lpstr>Calibri</vt:lpstr>
      <vt:lpstr>Cooper Std Black</vt:lpstr>
      <vt:lpstr>Corbel</vt:lpstr>
      <vt:lpstr>Myriad Web Pro</vt:lpstr>
      <vt:lpstr>Symbol</vt:lpstr>
      <vt:lpstr>Tahoma</vt:lpstr>
      <vt:lpstr>Times New Roman</vt:lpstr>
      <vt:lpstr>Wingdings</vt:lpstr>
      <vt:lpstr>VPQM2012</vt:lpstr>
      <vt:lpstr>Vergelijking</vt:lpstr>
      <vt:lpstr>International conference on circuits and systems  - iscas 2013   On the impact of packet-loss impairments on visual attention mechanisms  Judith A. Redi, Ingrid Heynderickx, Bruno Machiavello and Mylene Farias</vt:lpstr>
      <vt:lpstr>Overview</vt:lpstr>
      <vt:lpstr>Packet loss artifacts</vt:lpstr>
      <vt:lpstr>Visual attention and qoE</vt:lpstr>
      <vt:lpstr>visual attention and QoE</vt:lpstr>
      <vt:lpstr>Eye-tracking study setup: stimuli</vt:lpstr>
      <vt:lpstr>Eye-tracking study setup: protocol</vt:lpstr>
      <vt:lpstr>Analysis of the viewing behavior: saliency</vt:lpstr>
      <vt:lpstr>Analyzing saliency to understand differences in viewing behavior</vt:lpstr>
      <vt:lpstr>Results - LCC</vt:lpstr>
      <vt:lpstr>RESULTS - SSIM</vt:lpstr>
      <vt:lpstr>Impact of packet loss and annoyance on eye movements</vt:lpstr>
      <vt:lpstr>conclusions</vt:lpstr>
      <vt:lpstr>Thank you. Questions?</vt:lpstr>
      <vt:lpstr>Video properties</vt:lpstr>
      <vt:lpstr>Analysis of fixations</vt:lpstr>
      <vt:lpstr>Saliency data</vt:lpstr>
    </vt:vector>
  </TitlesOfParts>
  <Company>TU Delft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Integrity and Aesthetics: towards a more encompassing definition of Visual Quality</dc:title>
  <dc:creator>Judith Redi - EWI</dc:creator>
  <cp:lastModifiedBy>Alexandre Fieno</cp:lastModifiedBy>
  <cp:revision>113</cp:revision>
  <dcterms:created xsi:type="dcterms:W3CDTF">2012-01-10T07:43:48Z</dcterms:created>
  <dcterms:modified xsi:type="dcterms:W3CDTF">2013-11-12T08:33:16Z</dcterms:modified>
</cp:coreProperties>
</file>