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sldIdLst>
    <p:sldId id="275" r:id="rId3"/>
    <p:sldId id="257" r:id="rId4"/>
    <p:sldId id="266" r:id="rId5"/>
    <p:sldId id="267" r:id="rId6"/>
    <p:sldId id="276" r:id="rId7"/>
    <p:sldId id="270" r:id="rId8"/>
    <p:sldId id="271" r:id="rId9"/>
    <p:sldId id="277" r:id="rId10"/>
    <p:sldId id="274" r:id="rId11"/>
  </p:sldIdLst>
  <p:sldSz cx="9144000" cy="5143500" type="screen16x9"/>
  <p:notesSz cx="6858000" cy="9144000"/>
  <p:defaultTextStyle>
    <a:lvl1pPr marL="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t-B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7621" autoAdjust="0"/>
  </p:normalViewPr>
  <p:slideViewPr>
    <p:cSldViewPr>
      <p:cViewPr varScale="1">
        <p:scale>
          <a:sx n="93" d="100"/>
          <a:sy n="93" d="100"/>
        </p:scale>
        <p:origin x="666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  <a:extLst/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  <a:extLst/>
          </a:lstStyle>
          <a:p>
            <a:fld id="{A8ADFD5B-A66C-449C-B6E8-FB716D07777D}" type="datetimeFigureOut">
              <a:pPr/>
              <a:t>16/09/2013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  <a:extLst/>
          </a:lstStyle>
          <a:p>
            <a:fld id="{CA5D3BF3-D352-46FC-8343-31F56E6730EA}" type="slidenum"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56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897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2854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40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574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8640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5187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3899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pt-BR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pt-BR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pt-BR">
                <a:solidFill>
                  <a:srgbClr val="FFFFFF"/>
                </a:solidFill>
              </a:rPr>
              <a:pPr algn="ctr"/>
              <a:t>16/09/2013</a:t>
            </a:fld>
            <a:endParaRPr kumimoji="0" lang="pt-BR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pt-BR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pt-BR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pt-BR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pt-BR">
                <a:solidFill>
                  <a:schemeClr val="tx2"/>
                </a:solidFill>
              </a:rPr>
              <a:pPr/>
              <a:t>‹nº›</a:t>
            </a:fld>
            <a:endParaRPr kumimoji="0" lang="pt-BR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pt-BR" cap="all" baseline="0"/>
            </a:lvl1pPr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pPr/>
              <a:t>16/09/2013</a:t>
            </a:fld>
            <a:endParaRPr kumimoji="0" lang="pt-BR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pt-BR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pt-BR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pt-BR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pt-BR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pt-BR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pt-BR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pt-BR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pt-BR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pPr/>
              <a:t>16/09/2013</a:t>
            </a:fld>
            <a:endParaRPr kumimoji="0"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pt-BR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pt-BR" sz="2400" b="1">
                <a:solidFill>
                  <a:srgbClr val="FFFFFF"/>
                </a:solidFill>
              </a:rPr>
              <a:pPr algn="ctr"/>
              <a:t>‹nº›</a:t>
            </a:fld>
            <a:endParaRPr kumimoji="0" lang="pt-BR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pPr/>
              <a:t>16/09/2013</a:t>
            </a:fld>
            <a:endParaRPr kumimoji="0"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pt-BR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pt-B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pt-BR"/>
            </a:lvl1pPr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pPr/>
              <a:t>16/09/2013</a:t>
            </a:fld>
            <a:endParaRPr kumimoji="0"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pt-BR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pt-B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pt-B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pt-BR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pt-BR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pPr/>
              <a:t>16/09/2013</a:t>
            </a:fld>
            <a:endParaRPr kumimoji="0"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pt-BR">
                <a:solidFill>
                  <a:srgbClr val="FFFFFF"/>
                </a:solidFill>
              </a:rPr>
              <a:pPr/>
              <a:t>‹nº›</a:t>
            </a:fld>
            <a:endParaRPr kumimoji="0" lang="pt-BR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pPr/>
              <a:t>16/09/2013</a:t>
            </a:fld>
            <a:endParaRPr kumimoji="0"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pt-BR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pt-BR">
                <a:solidFill>
                  <a:schemeClr val="tx2"/>
                </a:solidFill>
              </a:rPr>
              <a:pPr/>
              <a:t>‹nº›</a:t>
            </a:fld>
            <a:endParaRPr kumimoji="0" lang="pt-BR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pt-BR" sz="4200" b="0"/>
            </a:lvl1pPr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pPr/>
              <a:t>16/09/2013</a:t>
            </a:fld>
            <a:endParaRPr kumimoji="0"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pt-BR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pt-BR">
                <a:solidFill>
                  <a:srgbClr val="FFFFFF"/>
                </a:solidFill>
              </a:rPr>
              <a:pPr/>
              <a:t>‹nº›</a:t>
            </a:fld>
            <a:endParaRPr kumimoji="0" lang="pt-BR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pt-BR" sz="1800"/>
            </a:lvl1pPr>
            <a:lvl2pPr eaLnBrk="1" latinLnBrk="0" hangingPunct="1">
              <a:buNone/>
              <a:defRPr kumimoji="0" lang="pt-BR" sz="1200"/>
            </a:lvl2pPr>
            <a:lvl3pPr eaLnBrk="1" latinLnBrk="0" hangingPunct="1">
              <a:buNone/>
              <a:defRPr kumimoji="0" lang="pt-BR" sz="1000"/>
            </a:lvl3pPr>
            <a:lvl4pPr eaLnBrk="1" latinLnBrk="0" hangingPunct="1">
              <a:buNone/>
              <a:defRPr kumimoji="0" lang="pt-BR" sz="900"/>
            </a:lvl4pPr>
            <a:lvl5pPr eaLnBrk="1" latinLnBrk="0" hangingPunct="1">
              <a:buNone/>
              <a:defRPr kumimoji="0" lang="pt-BR" sz="9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pt-BR"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pt-BR" sz="1700"/>
            </a:lvl1pPr>
            <a:lvl2pPr eaLnBrk="1" latinLnBrk="0" hangingPunct="1">
              <a:buFontTx/>
              <a:buNone/>
              <a:defRPr kumimoji="0" lang="pt-BR" sz="1200"/>
            </a:lvl2pPr>
            <a:lvl3pPr eaLnBrk="1" latinLnBrk="0" hangingPunct="1">
              <a:buFontTx/>
              <a:buNone/>
              <a:defRPr kumimoji="0" lang="pt-BR" sz="1000"/>
            </a:lvl3pPr>
            <a:lvl4pPr eaLnBrk="1" latinLnBrk="0" hangingPunct="1">
              <a:buFontTx/>
              <a:buNone/>
              <a:defRPr kumimoji="0" lang="pt-BR" sz="900"/>
            </a:lvl4pPr>
            <a:lvl5pPr eaLnBrk="1" latinLnBrk="0" hangingPunct="1">
              <a:buFontTx/>
              <a:buNone/>
              <a:defRPr kumimoji="0" lang="pt-BR" sz="9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pt-BR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pPr/>
              <a:t>16/09/2013</a:t>
            </a:fld>
            <a:endParaRPr kumimoji="0" lang="pt-B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pt-BR" sz="2800"/>
            </a:lvl1pPr>
            <a:extLst/>
          </a:lstStyle>
          <a:p>
            <a:pPr algn="ctr"/>
            <a:fld id="{8F82E0A0-C266-4798-8C8F-B9F91E9DA37E}" type="slidenum">
              <a:rPr kumimoji="0" lang="pt-BR" sz="2800" b="1">
                <a:solidFill>
                  <a:srgbClr val="FFFFFF"/>
                </a:solidFill>
              </a:rPr>
              <a:pPr algn="ctr"/>
              <a:t>‹nº›</a:t>
            </a:fld>
            <a:endParaRPr kumimoji="0" lang="pt-BR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pt-BR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pPr/>
              <a:t>16/09/2013</a:t>
            </a:fld>
            <a:endParaRPr kumimoji="0" lang="pt-BR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pt-BR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pt-BR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pt-BR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pt-BR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pt-BR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pt-BR" smtClean="0"/>
              <a:t>Clique para editar o título mestre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pt-BR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pt-BR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pt-BR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pt-BR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pt-B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pt-BR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pt-BR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pt-BR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pt-BR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pt-BR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-1"/>
            <a:ext cx="9144000" cy="40073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0" y="4659982"/>
            <a:ext cx="9144000" cy="39086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Electrical Engineering, Mathematics and Computer Science Department - EEMCS</a:t>
            </a:r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4079106"/>
            <a:ext cx="9144000" cy="51344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0" y="699542"/>
            <a:ext cx="9144000" cy="3744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ctangle 4"/>
          <p:cNvSpPr txBox="1">
            <a:spLocks/>
          </p:cNvSpPr>
          <p:nvPr/>
        </p:nvSpPr>
        <p:spPr>
          <a:xfrm>
            <a:off x="171568" y="4117515"/>
            <a:ext cx="6515100" cy="436621"/>
          </a:xfrm>
          <a:prstGeom prst="rect">
            <a:avLst/>
          </a:prstGeom>
        </p:spPr>
        <p:txBody>
          <a:bodyPr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lang="pt-BR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lang="pt-BR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lang="pt-BR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lang="pt-B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lang="pt-B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lang="pt-B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lang="pt-B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pt-BR" sz="1800" dirty="0" smtClean="0">
                <a:solidFill>
                  <a:schemeClr val="bg1"/>
                </a:solidFill>
              </a:rPr>
              <a:t>Alexandre Fieno </a:t>
            </a:r>
            <a:r>
              <a:rPr lang="pt-BR" sz="1800" dirty="0" smtClean="0">
                <a:solidFill>
                  <a:schemeClr val="bg1"/>
                </a:solidFill>
              </a:rPr>
              <a:t>Silva</a:t>
            </a:r>
            <a:endParaRPr lang="pt-BR" sz="1800" dirty="0" smtClean="0">
              <a:solidFill>
                <a:schemeClr val="bg1"/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358" y="130581"/>
            <a:ext cx="1398002" cy="579957"/>
          </a:xfrm>
          <a:prstGeom prst="rect">
            <a:avLst/>
          </a:prstGeom>
        </p:spPr>
      </p:pic>
      <p:sp>
        <p:nvSpPr>
          <p:cNvPr id="11" name="Rectangle 3"/>
          <p:cNvSpPr txBox="1">
            <a:spLocks/>
          </p:cNvSpPr>
          <p:nvPr/>
        </p:nvSpPr>
        <p:spPr>
          <a:xfrm>
            <a:off x="171568" y="1952790"/>
            <a:ext cx="8800864" cy="1555064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pt-BR"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en-US" sz="6000" dirty="0" smtClean="0">
                <a:solidFill>
                  <a:schemeClr val="bg1"/>
                </a:solidFill>
                <a:effectLst>
                  <a:outerShdw blurRad="25400" dist="50800" dir="10800000" algn="r" rotWithShape="0">
                    <a:prstClr val="black">
                      <a:alpha val="75000"/>
                    </a:prstClr>
                  </a:outerShdw>
                </a:effectLst>
              </a:rPr>
              <a:t>VARIUM</a:t>
            </a:r>
            <a:br>
              <a:rPr lang="en-US" sz="6000" dirty="0" smtClean="0">
                <a:solidFill>
                  <a:schemeClr val="bg1"/>
                </a:solidFill>
                <a:effectLst>
                  <a:outerShdw blurRad="25400" dist="50800" dir="10800000" algn="r" rotWithShape="0">
                    <a:prstClr val="black">
                      <a:alpha val="75000"/>
                    </a:prstClr>
                  </a:outerShdw>
                </a:effectLst>
              </a:rPr>
            </a:br>
            <a:r>
              <a:rPr lang="en-US" sz="2800" dirty="0" smtClean="0">
                <a:solidFill>
                  <a:schemeClr val="bg1"/>
                </a:solidFill>
                <a:effectLst>
                  <a:outerShdw blurRad="25400" dist="50800" dir="10800000" algn="r" rotWithShape="0">
                    <a:prstClr val="black">
                      <a:alpha val="75000"/>
                    </a:prstClr>
                  </a:outerShdw>
                </a:effectLst>
              </a:rPr>
              <a:t>Visual Artifacts Interference Understanding and Modelling</a:t>
            </a:r>
          </a:p>
        </p:txBody>
      </p:sp>
    </p:spTree>
    <p:extLst>
      <p:ext uri="{BB962C8B-B14F-4D97-AF65-F5344CB8AC3E}">
        <p14:creationId xmlns:p14="http://schemas.microsoft.com/office/powerpoint/2010/main" val="179008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8153400" cy="856456"/>
          </a:xfrm>
        </p:spPr>
        <p:txBody>
          <a:bodyPr>
            <a:normAutofit/>
          </a:bodyPr>
          <a:lstStyle>
            <a:extLst/>
          </a:lstStyle>
          <a:p>
            <a:r>
              <a:rPr lang="en-GB" sz="4000" dirty="0" smtClean="0"/>
              <a:t>Objectives</a:t>
            </a:r>
            <a:endParaRPr lang="pt-BR" sz="400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8354888" cy="3523455"/>
          </a:xfrm>
        </p:spPr>
        <p:txBody>
          <a:bodyPr>
            <a:noAutofit/>
          </a:bodyPr>
          <a:lstStyle>
            <a:extLst/>
          </a:lstStyle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en-US" sz="2000" dirty="0" smtClean="0"/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To understand </a:t>
            </a:r>
            <a:r>
              <a:rPr lang="en-US" sz="2000" dirty="0"/>
              <a:t>the influence of a set of artifacts on the quality </a:t>
            </a:r>
            <a:r>
              <a:rPr lang="en-US" sz="2000" dirty="0" smtClean="0"/>
              <a:t>of video and their relationship with </a:t>
            </a:r>
            <a:r>
              <a:rPr lang="en-US" sz="2000" dirty="0"/>
              <a:t>the </a:t>
            </a:r>
            <a:r>
              <a:rPr lang="en-US" sz="2000" dirty="0" smtClean="0"/>
              <a:t>content, and;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To </a:t>
            </a:r>
            <a:r>
              <a:rPr lang="en-US" sz="2000" dirty="0"/>
              <a:t>determine </a:t>
            </a:r>
            <a:r>
              <a:rPr lang="en-US" sz="2000" dirty="0" smtClean="0"/>
              <a:t>their </a:t>
            </a:r>
            <a:r>
              <a:rPr lang="en-US" sz="2000" dirty="0"/>
              <a:t>impact on visual quality </a:t>
            </a:r>
            <a:r>
              <a:rPr lang="en-US" sz="2000" dirty="0" smtClean="0"/>
              <a:t>perception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8153400" cy="856456"/>
          </a:xfrm>
        </p:spPr>
        <p:txBody>
          <a:bodyPr>
            <a:normAutofit/>
          </a:bodyPr>
          <a:lstStyle>
            <a:extLst/>
          </a:lstStyle>
          <a:p>
            <a:r>
              <a:rPr lang="en-GB" sz="4000" dirty="0" smtClean="0"/>
              <a:t>Experimental Setup</a:t>
            </a:r>
            <a:endParaRPr lang="pt-BR" sz="400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8354888" cy="3523455"/>
          </a:xfrm>
        </p:spPr>
        <p:txBody>
          <a:bodyPr>
            <a:noAutofit/>
          </a:bodyPr>
          <a:lstStyle>
            <a:extLst/>
          </a:lstStyle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It is expected a total of 20 participants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Participants are requested </a:t>
            </a:r>
            <a:r>
              <a:rPr lang="en-US" sz="2000" dirty="0"/>
              <a:t>to score a set of </a:t>
            </a:r>
            <a:r>
              <a:rPr lang="en-US" sz="2000" dirty="0" smtClean="0"/>
              <a:t>videos </a:t>
            </a:r>
            <a:r>
              <a:rPr lang="en-US" sz="2000" dirty="0"/>
              <a:t>with different </a:t>
            </a:r>
            <a:r>
              <a:rPr lang="en-US" sz="2000" dirty="0" smtClean="0"/>
              <a:t>combinations of artifacts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The </a:t>
            </a:r>
            <a:r>
              <a:rPr lang="en-US" sz="2000" dirty="0"/>
              <a:t>eye-movements of the </a:t>
            </a:r>
            <a:r>
              <a:rPr lang="en-US" sz="2000" dirty="0" smtClean="0"/>
              <a:t>participants </a:t>
            </a:r>
            <a:r>
              <a:rPr lang="en-US" sz="2000" dirty="0"/>
              <a:t>are recorded </a:t>
            </a:r>
            <a:r>
              <a:rPr lang="en-US" sz="2000" dirty="0" smtClean="0"/>
              <a:t>using </a:t>
            </a:r>
            <a:r>
              <a:rPr lang="en-US" sz="2000" dirty="0"/>
              <a:t>the </a:t>
            </a:r>
            <a:r>
              <a:rPr lang="en-US" sz="2000" dirty="0" smtClean="0"/>
              <a:t>Eye-Tracker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The </a:t>
            </a:r>
            <a:r>
              <a:rPr lang="en-US" sz="2000" dirty="0"/>
              <a:t>user interface </a:t>
            </a:r>
            <a:r>
              <a:rPr lang="en-US" sz="2000" dirty="0" smtClean="0"/>
              <a:t>is </a:t>
            </a:r>
            <a:r>
              <a:rPr lang="en-US" sz="2000" dirty="0"/>
              <a:t>implemented using the </a:t>
            </a:r>
            <a:r>
              <a:rPr lang="en-US" sz="2000" dirty="0" smtClean="0"/>
              <a:t>software Presentation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91903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8153400" cy="856456"/>
          </a:xfrm>
        </p:spPr>
        <p:txBody>
          <a:bodyPr>
            <a:normAutofit/>
          </a:bodyPr>
          <a:lstStyle>
            <a:extLst/>
          </a:lstStyle>
          <a:p>
            <a:r>
              <a:rPr lang="en-GB" sz="4000" dirty="0" smtClean="0"/>
              <a:t>Experimental Setup</a:t>
            </a:r>
            <a:endParaRPr lang="pt-BR" sz="400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8354888" cy="3523455"/>
          </a:xfrm>
        </p:spPr>
        <p:txBody>
          <a:bodyPr>
            <a:noAutofit/>
          </a:bodyPr>
          <a:lstStyle>
            <a:extLst/>
          </a:lstStyle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VIDEO DATABASE</a:t>
            </a:r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 smtClean="0"/>
              <a:t>generated </a:t>
            </a:r>
            <a:r>
              <a:rPr lang="en-US" sz="1700" dirty="0"/>
              <a:t>from </a:t>
            </a:r>
            <a:r>
              <a:rPr lang="en-US" sz="1700" dirty="0" smtClean="0"/>
              <a:t>7 </a:t>
            </a:r>
            <a:r>
              <a:rPr lang="en-US" sz="1700" dirty="0"/>
              <a:t>high-definition videos (</a:t>
            </a:r>
            <a:r>
              <a:rPr lang="en-US" sz="1700" dirty="0" smtClean="0"/>
              <a:t>original videos)</a:t>
            </a:r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 smtClean="0"/>
              <a:t>for each original video 19 degraded </a:t>
            </a:r>
            <a:r>
              <a:rPr lang="en-US" sz="1700" dirty="0"/>
              <a:t>versions were </a:t>
            </a:r>
            <a:r>
              <a:rPr lang="en-US" sz="1700" dirty="0" smtClean="0"/>
              <a:t>generated</a:t>
            </a:r>
            <a:endParaRPr lang="en-US" sz="1700" dirty="0"/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 smtClean="0"/>
              <a:t>total of 140 videos: </a:t>
            </a:r>
            <a:r>
              <a:rPr lang="en-US" sz="1400" dirty="0" smtClean="0"/>
              <a:t>7 originals + (19 degraded versions x 7 originals)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en-US" sz="2000" dirty="0" smtClean="0"/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ARTIFACTS</a:t>
            </a:r>
            <a:endParaRPr lang="en-US" sz="2000" dirty="0"/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/>
              <a:t>set of artifacts: blockiness, blurriness and packet-loss</a:t>
            </a:r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 smtClean="0"/>
              <a:t>blockiness </a:t>
            </a:r>
            <a:r>
              <a:rPr lang="en-US" sz="1700" dirty="0"/>
              <a:t>and blurriness strengths of 0.4 and 0.6</a:t>
            </a:r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/>
              <a:t>packet-loss ratios of 0.7% and 8.1</a:t>
            </a:r>
            <a:r>
              <a:rPr lang="en-US" sz="1700" dirty="0" smtClean="0"/>
              <a:t>%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11821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8153400" cy="856456"/>
          </a:xfrm>
        </p:spPr>
        <p:txBody>
          <a:bodyPr>
            <a:normAutofit/>
          </a:bodyPr>
          <a:lstStyle>
            <a:extLst/>
          </a:lstStyle>
          <a:p>
            <a:r>
              <a:rPr lang="en-GB" sz="4000" dirty="0" smtClean="0"/>
              <a:t>Experimental Setup</a:t>
            </a:r>
            <a:endParaRPr lang="pt-BR" sz="400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8354888" cy="3667471"/>
          </a:xfrm>
        </p:spPr>
        <p:txBody>
          <a:bodyPr>
            <a:noAutofit/>
          </a:bodyPr>
          <a:lstStyle>
            <a:extLst/>
          </a:lstStyle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The experiment is divided in 5 sessions:</a:t>
            </a:r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u="sng" dirty="0" smtClean="0"/>
              <a:t>Eye tracker calibration</a:t>
            </a:r>
            <a:r>
              <a:rPr lang="en-US" sz="1700" dirty="0"/>
              <a:t>:</a:t>
            </a:r>
            <a:r>
              <a:rPr lang="en-US" sz="1400" dirty="0"/>
              <a:t> in this stage, participants are  requested to focus on different points spread over the monitor screen, and their eye fixations are recorded to calibrate the eye-tracking </a:t>
            </a:r>
            <a:r>
              <a:rPr lang="en-US" sz="1400" dirty="0" smtClean="0"/>
              <a:t>data</a:t>
            </a:r>
            <a:endParaRPr lang="en-US" sz="1400" dirty="0"/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u="sng" dirty="0" smtClean="0"/>
              <a:t>Free viewing</a:t>
            </a:r>
            <a:r>
              <a:rPr lang="en-US" sz="1700" dirty="0" smtClean="0"/>
              <a:t>: </a:t>
            </a:r>
            <a:r>
              <a:rPr lang="en-US" sz="1400" dirty="0" smtClean="0"/>
              <a:t>in this stage, participants are </a:t>
            </a:r>
            <a:r>
              <a:rPr lang="en-US" sz="1400" dirty="0"/>
              <a:t>asked to freely look at </a:t>
            </a:r>
            <a:r>
              <a:rPr lang="en-US" sz="1400" dirty="0" smtClean="0"/>
              <a:t>7 </a:t>
            </a:r>
            <a:r>
              <a:rPr lang="en-US" sz="1400" dirty="0"/>
              <a:t>high quality </a:t>
            </a:r>
            <a:r>
              <a:rPr lang="en-US" sz="1400" dirty="0" smtClean="0"/>
              <a:t>videos, </a:t>
            </a:r>
            <a:r>
              <a:rPr lang="en-US" sz="1400" dirty="0"/>
              <a:t>as if they are watching TV at </a:t>
            </a:r>
            <a:r>
              <a:rPr lang="en-US" sz="1400" dirty="0" smtClean="0"/>
              <a:t>home</a:t>
            </a:r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u="sng" dirty="0" smtClean="0"/>
              <a:t>Training</a:t>
            </a:r>
            <a:r>
              <a:rPr lang="en-US" sz="1700" dirty="0"/>
              <a:t>: </a:t>
            </a:r>
            <a:r>
              <a:rPr lang="en-US" sz="1400" dirty="0" smtClean="0"/>
              <a:t>in this session, participants are shown 4 </a:t>
            </a:r>
            <a:r>
              <a:rPr lang="en-US" sz="1400" dirty="0"/>
              <a:t>high quality </a:t>
            </a:r>
            <a:r>
              <a:rPr lang="en-US" sz="1400" dirty="0" smtClean="0"/>
              <a:t>videos and 4 degraded quality videos </a:t>
            </a:r>
            <a:r>
              <a:rPr lang="en-US" sz="1400" dirty="0"/>
              <a:t>with the strongest </a:t>
            </a:r>
            <a:r>
              <a:rPr lang="en-US" sz="1400" dirty="0" smtClean="0"/>
              <a:t>artifacts. </a:t>
            </a:r>
            <a:r>
              <a:rPr lang="en-US" sz="1400" dirty="0"/>
              <a:t>The intent of this stage is to </a:t>
            </a:r>
            <a:r>
              <a:rPr lang="en-US" sz="1400" dirty="0" smtClean="0"/>
              <a:t>give </a:t>
            </a:r>
            <a:r>
              <a:rPr lang="en-US" sz="1400" dirty="0"/>
              <a:t>the </a:t>
            </a:r>
            <a:r>
              <a:rPr lang="en-US" sz="1400" dirty="0" smtClean="0"/>
              <a:t>participants an idea of the range of video quality that they will be seeing</a:t>
            </a:r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u="sng" dirty="0" smtClean="0"/>
              <a:t>Practice Trials</a:t>
            </a:r>
            <a:r>
              <a:rPr lang="en-US" sz="1700" dirty="0"/>
              <a:t>: </a:t>
            </a:r>
            <a:r>
              <a:rPr lang="en-US" sz="1400" dirty="0"/>
              <a:t>i</a:t>
            </a:r>
            <a:r>
              <a:rPr lang="en-US" sz="1400" dirty="0" smtClean="0"/>
              <a:t>n this stage, participants are asked to perform the exact same tasks they will perform in the main experiment. They have 4 practice trials to be sure that ones understood the task</a:t>
            </a:r>
            <a:endParaRPr lang="en-US" sz="1700" dirty="0" smtClean="0"/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u="sng" dirty="0" smtClean="0"/>
              <a:t>Main Experiment</a:t>
            </a:r>
            <a:r>
              <a:rPr lang="en-US" sz="1700" dirty="0" smtClean="0"/>
              <a:t>: </a:t>
            </a:r>
            <a:r>
              <a:rPr lang="en-US" sz="1400" dirty="0" smtClean="0"/>
              <a:t>is divided in 3 sessions. At end of each sessions is given a break and, another equipment calibration in between</a:t>
            </a:r>
            <a:endParaRPr lang="en-US" sz="1700" u="sng" dirty="0" smtClean="0"/>
          </a:p>
        </p:txBody>
      </p:sp>
    </p:spTree>
    <p:extLst>
      <p:ext uri="{BB962C8B-B14F-4D97-AF65-F5344CB8AC3E}">
        <p14:creationId xmlns:p14="http://schemas.microsoft.com/office/powerpoint/2010/main" val="211400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8153400" cy="856456"/>
          </a:xfrm>
        </p:spPr>
        <p:txBody>
          <a:bodyPr>
            <a:normAutofit/>
          </a:bodyPr>
          <a:lstStyle>
            <a:extLst/>
          </a:lstStyle>
          <a:p>
            <a:r>
              <a:rPr lang="en-GB" sz="4000" dirty="0" smtClean="0"/>
              <a:t>Results of the experiment</a:t>
            </a:r>
            <a:endParaRPr lang="pt-BR" sz="400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8354888" cy="3523455"/>
          </a:xfrm>
        </p:spPr>
        <p:txBody>
          <a:bodyPr>
            <a:noAutofit/>
          </a:bodyPr>
          <a:lstStyle>
            <a:extLst/>
          </a:lstStyle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It is expected:</a:t>
            </a:r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/>
              <a:t>design a video quality objective metric which takes into account visual attention and the strength of specific spatial and temporal </a:t>
            </a:r>
            <a:r>
              <a:rPr lang="en-US" sz="1700" dirty="0" smtClean="0"/>
              <a:t>artifacts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en-US" sz="2000" dirty="0" smtClean="0"/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It is expected to verify:</a:t>
            </a:r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 smtClean="0"/>
              <a:t>if the </a:t>
            </a:r>
            <a:r>
              <a:rPr lang="en-US" sz="1700" dirty="0"/>
              <a:t>presence of blockiness and blurriness </a:t>
            </a:r>
            <a:r>
              <a:rPr lang="en-US" sz="1700" dirty="0" smtClean="0"/>
              <a:t>artifacts </a:t>
            </a:r>
            <a:r>
              <a:rPr lang="en-US" sz="1700" dirty="0"/>
              <a:t>mask the packet loss </a:t>
            </a:r>
            <a:r>
              <a:rPr lang="en-US" sz="1700" dirty="0" smtClean="0"/>
              <a:t>artifacts and vice-versa</a:t>
            </a:r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 smtClean="0"/>
              <a:t>which artifacts </a:t>
            </a:r>
            <a:r>
              <a:rPr lang="en-US" sz="1700" dirty="0"/>
              <a:t>affect the most the quality of videos when presented in </a:t>
            </a:r>
            <a:r>
              <a:rPr lang="en-US" sz="1700" dirty="0" smtClean="0"/>
              <a:t>combination</a:t>
            </a:r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/>
              <a:t>compare the results of this experiment with those ones of previous experiments</a:t>
            </a:r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val="189761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8153400" cy="856456"/>
          </a:xfrm>
        </p:spPr>
        <p:txBody>
          <a:bodyPr>
            <a:normAutofit/>
          </a:bodyPr>
          <a:lstStyle>
            <a:extLst/>
          </a:lstStyle>
          <a:p>
            <a:r>
              <a:rPr lang="en-GB" sz="4000" dirty="0" smtClean="0"/>
              <a:t>Personal Information</a:t>
            </a:r>
            <a:endParaRPr lang="pt-BR" sz="400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8354888" cy="3667471"/>
          </a:xfrm>
        </p:spPr>
        <p:txBody>
          <a:bodyPr>
            <a:noAutofit/>
          </a:bodyPr>
          <a:lstStyle>
            <a:extLst/>
          </a:lstStyle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Master in </a:t>
            </a:r>
            <a:r>
              <a:rPr lang="en-US" sz="2000" dirty="0"/>
              <a:t>Computer Science </a:t>
            </a:r>
            <a:r>
              <a:rPr lang="en-US" sz="1600" dirty="0" smtClean="0"/>
              <a:t>(Federal </a:t>
            </a:r>
            <a:r>
              <a:rPr lang="en-US" sz="1600" dirty="0"/>
              <a:t>University of </a:t>
            </a:r>
            <a:r>
              <a:rPr lang="en-US" sz="1600" dirty="0" smtClean="0"/>
              <a:t>Uberlandia – MG/Brazil)</a:t>
            </a:r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 smtClean="0"/>
              <a:t>Dissertation: Face Recognition via PCA</a:t>
            </a:r>
          </a:p>
          <a:p>
            <a:pPr lvl="1" algn="just">
              <a:buClr>
                <a:schemeClr val="bg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 smtClean="0"/>
              <a:t>Implemented in </a:t>
            </a:r>
            <a:r>
              <a:rPr lang="en-US" sz="1700" dirty="0" err="1" smtClean="0"/>
              <a:t>Matlab</a:t>
            </a:r>
            <a:endParaRPr lang="en-US" sz="1700" dirty="0" smtClean="0"/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en-US" sz="2000" dirty="0" smtClean="0"/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PhD </a:t>
            </a:r>
            <a:r>
              <a:rPr lang="en-US" sz="2000" dirty="0"/>
              <a:t>student in Computer </a:t>
            </a:r>
            <a:r>
              <a:rPr lang="en-US" sz="2000" dirty="0" smtClean="0"/>
              <a:t>Science </a:t>
            </a:r>
            <a:r>
              <a:rPr lang="en-US" sz="1600" dirty="0" smtClean="0"/>
              <a:t>(University of Brasilia - DF/Brazil)</a:t>
            </a:r>
          </a:p>
        </p:txBody>
      </p:sp>
    </p:spTree>
    <p:extLst>
      <p:ext uri="{BB962C8B-B14F-4D97-AF65-F5344CB8AC3E}">
        <p14:creationId xmlns:p14="http://schemas.microsoft.com/office/powerpoint/2010/main" val="317598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8153400" cy="856456"/>
          </a:xfrm>
        </p:spPr>
        <p:txBody>
          <a:bodyPr>
            <a:normAutofit/>
          </a:bodyPr>
          <a:lstStyle>
            <a:extLst/>
          </a:lstStyle>
          <a:p>
            <a:r>
              <a:rPr lang="en-GB" sz="4000" dirty="0" smtClean="0"/>
              <a:t>Personal Information</a:t>
            </a:r>
            <a:endParaRPr lang="pt-BR" sz="400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8354888" cy="3667471"/>
          </a:xfrm>
        </p:spPr>
        <p:txBody>
          <a:bodyPr>
            <a:noAutofit/>
          </a:bodyPr>
          <a:lstStyle>
            <a:extLst/>
          </a:lstStyle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I can help you in…</a:t>
            </a:r>
          </a:p>
          <a:p>
            <a:pPr lvl="1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 smtClean="0"/>
              <a:t>Programming (C; </a:t>
            </a:r>
            <a:r>
              <a:rPr lang="en-US" sz="1700" dirty="0" err="1" smtClean="0"/>
              <a:t>Matlab</a:t>
            </a:r>
            <a:r>
              <a:rPr lang="en-US" sz="1700" dirty="0" smtClean="0"/>
              <a:t>) and Web </a:t>
            </a:r>
            <a:r>
              <a:rPr lang="en-US" sz="1700" dirty="0" smtClean="0"/>
              <a:t>development (ASP</a:t>
            </a:r>
            <a:r>
              <a:rPr lang="en-US" sz="1700" dirty="0" smtClean="0"/>
              <a:t>; CSS; MySQL)</a:t>
            </a:r>
          </a:p>
          <a:p>
            <a:pPr lvl="1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 smtClean="0"/>
              <a:t>Multimedia Art (Photoshop; CorelDraw; Flash)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en-US" sz="2000" dirty="0" smtClean="0"/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2000" dirty="0" smtClean="0"/>
              <a:t>You can help me in…</a:t>
            </a:r>
            <a:endParaRPr lang="en-US" sz="2000" dirty="0"/>
          </a:p>
          <a:p>
            <a:pPr lvl="1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/>
              <a:t>Eye </a:t>
            </a:r>
            <a:r>
              <a:rPr lang="en-US" sz="1700" dirty="0" smtClean="0"/>
              <a:t>tracker (configurations and calibration)</a:t>
            </a:r>
            <a:endParaRPr lang="en-US" sz="1700" dirty="0"/>
          </a:p>
          <a:p>
            <a:pPr lvl="1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 smtClean="0"/>
              <a:t>Statistical analysis</a:t>
            </a:r>
          </a:p>
          <a:p>
            <a:pPr lvl="1"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en-US" sz="1700" dirty="0" smtClean="0"/>
              <a:t>Saliency Maps</a:t>
            </a:r>
          </a:p>
        </p:txBody>
      </p:sp>
    </p:spTree>
    <p:extLst>
      <p:ext uri="{BB962C8B-B14F-4D97-AF65-F5344CB8AC3E}">
        <p14:creationId xmlns:p14="http://schemas.microsoft.com/office/powerpoint/2010/main" val="121086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9144000" cy="386308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0" y="4659982"/>
            <a:ext cx="9144000" cy="390862"/>
          </a:xfrm>
          <a:prstGeom prst="rect">
            <a:avLst/>
          </a:prstGeom>
          <a:solidFill>
            <a:srgbClr val="66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003300"/>
                </a:solidFill>
              </a:rPr>
              <a:t>Electrical Engineering, Mathematics and Computer Science Department - EEMCS</a:t>
            </a:r>
            <a:endParaRPr lang="pt-BR" sz="1400" dirty="0">
              <a:solidFill>
                <a:srgbClr val="003300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876256" y="3934742"/>
            <a:ext cx="2267744" cy="65780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3934742"/>
            <a:ext cx="6804248" cy="65780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0" y="699542"/>
            <a:ext cx="9144000" cy="3744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ctangle 4"/>
          <p:cNvSpPr txBox="1">
            <a:spLocks/>
          </p:cNvSpPr>
          <p:nvPr/>
        </p:nvSpPr>
        <p:spPr>
          <a:xfrm>
            <a:off x="6540" y="3930517"/>
            <a:ext cx="6515100" cy="66203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lang="pt-BR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lang="pt-BR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lang="pt-BR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lang="pt-B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lang="pt-B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lang="pt-B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lang="pt-B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lang="pt-BR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None/>
            </a:pPr>
            <a:r>
              <a:rPr lang="pt-BR" sz="3600" dirty="0" smtClean="0">
                <a:solidFill>
                  <a:schemeClr val="bg1"/>
                </a:solidFill>
              </a:rPr>
              <a:t>Alexandre Fieno Silva</a:t>
            </a:r>
          </a:p>
          <a:p>
            <a:pPr marL="0" indent="0">
              <a:buNone/>
            </a:pPr>
            <a:r>
              <a:rPr lang="en-GB" sz="1500" dirty="0" smtClean="0">
                <a:solidFill>
                  <a:schemeClr val="bg1"/>
                </a:solidFill>
              </a:rPr>
              <a:t>alexandrefieno@gmail.com</a:t>
            </a:r>
            <a:endParaRPr lang="pt-BR" sz="1500" dirty="0">
              <a:solidFill>
                <a:schemeClr val="bg1"/>
              </a:solidFill>
            </a:endParaRPr>
          </a:p>
        </p:txBody>
      </p:sp>
      <p:sp>
        <p:nvSpPr>
          <p:cNvPr id="11" name="Rectangle 3"/>
          <p:cNvSpPr txBox="1">
            <a:spLocks/>
          </p:cNvSpPr>
          <p:nvPr/>
        </p:nvSpPr>
        <p:spPr>
          <a:xfrm>
            <a:off x="213284" y="296606"/>
            <a:ext cx="8800864" cy="3312368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lang="pt-BR" sz="4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6000" dirty="0" smtClean="0">
                <a:solidFill>
                  <a:schemeClr val="bg1"/>
                </a:solidFill>
                <a:effectLst>
                  <a:outerShdw blurRad="25400" dist="50800" dir="10800000" algn="r" rotWithShape="0">
                    <a:prstClr val="black">
                      <a:alpha val="75000"/>
                    </a:prstClr>
                  </a:outerShdw>
                </a:effectLst>
              </a:rPr>
              <a:t>VARIUM</a:t>
            </a:r>
            <a:br>
              <a:rPr lang="en-US" sz="6000" dirty="0" smtClean="0">
                <a:solidFill>
                  <a:schemeClr val="bg1"/>
                </a:solidFill>
                <a:effectLst>
                  <a:outerShdw blurRad="25400" dist="50800" dir="10800000" algn="r" rotWithShape="0">
                    <a:prstClr val="black">
                      <a:alpha val="75000"/>
                    </a:prstClr>
                  </a:outerShdw>
                </a:effectLst>
              </a:rPr>
            </a:br>
            <a:r>
              <a:rPr lang="en-US" sz="2800" dirty="0" smtClean="0">
                <a:solidFill>
                  <a:schemeClr val="bg1"/>
                </a:solidFill>
                <a:effectLst>
                  <a:outerShdw blurRad="25400" dist="50800" dir="10800000" algn="r" rotWithShape="0">
                    <a:prstClr val="black">
                      <a:alpha val="75000"/>
                    </a:prstClr>
                  </a:outerShdw>
                </a:effectLst>
              </a:rPr>
              <a:t>Visual Artifacts Interference Understanding and Modelling</a:t>
            </a:r>
          </a:p>
          <a:p>
            <a:endParaRPr lang="en-US" sz="2800" dirty="0">
              <a:solidFill>
                <a:schemeClr val="bg1"/>
              </a:solidFill>
              <a:effectLst>
                <a:outerShdw blurRad="25400" dist="50800" dir="10800000" algn="r" rotWithShape="0">
                  <a:prstClr val="black">
                    <a:alpha val="75000"/>
                  </a:prstClr>
                </a:outerShdw>
              </a:effectLst>
            </a:endParaRPr>
          </a:p>
          <a:p>
            <a:endParaRPr lang="en-US" sz="2400" dirty="0" smtClean="0">
              <a:solidFill>
                <a:schemeClr val="bg1"/>
              </a:solidFill>
              <a:effectLst>
                <a:outerShdw blurRad="25400" dist="50800" dir="10800000" algn="r" rotWithShape="0">
                  <a:prstClr val="black">
                    <a:alpha val="75000"/>
                  </a:prstClr>
                </a:outerShdw>
              </a:effectLst>
            </a:endParaRPr>
          </a:p>
          <a:p>
            <a:r>
              <a:rPr lang="en-US" sz="2400" dirty="0" smtClean="0">
                <a:solidFill>
                  <a:schemeClr val="bg1"/>
                </a:solidFill>
                <a:effectLst>
                  <a:outerShdw blurRad="25400" dist="50800" dir="10800000" algn="r" rotWithShape="0">
                    <a:prstClr val="black">
                      <a:alpha val="75000"/>
                    </a:prstClr>
                  </a:outerShdw>
                </a:effectLst>
              </a:rPr>
              <a:t>Interactive Intelligent Systems 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25400" dist="50800" dir="10800000" algn="r" rotWithShape="0">
                    <a:prstClr val="black">
                      <a:alpha val="75000"/>
                    </a:prstClr>
                  </a:outerShdw>
                </a:effectLst>
              </a:rPr>
              <a:t>Group</a:t>
            </a:r>
          </a:p>
          <a:p>
            <a:endParaRPr lang="en-US" sz="2400" dirty="0">
              <a:solidFill>
                <a:schemeClr val="bg1"/>
              </a:solidFill>
              <a:effectLst>
                <a:outerShdw blurRad="25400" dist="50800" dir="10800000" algn="r" rotWithShape="0">
                  <a:prstClr val="black">
                    <a:alpha val="75000"/>
                  </a:prstClr>
                </a:outerShdw>
              </a:effectLst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0120" y="3976098"/>
            <a:ext cx="1398002" cy="57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63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Presentation16x9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89009C7-3491-4958-89CD-A5CB5FED45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widescreen</Template>
  <TotalTime>0</TotalTime>
  <Words>513</Words>
  <Application>Microsoft Office PowerPoint</Application>
  <PresentationFormat>Apresentação na tela (16:9)</PresentationFormat>
  <Paragraphs>66</Paragraphs>
  <Slides>9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4" baseType="lpstr">
      <vt:lpstr>Calibri</vt:lpstr>
      <vt:lpstr>Tw Cen MT</vt:lpstr>
      <vt:lpstr>Wingdings</vt:lpstr>
      <vt:lpstr>Wingdings 2</vt:lpstr>
      <vt:lpstr>WidescreenPresentation16x9</vt:lpstr>
      <vt:lpstr>Apresentação do PowerPoint</vt:lpstr>
      <vt:lpstr>Objectives</vt:lpstr>
      <vt:lpstr>Experimental Setup</vt:lpstr>
      <vt:lpstr>Experimental Setup</vt:lpstr>
      <vt:lpstr>Experimental Setup</vt:lpstr>
      <vt:lpstr>Results of the experiment</vt:lpstr>
      <vt:lpstr>Personal Information</vt:lpstr>
      <vt:lpstr>Personal Information</vt:lpstr>
      <vt:lpstr>Apresentação do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2013-09-14T08:15:45Z</dcterms:created>
  <dcterms:modified xsi:type="dcterms:W3CDTF">2013-09-16T15:07:51Z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TC101769309990</vt:lpwstr>
  </property>
</Properties>
</file>