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124"/>
  </p:notesMasterIdLst>
  <p:handoutMasterIdLst>
    <p:handoutMasterId r:id="rId125"/>
  </p:handoutMasterIdLst>
  <p:sldIdLst>
    <p:sldId id="256" r:id="rId3"/>
    <p:sldId id="257" r:id="rId4"/>
    <p:sldId id="258" r:id="rId5"/>
    <p:sldId id="259" r:id="rId6"/>
    <p:sldId id="260" r:id="rId7"/>
    <p:sldId id="426" r:id="rId8"/>
    <p:sldId id="261" r:id="rId9"/>
    <p:sldId id="275" r:id="rId10"/>
    <p:sldId id="278" r:id="rId11"/>
    <p:sldId id="262" r:id="rId12"/>
    <p:sldId id="264" r:id="rId13"/>
    <p:sldId id="265" r:id="rId14"/>
    <p:sldId id="266" r:id="rId15"/>
    <p:sldId id="267" r:id="rId16"/>
    <p:sldId id="268" r:id="rId17"/>
    <p:sldId id="427" r:id="rId18"/>
    <p:sldId id="269" r:id="rId19"/>
    <p:sldId id="276" r:id="rId20"/>
    <p:sldId id="271" r:id="rId21"/>
    <p:sldId id="277" r:id="rId22"/>
    <p:sldId id="279" r:id="rId23"/>
    <p:sldId id="280" r:id="rId24"/>
    <p:sldId id="281" r:id="rId25"/>
    <p:sldId id="291" r:id="rId26"/>
    <p:sldId id="292" r:id="rId27"/>
    <p:sldId id="428" r:id="rId28"/>
    <p:sldId id="293" r:id="rId29"/>
    <p:sldId id="294" r:id="rId30"/>
    <p:sldId id="295" r:id="rId31"/>
    <p:sldId id="296" r:id="rId32"/>
    <p:sldId id="297" r:id="rId33"/>
    <p:sldId id="298" r:id="rId34"/>
    <p:sldId id="299" r:id="rId35"/>
    <p:sldId id="282" r:id="rId36"/>
    <p:sldId id="283" r:id="rId37"/>
    <p:sldId id="429" r:id="rId38"/>
    <p:sldId id="284" r:id="rId39"/>
    <p:sldId id="285" r:id="rId40"/>
    <p:sldId id="286" r:id="rId41"/>
    <p:sldId id="287" r:id="rId42"/>
    <p:sldId id="288" r:id="rId43"/>
    <p:sldId id="289" r:id="rId44"/>
    <p:sldId id="290" r:id="rId45"/>
    <p:sldId id="349" r:id="rId46"/>
    <p:sldId id="304" r:id="rId47"/>
    <p:sldId id="430" r:id="rId48"/>
    <p:sldId id="391" r:id="rId49"/>
    <p:sldId id="392" r:id="rId50"/>
    <p:sldId id="431" r:id="rId51"/>
    <p:sldId id="393" r:id="rId52"/>
    <p:sldId id="394" r:id="rId53"/>
    <p:sldId id="432" r:id="rId54"/>
    <p:sldId id="414" r:id="rId55"/>
    <p:sldId id="415" r:id="rId56"/>
    <p:sldId id="433" r:id="rId57"/>
    <p:sldId id="416" r:id="rId58"/>
    <p:sldId id="417" r:id="rId59"/>
    <p:sldId id="418" r:id="rId60"/>
    <p:sldId id="420" r:id="rId61"/>
    <p:sldId id="422" r:id="rId62"/>
    <p:sldId id="424" r:id="rId63"/>
    <p:sldId id="354" r:id="rId64"/>
    <p:sldId id="310" r:id="rId65"/>
    <p:sldId id="356" r:id="rId66"/>
    <p:sldId id="355" r:id="rId67"/>
    <p:sldId id="351" r:id="rId68"/>
    <p:sldId id="352" r:id="rId69"/>
    <p:sldId id="353" r:id="rId70"/>
    <p:sldId id="366" r:id="rId71"/>
    <p:sldId id="350" r:id="rId72"/>
    <p:sldId id="311" r:id="rId73"/>
    <p:sldId id="312" r:id="rId74"/>
    <p:sldId id="313" r:id="rId75"/>
    <p:sldId id="314" r:id="rId76"/>
    <p:sldId id="315" r:id="rId77"/>
    <p:sldId id="316" r:id="rId78"/>
    <p:sldId id="359" r:id="rId79"/>
    <p:sldId id="360" r:id="rId80"/>
    <p:sldId id="400" r:id="rId81"/>
    <p:sldId id="401" r:id="rId82"/>
    <p:sldId id="402" r:id="rId83"/>
    <p:sldId id="403" r:id="rId84"/>
    <p:sldId id="404" r:id="rId85"/>
    <p:sldId id="367" r:id="rId86"/>
    <p:sldId id="368" r:id="rId87"/>
    <p:sldId id="369" r:id="rId88"/>
    <p:sldId id="370" r:id="rId89"/>
    <p:sldId id="371" r:id="rId90"/>
    <p:sldId id="372" r:id="rId91"/>
    <p:sldId id="373" r:id="rId92"/>
    <p:sldId id="374" r:id="rId93"/>
    <p:sldId id="376" r:id="rId94"/>
    <p:sldId id="405" r:id="rId95"/>
    <p:sldId id="395" r:id="rId96"/>
    <p:sldId id="396" r:id="rId97"/>
    <p:sldId id="397" r:id="rId98"/>
    <p:sldId id="398" r:id="rId99"/>
    <p:sldId id="399" r:id="rId100"/>
    <p:sldId id="383" r:id="rId101"/>
    <p:sldId id="384" r:id="rId102"/>
    <p:sldId id="385" r:id="rId103"/>
    <p:sldId id="386" r:id="rId104"/>
    <p:sldId id="387" r:id="rId105"/>
    <p:sldId id="388" r:id="rId106"/>
    <p:sldId id="389" r:id="rId107"/>
    <p:sldId id="390" r:id="rId108"/>
    <p:sldId id="434" r:id="rId109"/>
    <p:sldId id="435" r:id="rId110"/>
    <p:sldId id="436" r:id="rId111"/>
    <p:sldId id="437" r:id="rId112"/>
    <p:sldId id="438" r:id="rId113"/>
    <p:sldId id="439" r:id="rId114"/>
    <p:sldId id="440" r:id="rId115"/>
    <p:sldId id="441" r:id="rId116"/>
    <p:sldId id="442" r:id="rId117"/>
    <p:sldId id="443" r:id="rId118"/>
    <p:sldId id="444" r:id="rId119"/>
    <p:sldId id="445" r:id="rId120"/>
    <p:sldId id="446" r:id="rId121"/>
    <p:sldId id="447" r:id="rId122"/>
    <p:sldId id="448" r:id="rId123"/>
  </p:sldIdLst>
  <p:sldSz cx="12192000" cy="6858000"/>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Bem-vindo" id="{AE9077E0-62BF-4E98-8242-A51F440E236D}">
          <p14:sldIdLst>
            <p14:sldId id="256"/>
            <p14:sldId id="257"/>
            <p14:sldId id="258"/>
            <p14:sldId id="259"/>
            <p14:sldId id="260"/>
            <p14:sldId id="426"/>
            <p14:sldId id="261"/>
            <p14:sldId id="275"/>
            <p14:sldId id="278"/>
            <p14:sldId id="262"/>
            <p14:sldId id="264"/>
            <p14:sldId id="265"/>
            <p14:sldId id="266"/>
            <p14:sldId id="267"/>
            <p14:sldId id="268"/>
            <p14:sldId id="427"/>
            <p14:sldId id="269"/>
            <p14:sldId id="276"/>
            <p14:sldId id="271"/>
            <p14:sldId id="277"/>
            <p14:sldId id="279"/>
            <p14:sldId id="280"/>
            <p14:sldId id="281"/>
            <p14:sldId id="291"/>
            <p14:sldId id="292"/>
            <p14:sldId id="428"/>
            <p14:sldId id="293"/>
            <p14:sldId id="294"/>
            <p14:sldId id="295"/>
            <p14:sldId id="296"/>
            <p14:sldId id="297"/>
            <p14:sldId id="298"/>
            <p14:sldId id="299"/>
            <p14:sldId id="282"/>
            <p14:sldId id="283"/>
            <p14:sldId id="429"/>
            <p14:sldId id="284"/>
            <p14:sldId id="285"/>
            <p14:sldId id="286"/>
            <p14:sldId id="287"/>
            <p14:sldId id="288"/>
            <p14:sldId id="289"/>
            <p14:sldId id="290"/>
            <p14:sldId id="349"/>
            <p14:sldId id="304"/>
            <p14:sldId id="430"/>
            <p14:sldId id="391"/>
            <p14:sldId id="392"/>
            <p14:sldId id="431"/>
            <p14:sldId id="393"/>
            <p14:sldId id="394"/>
            <p14:sldId id="432"/>
            <p14:sldId id="414"/>
            <p14:sldId id="415"/>
            <p14:sldId id="433"/>
            <p14:sldId id="416"/>
            <p14:sldId id="417"/>
            <p14:sldId id="418"/>
            <p14:sldId id="420"/>
            <p14:sldId id="422"/>
            <p14:sldId id="424"/>
            <p14:sldId id="354"/>
            <p14:sldId id="310"/>
            <p14:sldId id="356"/>
            <p14:sldId id="355"/>
            <p14:sldId id="351"/>
            <p14:sldId id="352"/>
            <p14:sldId id="353"/>
            <p14:sldId id="366"/>
            <p14:sldId id="350"/>
            <p14:sldId id="311"/>
            <p14:sldId id="312"/>
            <p14:sldId id="313"/>
            <p14:sldId id="314"/>
            <p14:sldId id="315"/>
            <p14:sldId id="316"/>
            <p14:sldId id="359"/>
            <p14:sldId id="360"/>
            <p14:sldId id="400"/>
            <p14:sldId id="401"/>
            <p14:sldId id="402"/>
            <p14:sldId id="403"/>
            <p14:sldId id="404"/>
            <p14:sldId id="367"/>
            <p14:sldId id="368"/>
            <p14:sldId id="369"/>
            <p14:sldId id="370"/>
            <p14:sldId id="371"/>
            <p14:sldId id="372"/>
            <p14:sldId id="373"/>
            <p14:sldId id="374"/>
            <p14:sldId id="376"/>
            <p14:sldId id="405"/>
            <p14:sldId id="395"/>
            <p14:sldId id="396"/>
            <p14:sldId id="397"/>
            <p14:sldId id="398"/>
            <p14:sldId id="399"/>
            <p14:sldId id="383"/>
            <p14:sldId id="384"/>
            <p14:sldId id="385"/>
            <p14:sldId id="386"/>
            <p14:sldId id="387"/>
            <p14:sldId id="388"/>
            <p14:sldId id="389"/>
            <p14:sldId id="390"/>
            <p14:sldId id="434"/>
            <p14:sldId id="435"/>
            <p14:sldId id="436"/>
            <p14:sldId id="437"/>
            <p14:sldId id="438"/>
            <p14:sldId id="439"/>
            <p14:sldId id="440"/>
            <p14:sldId id="441"/>
            <p14:sldId id="442"/>
            <p14:sldId id="443"/>
            <p14:sldId id="444"/>
            <p14:sldId id="445"/>
            <p14:sldId id="446"/>
            <p14:sldId id="447"/>
            <p14:sldId id="44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24726"/>
    <a:srgbClr val="DD462F"/>
    <a:srgbClr val="D2B4A6"/>
    <a:srgbClr val="734F29"/>
    <a:srgbClr val="AEB785"/>
    <a:srgbClr val="EFD5A2"/>
    <a:srgbClr val="3B3026"/>
    <a:srgbClr val="ECE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59" autoAdjust="0"/>
    <p:restoredTop sz="90485" autoAdjust="0"/>
  </p:normalViewPr>
  <p:slideViewPr>
    <p:cSldViewPr snapToGrid="0">
      <p:cViewPr varScale="1">
        <p:scale>
          <a:sx n="64" d="100"/>
          <a:sy n="64" d="100"/>
        </p:scale>
        <p:origin x="918" y="60"/>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1404" y="6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customXml" Target="../customXml/item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pt-BR" dirty="0"/>
          </a:p>
        </p:txBody>
      </p:sp>
      <p:sp>
        <p:nvSpPr>
          <p:cNvPr id="3" name="Espaço Reservado para Data 2"/>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ED95D740-6A7E-4AE4-809A-1783B6BB9E99}" type="datetimeFigureOut">
              <a:rPr lang="pt-BR" smtClean="0"/>
              <a:t>01/12/2013</a:t>
            </a:fld>
            <a:endParaRPr lang="pt-BR" dirty="0"/>
          </a:p>
        </p:txBody>
      </p:sp>
      <p:sp>
        <p:nvSpPr>
          <p:cNvPr id="4" name="Espaço Reservado para Rodapé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pt-BR" dirty="0"/>
          </a:p>
        </p:txBody>
      </p:sp>
      <p:sp>
        <p:nvSpPr>
          <p:cNvPr id="5" name="Espaço Reservado para Número de Slide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8829B08D-A33C-4484-8AF1-3D84552368DF}" type="slidenum">
              <a:rPr lang="pt-BR" smtClean="0"/>
              <a:t>‹nº›</a:t>
            </a:fld>
            <a:endParaRPr lang="pt-BR" dirty="0"/>
          </a:p>
        </p:txBody>
      </p:sp>
    </p:spTree>
    <p:extLst>
      <p:ext uri="{BB962C8B-B14F-4D97-AF65-F5344CB8AC3E}">
        <p14:creationId xmlns:p14="http://schemas.microsoft.com/office/powerpoint/2010/main" val="1992384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6363" cy="513508"/>
          </a:xfrm>
          <a:prstGeom prst="rect">
            <a:avLst/>
          </a:prstGeom>
        </p:spPr>
        <p:txBody>
          <a:bodyPr vert="horz" lIns="99048" tIns="49524" rIns="99048" bIns="49524" rtlCol="0"/>
          <a:lstStyle>
            <a:lvl1pPr algn="l" fontAlgn="auto">
              <a:spcBef>
                <a:spcPts val="0"/>
              </a:spcBef>
              <a:spcAft>
                <a:spcPts val="0"/>
              </a:spcAft>
              <a:defRPr sz="1300">
                <a:latin typeface="+mn-lt"/>
                <a:cs typeface="+mn-cs"/>
              </a:defRPr>
            </a:lvl1pPr>
          </a:lstStyle>
          <a:p>
            <a:pPr>
              <a:defRPr/>
            </a:pPr>
            <a:endParaRPr lang="pt-BR" dirty="0"/>
          </a:p>
        </p:txBody>
      </p:sp>
      <p:sp>
        <p:nvSpPr>
          <p:cNvPr id="3" name="Espaço Reservado para Data 2"/>
          <p:cNvSpPr>
            <a:spLocks noGrp="1"/>
          </p:cNvSpPr>
          <p:nvPr>
            <p:ph type="dt" idx="1"/>
          </p:nvPr>
        </p:nvSpPr>
        <p:spPr>
          <a:xfrm>
            <a:off x="4021294" y="0"/>
            <a:ext cx="3076363" cy="513508"/>
          </a:xfrm>
          <a:prstGeom prst="rect">
            <a:avLst/>
          </a:prstGeom>
        </p:spPr>
        <p:txBody>
          <a:bodyPr vert="horz" lIns="99048" tIns="49524" rIns="99048" bIns="49524" rtlCol="0"/>
          <a:lstStyle>
            <a:lvl1pPr algn="r" fontAlgn="auto">
              <a:spcBef>
                <a:spcPts val="0"/>
              </a:spcBef>
              <a:spcAft>
                <a:spcPts val="0"/>
              </a:spcAft>
              <a:defRPr sz="1300" smtClean="0">
                <a:latin typeface="+mn-lt"/>
                <a:cs typeface="+mn-cs"/>
              </a:defRPr>
            </a:lvl1pPr>
          </a:lstStyle>
          <a:p>
            <a:pPr>
              <a:defRPr/>
            </a:pPr>
            <a:fld id="{F1451DAF-731B-40C9-94FC-6AFBD168E88F}" type="datetimeFigureOut">
              <a:rPr lang="pt-BR" smtClean="0"/>
              <a:pPr>
                <a:defRPr/>
              </a:pPr>
              <a:t>01/12/2013</a:t>
            </a:fld>
            <a:endParaRPr lang="pt-BR" dirty="0"/>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pPr lvl="0"/>
            <a:endParaRPr lang="pt-BR" noProof="0" dirty="0"/>
          </a:p>
        </p:txBody>
      </p:sp>
      <p:sp>
        <p:nvSpPr>
          <p:cNvPr id="5" name="Espaço Reservado para Anotações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pt-BR" noProof="0" dirty="0" smtClean="0"/>
              <a:t>Clique para editar o texto mestre</a:t>
            </a:r>
          </a:p>
          <a:p>
            <a:pPr lvl="1"/>
            <a:r>
              <a:rPr lang="pt-BR" noProof="0" dirty="0" smtClean="0"/>
              <a:t>Segundo nível</a:t>
            </a:r>
          </a:p>
          <a:p>
            <a:pPr lvl="2"/>
            <a:r>
              <a:rPr lang="pt-BR" noProof="0" dirty="0" smtClean="0"/>
              <a:t>Terceiro nível</a:t>
            </a:r>
          </a:p>
          <a:p>
            <a:pPr lvl="3"/>
            <a:r>
              <a:rPr lang="pt-BR" noProof="0" dirty="0" smtClean="0"/>
              <a:t>Quarto nível</a:t>
            </a:r>
          </a:p>
          <a:p>
            <a:pPr lvl="4"/>
            <a:r>
              <a:rPr lang="pt-BR" noProof="0" dirty="0" smtClean="0"/>
              <a:t>Quinto nível</a:t>
            </a:r>
            <a:endParaRPr lang="pt-BR" noProof="0" dirty="0"/>
          </a:p>
        </p:txBody>
      </p:sp>
      <p:sp>
        <p:nvSpPr>
          <p:cNvPr id="6" name="Espaço Reservado para Rodapé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fontAlgn="auto">
              <a:spcBef>
                <a:spcPts val="0"/>
              </a:spcBef>
              <a:spcAft>
                <a:spcPts val="0"/>
              </a:spcAft>
              <a:defRPr sz="1300">
                <a:latin typeface="+mn-lt"/>
                <a:cs typeface="+mn-cs"/>
              </a:defRPr>
            </a:lvl1pPr>
          </a:lstStyle>
          <a:p>
            <a:pPr>
              <a:defRPr/>
            </a:pPr>
            <a:endParaRPr lang="pt-BR" dirty="0"/>
          </a:p>
        </p:txBody>
      </p:sp>
      <p:sp>
        <p:nvSpPr>
          <p:cNvPr id="7" name="Espaço Reservado para Número de Slide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fontAlgn="auto">
              <a:spcBef>
                <a:spcPts val="0"/>
              </a:spcBef>
              <a:spcAft>
                <a:spcPts val="0"/>
              </a:spcAft>
              <a:defRPr sz="1300" smtClean="0">
                <a:latin typeface="+mn-lt"/>
                <a:cs typeface="+mn-cs"/>
              </a:defRPr>
            </a:lvl1pPr>
          </a:lstStyle>
          <a:p>
            <a:pPr>
              <a:defRPr/>
            </a:pPr>
            <a:fld id="{B79BE180-EDDC-4055-9AFE-2AAA70AA5FCA}" type="slidenum">
              <a:rPr lang="pt-BR" smtClean="0"/>
              <a:pPr>
                <a:defRPr/>
              </a:pPr>
              <a:t>‹nº›</a:t>
            </a:fld>
            <a:endParaRPr lang="pt-BR" dirty="0"/>
          </a:p>
        </p:txBody>
      </p:sp>
    </p:spTree>
    <p:extLst>
      <p:ext uri="{BB962C8B-B14F-4D97-AF65-F5344CB8AC3E}">
        <p14:creationId xmlns:p14="http://schemas.microsoft.com/office/powerpoint/2010/main" val="7605829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egoe UI" pitchFamily="34" charset="0"/>
              </a:defRPr>
            </a:lvl1pPr>
            <a:lvl2pPr marL="804763" indent="-309524">
              <a:defRPr>
                <a:solidFill>
                  <a:schemeClr val="tx1"/>
                </a:solidFill>
                <a:latin typeface="Segoe UI" pitchFamily="34" charset="0"/>
              </a:defRPr>
            </a:lvl2pPr>
            <a:lvl3pPr marL="1238098" indent="-247620">
              <a:defRPr>
                <a:solidFill>
                  <a:schemeClr val="tx1"/>
                </a:solidFill>
                <a:latin typeface="Segoe UI" pitchFamily="34" charset="0"/>
              </a:defRPr>
            </a:lvl3pPr>
            <a:lvl4pPr marL="1733337" indent="-247620">
              <a:defRPr>
                <a:solidFill>
                  <a:schemeClr val="tx1"/>
                </a:solidFill>
                <a:latin typeface="Segoe UI" pitchFamily="34" charset="0"/>
              </a:defRPr>
            </a:lvl4pPr>
            <a:lvl5pPr marL="2228576" indent="-247620">
              <a:defRPr>
                <a:solidFill>
                  <a:schemeClr val="tx1"/>
                </a:solidFill>
                <a:latin typeface="Segoe UI" pitchFamily="34" charset="0"/>
              </a:defRPr>
            </a:lvl5pPr>
            <a:lvl6pPr marL="2723815" indent="-247620" fontAlgn="base">
              <a:spcBef>
                <a:spcPct val="0"/>
              </a:spcBef>
              <a:spcAft>
                <a:spcPct val="0"/>
              </a:spcAft>
              <a:defRPr>
                <a:solidFill>
                  <a:schemeClr val="tx1"/>
                </a:solidFill>
                <a:latin typeface="Segoe UI" pitchFamily="34" charset="0"/>
              </a:defRPr>
            </a:lvl6pPr>
            <a:lvl7pPr marL="3219054" indent="-247620" fontAlgn="base">
              <a:spcBef>
                <a:spcPct val="0"/>
              </a:spcBef>
              <a:spcAft>
                <a:spcPct val="0"/>
              </a:spcAft>
              <a:defRPr>
                <a:solidFill>
                  <a:schemeClr val="tx1"/>
                </a:solidFill>
                <a:latin typeface="Segoe UI" pitchFamily="34" charset="0"/>
              </a:defRPr>
            </a:lvl7pPr>
            <a:lvl8pPr marL="3714293" indent="-247620" fontAlgn="base">
              <a:spcBef>
                <a:spcPct val="0"/>
              </a:spcBef>
              <a:spcAft>
                <a:spcPct val="0"/>
              </a:spcAft>
              <a:defRPr>
                <a:solidFill>
                  <a:schemeClr val="tx1"/>
                </a:solidFill>
                <a:latin typeface="Segoe UI" pitchFamily="34" charset="0"/>
              </a:defRPr>
            </a:lvl8pPr>
            <a:lvl9pPr marL="4209532" indent="-247620" fontAlgn="base">
              <a:spcBef>
                <a:spcPct val="0"/>
              </a:spcBef>
              <a:spcAft>
                <a:spcPct val="0"/>
              </a:spcAft>
              <a:defRPr>
                <a:solidFill>
                  <a:schemeClr val="tx1"/>
                </a:solidFill>
                <a:latin typeface="Segoe UI" pitchFamily="34" charset="0"/>
              </a:defRPr>
            </a:lvl9pPr>
          </a:lstStyle>
          <a:p>
            <a:pPr fontAlgn="base">
              <a:spcBef>
                <a:spcPct val="0"/>
              </a:spcBef>
              <a:spcAft>
                <a:spcPct val="0"/>
              </a:spcAft>
              <a:buSzPct val="100000"/>
            </a:pPr>
            <a:fld id="{0C103141-2F93-4681-87A7-632E53A52797}" type="slidenum">
              <a:rPr lang="en-US">
                <a:solidFill>
                  <a:srgbClr val="000000"/>
                </a:solidFill>
                <a:latin typeface="Calibri" pitchFamily="34" charset="0"/>
              </a:rPr>
              <a:pPr fontAlgn="base">
                <a:spcBef>
                  <a:spcPct val="0"/>
                </a:spcBef>
                <a:spcAft>
                  <a:spcPct val="0"/>
                </a:spcAft>
                <a:buSzPct val="100000"/>
              </a:pPr>
              <a:t>1</a:t>
            </a:fld>
            <a:endParaRPr lang="en-US">
              <a:solidFill>
                <a:srgbClr val="000000"/>
              </a:solidFill>
              <a:latin typeface="Calibri" pitchFamily="34" charset="0"/>
            </a:endParaRPr>
          </a:p>
        </p:txBody>
      </p:sp>
    </p:spTree>
    <p:extLst>
      <p:ext uri="{BB962C8B-B14F-4D97-AF65-F5344CB8AC3E}">
        <p14:creationId xmlns:p14="http://schemas.microsoft.com/office/powerpoint/2010/main" val="3305850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defTabSz="990478">
              <a:defRPr/>
            </a:pPr>
            <a:r>
              <a:rPr lang="en-GB" baseline="0" dirty="0" smtClean="0"/>
              <a:t>MOS2 and MOS3 = </a:t>
            </a:r>
            <a:r>
              <a:rPr lang="en-US" sz="1300" dirty="0"/>
              <a:t>A Mann-Whitney U test was run to determine if there were differences in MOS between Exp2 and Exp3 in the blockiness artefacts analyses. Median MOS was statistically significantly in Exp2 (9.86) than in Exp3 (5.14), </a:t>
            </a:r>
            <a:r>
              <a:rPr lang="en-US" sz="1300" i="1" dirty="0"/>
              <a:t>U</a:t>
            </a:r>
            <a:r>
              <a:rPr lang="en-US" sz="1300" dirty="0"/>
              <a:t> = 8, </a:t>
            </a:r>
            <a:r>
              <a:rPr lang="en-US" sz="1300" i="1" dirty="0"/>
              <a:t>z</a:t>
            </a:r>
            <a:r>
              <a:rPr lang="en-US" sz="1300" dirty="0"/>
              <a:t> = -2.108, </a:t>
            </a:r>
            <a:r>
              <a:rPr lang="en-US" sz="1300" i="1" dirty="0"/>
              <a:t>p</a:t>
            </a:r>
            <a:r>
              <a:rPr lang="en-US" sz="1300" dirty="0"/>
              <a:t> = .035.</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28</a:t>
            </a:fld>
            <a:endParaRPr lang="pt-BR" dirty="0"/>
          </a:p>
        </p:txBody>
      </p:sp>
    </p:spTree>
    <p:extLst>
      <p:ext uri="{BB962C8B-B14F-4D97-AF65-F5344CB8AC3E}">
        <p14:creationId xmlns:p14="http://schemas.microsoft.com/office/powerpoint/2010/main" val="2394149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90478" rtl="0" eaLnBrk="1" fontAlgn="base" latinLnBrk="0" hangingPunct="1">
              <a:lnSpc>
                <a:spcPct val="100000"/>
              </a:lnSpc>
              <a:spcBef>
                <a:spcPct val="30000"/>
              </a:spcBef>
              <a:spcAft>
                <a:spcPct val="0"/>
              </a:spcAft>
              <a:buClrTx/>
              <a:buSzTx/>
              <a:buFontTx/>
              <a:buNone/>
              <a:tabLst/>
              <a:defRPr/>
            </a:pPr>
            <a:r>
              <a:rPr lang="en-US" sz="1200" dirty="0" smtClean="0"/>
              <a:t>H</a:t>
            </a:r>
            <a:r>
              <a:rPr lang="en-US" sz="1200" baseline="-25000" dirty="0" smtClean="0"/>
              <a:t>0</a:t>
            </a:r>
            <a:r>
              <a:rPr lang="en-US" sz="1200" dirty="0" smtClean="0"/>
              <a:t> = </a:t>
            </a:r>
            <a:r>
              <a:rPr lang="en-US" sz="1200" dirty="0" err="1" smtClean="0"/>
              <a:t>não</a:t>
            </a:r>
            <a:r>
              <a:rPr lang="en-US" sz="1200" dirty="0" smtClean="0"/>
              <a:t> </a:t>
            </a:r>
            <a:r>
              <a:rPr lang="en-US" sz="1200" dirty="0" err="1" smtClean="0"/>
              <a:t>há</a:t>
            </a:r>
            <a:r>
              <a:rPr lang="en-US" sz="1200" dirty="0" smtClean="0"/>
              <a:t> </a:t>
            </a:r>
            <a:r>
              <a:rPr lang="en-US" sz="1200" dirty="0" err="1" smtClean="0"/>
              <a:t>correlação</a:t>
            </a:r>
            <a:r>
              <a:rPr lang="en-US" sz="1200" baseline="0" dirty="0" smtClean="0"/>
              <a:t> entre as MOS.</a:t>
            </a:r>
            <a:endParaRPr lang="en-US" sz="1200" dirty="0" smtClean="0"/>
          </a:p>
          <a:p>
            <a:pPr marL="0" marR="0" indent="0" algn="l" defTabSz="990478" rtl="0" eaLnBrk="1" fontAlgn="base" latinLnBrk="0" hangingPunct="1">
              <a:lnSpc>
                <a:spcPct val="100000"/>
              </a:lnSpc>
              <a:spcBef>
                <a:spcPct val="30000"/>
              </a:spcBef>
              <a:spcAft>
                <a:spcPct val="0"/>
              </a:spcAft>
              <a:buClrTx/>
              <a:buSzTx/>
              <a:buFontTx/>
              <a:buNone/>
              <a:tabLst/>
              <a:defRPr/>
            </a:pPr>
            <a:r>
              <a:rPr lang="en-US" sz="1200" dirty="0" smtClean="0"/>
              <a:t>(Exp</a:t>
            </a:r>
            <a:r>
              <a:rPr lang="en-US" sz="1200" baseline="0" dirty="0" smtClean="0"/>
              <a:t>2 e Exp3): </a:t>
            </a:r>
            <a:r>
              <a:rPr lang="en-US" sz="1200" dirty="0" smtClean="0"/>
              <a:t>Since the sample rank correlation coefficient r</a:t>
            </a:r>
            <a:r>
              <a:rPr lang="en-US" sz="1200" baseline="0" dirty="0" smtClean="0"/>
              <a:t> =</a:t>
            </a:r>
            <a:r>
              <a:rPr lang="en-US" sz="1200" dirty="0" smtClean="0"/>
              <a:t> .857, is greater than the critical value, 0.014, there is enough evidence to reject the null hypothesis, i.e. conclude that there is an association between the MOS’ ranks, hence they are in agreement.</a:t>
            </a:r>
          </a:p>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35</a:t>
            </a:fld>
            <a:endParaRPr lang="pt-BR" dirty="0"/>
          </a:p>
        </p:txBody>
      </p:sp>
    </p:spTree>
    <p:extLst>
      <p:ext uri="{BB962C8B-B14F-4D97-AF65-F5344CB8AC3E}">
        <p14:creationId xmlns:p14="http://schemas.microsoft.com/office/powerpoint/2010/main" val="1750825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90478" rtl="0" eaLnBrk="1" fontAlgn="base" latinLnBrk="0" hangingPunct="1">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H</a:t>
            </a:r>
            <a:r>
              <a:rPr lang="en-US" sz="1200" b="0" i="0" kern="1200" baseline="-25000" dirty="0" smtClean="0">
                <a:solidFill>
                  <a:schemeClr val="tx1"/>
                </a:solidFill>
                <a:effectLst/>
                <a:latin typeface="+mn-lt"/>
                <a:ea typeface="+mn-ea"/>
                <a:cs typeface="+mn-cs"/>
              </a:rPr>
              <a:t>0</a:t>
            </a:r>
            <a:r>
              <a:rPr lang="en-US" sz="1200" b="0" i="0" kern="1200" dirty="0" smtClean="0">
                <a:solidFill>
                  <a:schemeClr val="tx1"/>
                </a:solidFill>
                <a:effectLst/>
                <a:latin typeface="+mn-lt"/>
                <a:ea typeface="+mn-ea"/>
                <a:cs typeface="+mn-cs"/>
              </a:rPr>
              <a:t>: ρ = 0; the population correlation coefficient is equal to </a:t>
            </a:r>
            <a:r>
              <a:rPr lang="en-US" sz="1200" b="0" i="0" kern="1200" smtClean="0">
                <a:solidFill>
                  <a:schemeClr val="tx1"/>
                </a:solidFill>
                <a:effectLst/>
                <a:latin typeface="+mn-lt"/>
                <a:ea typeface="+mn-ea"/>
                <a:cs typeface="+mn-cs"/>
              </a:rPr>
              <a:t>zero.</a:t>
            </a:r>
            <a:endParaRPr lang="en-US" sz="1200" b="0" i="0" kern="1200" dirty="0" smtClean="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36</a:t>
            </a:fld>
            <a:endParaRPr lang="pt-BR" dirty="0"/>
          </a:p>
        </p:txBody>
      </p:sp>
    </p:spTree>
    <p:extLst>
      <p:ext uri="{BB962C8B-B14F-4D97-AF65-F5344CB8AC3E}">
        <p14:creationId xmlns:p14="http://schemas.microsoft.com/office/powerpoint/2010/main" val="4002305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defTabSz="990478">
              <a:defRPr/>
            </a:pPr>
            <a:r>
              <a:rPr lang="en-GB" baseline="0" dirty="0" smtClean="0"/>
              <a:t>MOS2 and MOS3 = </a:t>
            </a:r>
            <a:r>
              <a:rPr lang="en-US" sz="1300" dirty="0"/>
              <a:t>A Mann-Whitney U test was run to determine if there were differences in MOS between Exp2 and Exp3 to blurriness artefacts. Median MOS was equal (it is not statistically significantly) in Exp2 (7.50) and Exp3 (7.50), </a:t>
            </a:r>
            <a:r>
              <a:rPr lang="en-US" sz="1300" i="1" dirty="0"/>
              <a:t>U</a:t>
            </a:r>
            <a:r>
              <a:rPr lang="en-US" sz="1300" dirty="0"/>
              <a:t> = 24.50, </a:t>
            </a:r>
            <a:r>
              <a:rPr lang="en-US" sz="1300" i="1" dirty="0"/>
              <a:t>z</a:t>
            </a:r>
            <a:r>
              <a:rPr lang="en-US" sz="1300" dirty="0"/>
              <a:t> = .000, </a:t>
            </a:r>
            <a:r>
              <a:rPr lang="en-US" sz="1300" i="1" dirty="0"/>
              <a:t>p</a:t>
            </a:r>
            <a:r>
              <a:rPr lang="en-US" sz="1300" dirty="0"/>
              <a:t> = 1.</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38</a:t>
            </a:fld>
            <a:endParaRPr lang="pt-BR" dirty="0"/>
          </a:p>
        </p:txBody>
      </p:sp>
    </p:spTree>
    <p:extLst>
      <p:ext uri="{BB962C8B-B14F-4D97-AF65-F5344CB8AC3E}">
        <p14:creationId xmlns:p14="http://schemas.microsoft.com/office/powerpoint/2010/main" val="1909695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90478" rtl="0" eaLnBrk="1" fontAlgn="base" latinLnBrk="0" hangingPunct="1">
              <a:lnSpc>
                <a:spcPct val="100000"/>
              </a:lnSpc>
              <a:spcBef>
                <a:spcPct val="30000"/>
              </a:spcBef>
              <a:spcAft>
                <a:spcPct val="0"/>
              </a:spcAft>
              <a:buClrTx/>
              <a:buSzTx/>
              <a:buFontTx/>
              <a:buNone/>
              <a:tabLst/>
              <a:defRPr/>
            </a:pPr>
            <a:r>
              <a:rPr lang="en-US" sz="1200" dirty="0" smtClean="0"/>
              <a:t>H</a:t>
            </a:r>
            <a:r>
              <a:rPr lang="en-US" sz="1200" baseline="-25000" dirty="0" smtClean="0"/>
              <a:t>0</a:t>
            </a:r>
            <a:r>
              <a:rPr lang="en-US" sz="1200" dirty="0" smtClean="0"/>
              <a:t> = </a:t>
            </a:r>
            <a:r>
              <a:rPr lang="en-US" sz="1200" dirty="0" err="1" smtClean="0"/>
              <a:t>não</a:t>
            </a:r>
            <a:r>
              <a:rPr lang="en-US" sz="1200" dirty="0" smtClean="0"/>
              <a:t> </a:t>
            </a:r>
            <a:r>
              <a:rPr lang="en-US" sz="1200" dirty="0" err="1" smtClean="0"/>
              <a:t>há</a:t>
            </a:r>
            <a:r>
              <a:rPr lang="en-US" sz="1200" dirty="0" smtClean="0"/>
              <a:t> </a:t>
            </a:r>
            <a:r>
              <a:rPr lang="en-US" sz="1200" dirty="0" err="1" smtClean="0"/>
              <a:t>correlação</a:t>
            </a:r>
            <a:r>
              <a:rPr lang="en-US" sz="1200" baseline="0" dirty="0" smtClean="0"/>
              <a:t> entre as MOS.</a:t>
            </a:r>
            <a:endParaRPr lang="en-US" sz="1200" dirty="0" smtClean="0"/>
          </a:p>
          <a:p>
            <a:pPr marL="0" marR="0" indent="0" algn="l" defTabSz="990478" rtl="0" eaLnBrk="1" fontAlgn="base" latinLnBrk="0" hangingPunct="1">
              <a:lnSpc>
                <a:spcPct val="100000"/>
              </a:lnSpc>
              <a:spcBef>
                <a:spcPct val="30000"/>
              </a:spcBef>
              <a:spcAft>
                <a:spcPct val="0"/>
              </a:spcAft>
              <a:buClrTx/>
              <a:buSzTx/>
              <a:buFontTx/>
              <a:buNone/>
              <a:tabLst/>
              <a:defRPr/>
            </a:pPr>
            <a:r>
              <a:rPr lang="en-US" sz="1200" dirty="0" smtClean="0"/>
              <a:t>(Exp</a:t>
            </a:r>
            <a:r>
              <a:rPr lang="en-US" sz="1200" baseline="0" dirty="0" smtClean="0"/>
              <a:t>1 e Exp3): </a:t>
            </a:r>
            <a:r>
              <a:rPr lang="en-US" sz="1200" dirty="0" smtClean="0"/>
              <a:t>Since the sample rank correlation coefficient r</a:t>
            </a:r>
            <a:r>
              <a:rPr lang="en-US" sz="1200" baseline="0" dirty="0" smtClean="0"/>
              <a:t> =</a:t>
            </a:r>
            <a:r>
              <a:rPr lang="en-US" sz="1200" dirty="0" smtClean="0"/>
              <a:t>.893, is greater than the critical value, .000, there is enough evidence to reject the null hypothesis, i.e. conclude that there is an association between the MOS’ ranks, hence they are in agreement.</a:t>
            </a:r>
          </a:p>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45</a:t>
            </a:fld>
            <a:endParaRPr lang="pt-BR" dirty="0"/>
          </a:p>
        </p:txBody>
      </p:sp>
    </p:spTree>
    <p:extLst>
      <p:ext uri="{BB962C8B-B14F-4D97-AF65-F5344CB8AC3E}">
        <p14:creationId xmlns:p14="http://schemas.microsoft.com/office/powerpoint/2010/main" val="2803784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46</a:t>
            </a:fld>
            <a:endParaRPr lang="pt-BR" dirty="0"/>
          </a:p>
        </p:txBody>
      </p:sp>
    </p:spTree>
    <p:extLst>
      <p:ext uri="{BB962C8B-B14F-4D97-AF65-F5344CB8AC3E}">
        <p14:creationId xmlns:p14="http://schemas.microsoft.com/office/powerpoint/2010/main" val="3941112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90478" rtl="0" eaLnBrk="1" fontAlgn="base" latinLnBrk="0" hangingPunct="1">
              <a:lnSpc>
                <a:spcPct val="100000"/>
              </a:lnSpc>
              <a:spcBef>
                <a:spcPct val="30000"/>
              </a:spcBef>
              <a:spcAft>
                <a:spcPct val="0"/>
              </a:spcAft>
              <a:buClrTx/>
              <a:buSzTx/>
              <a:buFontTx/>
              <a:buNone/>
              <a:tabLst/>
              <a:defRPr/>
            </a:pPr>
            <a:r>
              <a:rPr lang="en-US" sz="1200" dirty="0" smtClean="0"/>
              <a:t>H</a:t>
            </a:r>
            <a:r>
              <a:rPr lang="en-US" sz="1200" baseline="-25000" dirty="0" smtClean="0"/>
              <a:t>0</a:t>
            </a:r>
            <a:r>
              <a:rPr lang="en-US" sz="1200" dirty="0" smtClean="0"/>
              <a:t> = </a:t>
            </a:r>
            <a:r>
              <a:rPr lang="en-US" sz="1200" dirty="0" err="1" smtClean="0"/>
              <a:t>não</a:t>
            </a:r>
            <a:r>
              <a:rPr lang="en-US" sz="1200" dirty="0" smtClean="0"/>
              <a:t> </a:t>
            </a:r>
            <a:r>
              <a:rPr lang="en-US" sz="1200" dirty="0" err="1" smtClean="0"/>
              <a:t>há</a:t>
            </a:r>
            <a:r>
              <a:rPr lang="en-US" sz="1200" dirty="0" smtClean="0"/>
              <a:t> </a:t>
            </a:r>
            <a:r>
              <a:rPr lang="en-US" sz="1200" dirty="0" err="1" smtClean="0"/>
              <a:t>correlação</a:t>
            </a:r>
            <a:r>
              <a:rPr lang="en-US" sz="1200" baseline="0" dirty="0" smtClean="0"/>
              <a:t> entre as MOS.</a:t>
            </a:r>
            <a:endParaRPr lang="en-US" sz="1200" dirty="0" smtClean="0"/>
          </a:p>
          <a:p>
            <a:pPr marL="0" marR="0" indent="0" algn="l" defTabSz="990478" rtl="0" eaLnBrk="1" fontAlgn="base" latinLnBrk="0" hangingPunct="1">
              <a:lnSpc>
                <a:spcPct val="100000"/>
              </a:lnSpc>
              <a:spcBef>
                <a:spcPct val="30000"/>
              </a:spcBef>
              <a:spcAft>
                <a:spcPct val="0"/>
              </a:spcAft>
              <a:buClrTx/>
              <a:buSzTx/>
              <a:buFontTx/>
              <a:buNone/>
              <a:tabLst/>
              <a:defRPr/>
            </a:pPr>
            <a:r>
              <a:rPr lang="en-US" sz="1200" dirty="0" smtClean="0"/>
              <a:t>(Exp</a:t>
            </a:r>
            <a:r>
              <a:rPr lang="en-US" sz="1200" baseline="0" dirty="0" smtClean="0"/>
              <a:t>2 e Exp3): </a:t>
            </a:r>
            <a:r>
              <a:rPr lang="en-US" sz="1200" dirty="0" smtClean="0"/>
              <a:t>Since the sample rank correlation coefficient r</a:t>
            </a:r>
            <a:r>
              <a:rPr lang="en-US" sz="1200" baseline="0" dirty="0" smtClean="0"/>
              <a:t> =</a:t>
            </a:r>
            <a:r>
              <a:rPr lang="en-US" sz="1200" dirty="0" smtClean="0"/>
              <a:t>.832, is greater than the critical value, .000, there is enough evidence to reject the null hypothesis, i.e. conclude that there is an association between the MOS’ ranks, hence they are in agreement.</a:t>
            </a:r>
          </a:p>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48</a:t>
            </a:fld>
            <a:endParaRPr lang="pt-BR" dirty="0"/>
          </a:p>
        </p:txBody>
      </p:sp>
    </p:spTree>
    <p:extLst>
      <p:ext uri="{BB962C8B-B14F-4D97-AF65-F5344CB8AC3E}">
        <p14:creationId xmlns:p14="http://schemas.microsoft.com/office/powerpoint/2010/main" val="1954985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49</a:t>
            </a:fld>
            <a:endParaRPr lang="pt-BR" dirty="0"/>
          </a:p>
        </p:txBody>
      </p:sp>
    </p:spTree>
    <p:extLst>
      <p:ext uri="{BB962C8B-B14F-4D97-AF65-F5344CB8AC3E}">
        <p14:creationId xmlns:p14="http://schemas.microsoft.com/office/powerpoint/2010/main" val="4103530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90478" rtl="0" eaLnBrk="1" fontAlgn="base" latinLnBrk="0" hangingPunct="1">
              <a:lnSpc>
                <a:spcPct val="100000"/>
              </a:lnSpc>
              <a:spcBef>
                <a:spcPct val="30000"/>
              </a:spcBef>
              <a:spcAft>
                <a:spcPct val="0"/>
              </a:spcAft>
              <a:buClrTx/>
              <a:buSzTx/>
              <a:buFontTx/>
              <a:buNone/>
              <a:tabLst/>
              <a:defRPr/>
            </a:pPr>
            <a:r>
              <a:rPr lang="en-US" sz="1200" dirty="0" smtClean="0"/>
              <a:t>H</a:t>
            </a:r>
            <a:r>
              <a:rPr lang="en-US" sz="1200" baseline="-25000" dirty="0" smtClean="0"/>
              <a:t>0</a:t>
            </a:r>
            <a:r>
              <a:rPr lang="en-US" sz="1200" dirty="0" smtClean="0"/>
              <a:t> = </a:t>
            </a:r>
            <a:r>
              <a:rPr lang="en-US" sz="1200" dirty="0" err="1" smtClean="0"/>
              <a:t>não</a:t>
            </a:r>
            <a:r>
              <a:rPr lang="en-US" sz="1200" dirty="0" smtClean="0"/>
              <a:t> </a:t>
            </a:r>
            <a:r>
              <a:rPr lang="en-US" sz="1200" dirty="0" err="1" smtClean="0"/>
              <a:t>há</a:t>
            </a:r>
            <a:r>
              <a:rPr lang="en-US" sz="1200" dirty="0" smtClean="0"/>
              <a:t> </a:t>
            </a:r>
            <a:r>
              <a:rPr lang="en-US" sz="1200" dirty="0" err="1" smtClean="0"/>
              <a:t>correlação</a:t>
            </a:r>
            <a:r>
              <a:rPr lang="en-US" sz="1200" baseline="0" dirty="0" smtClean="0"/>
              <a:t> entre as MOS.</a:t>
            </a:r>
            <a:endParaRPr lang="en-US" sz="1200" dirty="0" smtClean="0"/>
          </a:p>
          <a:p>
            <a:pPr marL="0" marR="0" indent="0" algn="l" defTabSz="990478" rtl="0" eaLnBrk="1" fontAlgn="base" latinLnBrk="0" hangingPunct="1">
              <a:lnSpc>
                <a:spcPct val="100000"/>
              </a:lnSpc>
              <a:spcBef>
                <a:spcPct val="30000"/>
              </a:spcBef>
              <a:spcAft>
                <a:spcPct val="0"/>
              </a:spcAft>
              <a:buClrTx/>
              <a:buSzTx/>
              <a:buFontTx/>
              <a:buNone/>
              <a:tabLst/>
              <a:defRPr/>
            </a:pPr>
            <a:r>
              <a:rPr lang="en-US" sz="1200" dirty="0" smtClean="0"/>
              <a:t>(Exp</a:t>
            </a:r>
            <a:r>
              <a:rPr lang="en-US" sz="1200" baseline="0" dirty="0" smtClean="0"/>
              <a:t>2 e Exp3): </a:t>
            </a:r>
            <a:r>
              <a:rPr lang="en-US" sz="1200" dirty="0" smtClean="0"/>
              <a:t>Since the sample rank correlation coefficient r</a:t>
            </a:r>
            <a:r>
              <a:rPr lang="en-US" sz="1200" baseline="0" dirty="0" smtClean="0"/>
              <a:t> =</a:t>
            </a:r>
            <a:r>
              <a:rPr lang="en-US" sz="1200" dirty="0" smtClean="0"/>
              <a:t>.871, is greater than the critical value, .000, there is enough evidence to reject the null hypothesis, i.e. conclude that there is an association between the MOS’ ranks, hence they are in agreement.</a:t>
            </a:r>
          </a:p>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51</a:t>
            </a:fld>
            <a:endParaRPr lang="pt-BR" dirty="0"/>
          </a:p>
        </p:txBody>
      </p:sp>
    </p:spTree>
    <p:extLst>
      <p:ext uri="{BB962C8B-B14F-4D97-AF65-F5344CB8AC3E}">
        <p14:creationId xmlns:p14="http://schemas.microsoft.com/office/powerpoint/2010/main" val="2347713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52</a:t>
            </a:fld>
            <a:endParaRPr lang="pt-BR" dirty="0"/>
          </a:p>
        </p:txBody>
      </p:sp>
    </p:spTree>
    <p:extLst>
      <p:ext uri="{BB962C8B-B14F-4D97-AF65-F5344CB8AC3E}">
        <p14:creationId xmlns:p14="http://schemas.microsoft.com/office/powerpoint/2010/main" val="3431078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90478" rtl="0" eaLnBrk="1" fontAlgn="base" latinLnBrk="0" hangingPunct="1">
              <a:lnSpc>
                <a:spcPct val="100000"/>
              </a:lnSpc>
              <a:spcBef>
                <a:spcPct val="30000"/>
              </a:spcBef>
              <a:spcAft>
                <a:spcPct val="0"/>
              </a:spcAft>
              <a:buClrTx/>
              <a:buSzTx/>
              <a:buFontTx/>
              <a:buNone/>
              <a:tabLst/>
              <a:defRPr/>
            </a:pPr>
            <a:r>
              <a:rPr lang="en-US" sz="1300" dirty="0" smtClean="0"/>
              <a:t>H0 = </a:t>
            </a:r>
            <a:r>
              <a:rPr lang="en-US" sz="1300" dirty="0" err="1" smtClean="0"/>
              <a:t>não</a:t>
            </a:r>
            <a:r>
              <a:rPr lang="en-US" sz="1300" dirty="0" smtClean="0"/>
              <a:t> </a:t>
            </a:r>
            <a:r>
              <a:rPr lang="en-US" sz="1300" dirty="0" err="1" smtClean="0"/>
              <a:t>há</a:t>
            </a:r>
            <a:r>
              <a:rPr lang="en-US" sz="1300" dirty="0" smtClean="0"/>
              <a:t> </a:t>
            </a:r>
            <a:r>
              <a:rPr lang="en-US" sz="1300" dirty="0" err="1" smtClean="0"/>
              <a:t>correlação</a:t>
            </a:r>
            <a:r>
              <a:rPr lang="en-US" sz="1300" baseline="0" dirty="0" smtClean="0"/>
              <a:t> entre as MOS.</a:t>
            </a:r>
            <a:endParaRPr lang="en-US" sz="1300" dirty="0" smtClean="0"/>
          </a:p>
          <a:p>
            <a:pPr marL="0" marR="0" indent="0" algn="l" defTabSz="990478" rtl="0" eaLnBrk="1" fontAlgn="base" latinLnBrk="0" hangingPunct="1">
              <a:lnSpc>
                <a:spcPct val="100000"/>
              </a:lnSpc>
              <a:spcBef>
                <a:spcPct val="30000"/>
              </a:spcBef>
              <a:spcAft>
                <a:spcPct val="0"/>
              </a:spcAft>
              <a:buClrTx/>
              <a:buSzTx/>
              <a:buFontTx/>
              <a:buNone/>
              <a:tabLst/>
              <a:defRPr/>
            </a:pPr>
            <a:r>
              <a:rPr lang="en-US" sz="1300" dirty="0" smtClean="0"/>
              <a:t>(Exp</a:t>
            </a:r>
            <a:r>
              <a:rPr lang="en-US" sz="1300" baseline="0" dirty="0" smtClean="0"/>
              <a:t>1 e Exp2): </a:t>
            </a:r>
            <a:r>
              <a:rPr lang="en-US" sz="1300" dirty="0" smtClean="0"/>
              <a:t>Since the sample rank correlation coefficient r</a:t>
            </a:r>
            <a:r>
              <a:rPr lang="en-US" sz="1300" baseline="0" dirty="0" smtClean="0"/>
              <a:t> =</a:t>
            </a:r>
            <a:r>
              <a:rPr lang="en-US" sz="1300" dirty="0" smtClean="0"/>
              <a:t> -.214, is lower than the critical value, 0.645, there is not enough evidence to reject the null hypothesis, i.e. conclude that there is not an association between the MOS’ ranks, hence they are not in agreement.</a:t>
            </a:r>
          </a:p>
          <a:p>
            <a:pPr defTabSz="990478">
              <a:defRPr/>
            </a:pPr>
            <a:r>
              <a:rPr lang="en-US" sz="1300" dirty="0" smtClean="0"/>
              <a:t>(Exp1 e Exp3): Since the sample rank correlation coefficient r</a:t>
            </a:r>
            <a:r>
              <a:rPr lang="en-US" sz="1300" baseline="0" dirty="0" smtClean="0"/>
              <a:t> =</a:t>
            </a:r>
            <a:r>
              <a:rPr lang="en-US" sz="1300" dirty="0" smtClean="0"/>
              <a:t> 0.595, is greater than the critical value, 0.159, there is enough evidence to reject the null hypothesis, H0, and accept H1, i.e. conclude that there is a positive association between the MOS’ ranks, hence they are in agreement.</a:t>
            </a:r>
          </a:p>
          <a:p>
            <a:pPr marL="0" marR="0" indent="0" algn="l" defTabSz="990478" rtl="0" eaLnBrk="1" fontAlgn="base" latinLnBrk="0" hangingPunct="1">
              <a:lnSpc>
                <a:spcPct val="100000"/>
              </a:lnSpc>
              <a:spcBef>
                <a:spcPct val="30000"/>
              </a:spcBef>
              <a:spcAft>
                <a:spcPct val="0"/>
              </a:spcAft>
              <a:buClrTx/>
              <a:buSzTx/>
              <a:buFontTx/>
              <a:buNone/>
              <a:tabLst/>
              <a:defRPr/>
            </a:pPr>
            <a:r>
              <a:rPr lang="en-US" sz="1300" dirty="0" smtClean="0"/>
              <a:t>(Exp2 e Exp3): Since the sample rank correlation coefficient r</a:t>
            </a:r>
            <a:r>
              <a:rPr lang="en-US" sz="1300" baseline="0" dirty="0" smtClean="0"/>
              <a:t> =</a:t>
            </a:r>
            <a:r>
              <a:rPr lang="en-US" sz="1300" dirty="0" smtClean="0"/>
              <a:t> 0.090, is lower than the critical value, 0.848, there is not enough evidence to reject the null hypothesis, H0, i.e. conclude that there is not a positive association between the MOS’ ranks, hence they are not in agreement.</a:t>
            </a:r>
          </a:p>
          <a:p>
            <a:pPr defTabSz="990478">
              <a:defRPr/>
            </a:pPr>
            <a:endParaRPr lang="en-US" sz="1300" dirty="0" smtClean="0"/>
          </a:p>
          <a:p>
            <a:pPr defTabSz="990478">
              <a:defRPr/>
            </a:pPr>
            <a:r>
              <a:rPr lang="en-US" sz="1300" dirty="0" smtClean="0"/>
              <a:t>NOTE</a:t>
            </a:r>
            <a:r>
              <a:rPr lang="en-US" sz="1300" dirty="0"/>
              <a:t>: It is important to realize that statistical significance does not indicate the strength of the Spearman correlation. In fact, the statistical significance testing of the Spearman correlation does not provide you with </a:t>
            </a:r>
            <a:r>
              <a:rPr lang="en-US" sz="1300" i="1" dirty="0"/>
              <a:t>any</a:t>
            </a:r>
            <a:r>
              <a:rPr lang="en-US" sz="1300" dirty="0"/>
              <a:t> information about the strength of the relationship. Thus, achieving a value of </a:t>
            </a:r>
            <a:r>
              <a:rPr lang="en-US" sz="1300" i="1" dirty="0"/>
              <a:t>p</a:t>
            </a:r>
            <a:r>
              <a:rPr lang="en-US" sz="1300" dirty="0"/>
              <a:t> = 0.001, for example, does not mean that the relationship is stronger than if you achieved a value of </a:t>
            </a:r>
            <a:r>
              <a:rPr lang="en-US" sz="1300" i="1" dirty="0"/>
              <a:t>p</a:t>
            </a:r>
            <a:r>
              <a:rPr lang="en-US" sz="1300" dirty="0"/>
              <a:t> = 0.04. This is because the significance test is investigating whether you can accept or reject the null hypothesis. If you set α = 0.05, achieving a statistically significant Spearman correlation means that you can be sure that there is less than a 5% chance that the strength of the relationship you found (your rho coefficient) happened by chance if the null hypothesis were true.</a:t>
            </a:r>
            <a:endParaRPr lang="pt-BR" dirty="0" smtClean="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5</a:t>
            </a:fld>
            <a:endParaRPr lang="pt-BR" dirty="0"/>
          </a:p>
        </p:txBody>
      </p:sp>
    </p:spTree>
    <p:extLst>
      <p:ext uri="{BB962C8B-B14F-4D97-AF65-F5344CB8AC3E}">
        <p14:creationId xmlns:p14="http://schemas.microsoft.com/office/powerpoint/2010/main" val="4161710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90478" rtl="0" eaLnBrk="1" fontAlgn="base" latinLnBrk="0" hangingPunct="1">
              <a:lnSpc>
                <a:spcPct val="100000"/>
              </a:lnSpc>
              <a:spcBef>
                <a:spcPct val="30000"/>
              </a:spcBef>
              <a:spcAft>
                <a:spcPct val="0"/>
              </a:spcAft>
              <a:buClrTx/>
              <a:buSzTx/>
              <a:buFontTx/>
              <a:buNone/>
              <a:tabLst/>
              <a:defRPr/>
            </a:pPr>
            <a:r>
              <a:rPr lang="en-US" sz="1200" dirty="0" smtClean="0"/>
              <a:t>H</a:t>
            </a:r>
            <a:r>
              <a:rPr lang="en-US" sz="1200" baseline="-25000" dirty="0" smtClean="0"/>
              <a:t>0</a:t>
            </a:r>
            <a:r>
              <a:rPr lang="en-US" sz="1200" dirty="0" smtClean="0"/>
              <a:t> = There</a:t>
            </a:r>
            <a:r>
              <a:rPr lang="en-US" sz="1200" baseline="0" dirty="0" smtClean="0"/>
              <a:t> is no correlation between the means</a:t>
            </a:r>
          </a:p>
          <a:p>
            <a:pPr marL="0" marR="0" indent="0" algn="l" defTabSz="990478" rtl="0" eaLnBrk="1" fontAlgn="base" latinLnBrk="0" hangingPunct="1">
              <a:lnSpc>
                <a:spcPct val="100000"/>
              </a:lnSpc>
              <a:spcBef>
                <a:spcPct val="30000"/>
              </a:spcBef>
              <a:spcAft>
                <a:spcPct val="0"/>
              </a:spcAft>
              <a:buClrTx/>
              <a:buSzTx/>
              <a:buFontTx/>
              <a:buNone/>
              <a:tabLst/>
              <a:defRPr/>
            </a:pPr>
            <a:r>
              <a:rPr lang="en-US" sz="1200" dirty="0" smtClean="0"/>
              <a:t>(Exp</a:t>
            </a:r>
            <a:r>
              <a:rPr lang="en-US" sz="1200" baseline="0" dirty="0" smtClean="0"/>
              <a:t>2 e Exp3): </a:t>
            </a:r>
            <a:r>
              <a:rPr lang="en-US" sz="1200" dirty="0" smtClean="0"/>
              <a:t>Since the sample rank correlation coefficient r</a:t>
            </a:r>
            <a:r>
              <a:rPr lang="en-US" sz="1200" baseline="0" dirty="0" smtClean="0"/>
              <a:t> =</a:t>
            </a:r>
            <a:r>
              <a:rPr lang="en-US" sz="1200" dirty="0" smtClean="0"/>
              <a:t>.911, is greater than the critical value, .000, there is enough evidence to reject the null hypothesis, i.e. conclude that there is an association between the MOS’ ranks, hence they are in agreement.</a:t>
            </a:r>
          </a:p>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54</a:t>
            </a:fld>
            <a:endParaRPr lang="pt-BR" dirty="0"/>
          </a:p>
        </p:txBody>
      </p:sp>
    </p:spTree>
    <p:extLst>
      <p:ext uri="{BB962C8B-B14F-4D97-AF65-F5344CB8AC3E}">
        <p14:creationId xmlns:p14="http://schemas.microsoft.com/office/powerpoint/2010/main" val="1276365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55</a:t>
            </a:fld>
            <a:endParaRPr lang="pt-BR" dirty="0"/>
          </a:p>
        </p:txBody>
      </p:sp>
    </p:spTree>
    <p:extLst>
      <p:ext uri="{BB962C8B-B14F-4D97-AF65-F5344CB8AC3E}">
        <p14:creationId xmlns:p14="http://schemas.microsoft.com/office/powerpoint/2010/main" val="2559730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smtClean="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56</a:t>
            </a:fld>
            <a:endParaRPr lang="pt-BR" dirty="0"/>
          </a:p>
        </p:txBody>
      </p:sp>
    </p:spTree>
    <p:extLst>
      <p:ext uri="{BB962C8B-B14F-4D97-AF65-F5344CB8AC3E}">
        <p14:creationId xmlns:p14="http://schemas.microsoft.com/office/powerpoint/2010/main" val="2947759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300" dirty="0"/>
              <a:t>USE ALL.</a:t>
            </a:r>
          </a:p>
          <a:p>
            <a:r>
              <a:rPr lang="en-US" sz="1300" dirty="0"/>
              <a:t>COMPUTE filter_$=((</a:t>
            </a:r>
            <a:r>
              <a:rPr lang="en-US" sz="1300" dirty="0" err="1"/>
              <a:t>seq</a:t>
            </a:r>
            <a:r>
              <a:rPr lang="en-US" sz="1300" dirty="0"/>
              <a:t>=1 AND </a:t>
            </a:r>
            <a:r>
              <a:rPr lang="en-US" sz="1300" dirty="0" err="1"/>
              <a:t>partic</a:t>
            </a:r>
            <a:r>
              <a:rPr lang="en-US" sz="1300" dirty="0"/>
              <a:t>=1) OR (</a:t>
            </a:r>
            <a:r>
              <a:rPr lang="en-US" sz="1300" dirty="0" err="1"/>
              <a:t>seq</a:t>
            </a:r>
            <a:r>
              <a:rPr lang="en-US" sz="1300" dirty="0"/>
              <a:t>=4 AND </a:t>
            </a:r>
            <a:r>
              <a:rPr lang="en-US" sz="1300" dirty="0" err="1"/>
              <a:t>partic</a:t>
            </a:r>
            <a:r>
              <a:rPr lang="en-US" sz="1300" dirty="0"/>
              <a:t>=1)).</a:t>
            </a:r>
          </a:p>
          <a:p>
            <a:r>
              <a:rPr lang="en-US" sz="1300" dirty="0"/>
              <a:t>VARIABLE LABEL filter_$ '(</a:t>
            </a:r>
            <a:r>
              <a:rPr lang="en-US" sz="1300" dirty="0" err="1"/>
              <a:t>seq</a:t>
            </a:r>
            <a:r>
              <a:rPr lang="en-US" sz="1300" dirty="0"/>
              <a:t>=1 AND </a:t>
            </a:r>
            <a:r>
              <a:rPr lang="en-US" sz="1300" dirty="0" err="1"/>
              <a:t>partic</a:t>
            </a:r>
            <a:r>
              <a:rPr lang="en-US" sz="1300" dirty="0"/>
              <a:t>=1) OR (</a:t>
            </a:r>
            <a:r>
              <a:rPr lang="en-US" sz="1300" dirty="0" err="1"/>
              <a:t>seq</a:t>
            </a:r>
            <a:r>
              <a:rPr lang="en-US" sz="1300" dirty="0"/>
              <a:t>=4 AND </a:t>
            </a:r>
            <a:r>
              <a:rPr lang="en-US" sz="1300" dirty="0" err="1"/>
              <a:t>partic</a:t>
            </a:r>
            <a:r>
              <a:rPr lang="en-US" sz="1300" dirty="0"/>
              <a:t>=1) (FILTER)'.</a:t>
            </a:r>
          </a:p>
          <a:p>
            <a:r>
              <a:rPr lang="en-US" sz="1300" dirty="0"/>
              <a:t>VALUE LABELS filter_$ 0 'Not Selected' 1 'Selected'.</a:t>
            </a:r>
          </a:p>
          <a:p>
            <a:r>
              <a:rPr lang="pt-BR" sz="1300" dirty="0"/>
              <a:t>FORMAT </a:t>
            </a:r>
            <a:r>
              <a:rPr lang="pt-BR" sz="1300" dirty="0" err="1"/>
              <a:t>filter</a:t>
            </a:r>
            <a:r>
              <a:rPr lang="pt-BR" sz="1300" dirty="0"/>
              <a:t>_$ (f1.0).</a:t>
            </a:r>
          </a:p>
          <a:p>
            <a:r>
              <a:rPr lang="pt-BR" sz="1300" dirty="0"/>
              <a:t>FILTER BY </a:t>
            </a:r>
            <a:r>
              <a:rPr lang="pt-BR" sz="1300" dirty="0" err="1"/>
              <a:t>filter</a:t>
            </a:r>
            <a:r>
              <a:rPr lang="pt-BR" sz="1300" dirty="0"/>
              <a:t>_$.</a:t>
            </a:r>
          </a:p>
          <a:p>
            <a:r>
              <a:rPr lang="pt-BR" sz="1300" dirty="0"/>
              <a:t>EXECUTE.</a:t>
            </a:r>
          </a:p>
          <a:p>
            <a:r>
              <a:rPr lang="pt-BR" sz="1300" dirty="0"/>
              <a:t>NPAR TESTS</a:t>
            </a:r>
          </a:p>
          <a:p>
            <a:r>
              <a:rPr lang="en-US" sz="1300" dirty="0"/>
              <a:t>  /M-W= </a:t>
            </a:r>
            <a:r>
              <a:rPr lang="en-US" sz="1300" dirty="0" err="1"/>
              <a:t>mos</a:t>
            </a:r>
            <a:r>
              <a:rPr lang="en-US" sz="1300" dirty="0"/>
              <a:t> BY </a:t>
            </a:r>
            <a:r>
              <a:rPr lang="en-US" sz="1300" dirty="0" err="1"/>
              <a:t>exp</a:t>
            </a:r>
            <a:r>
              <a:rPr lang="en-US" sz="1300" dirty="0"/>
              <a:t>(1 3)</a:t>
            </a:r>
          </a:p>
          <a:p>
            <a:r>
              <a:rPr lang="pt-BR" sz="1300" dirty="0"/>
              <a:t>  /MISSING ANALYSIS.</a:t>
            </a:r>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57</a:t>
            </a:fld>
            <a:endParaRPr lang="pt-BR" dirty="0"/>
          </a:p>
        </p:txBody>
      </p:sp>
    </p:spTree>
    <p:extLst>
      <p:ext uri="{BB962C8B-B14F-4D97-AF65-F5344CB8AC3E}">
        <p14:creationId xmlns:p14="http://schemas.microsoft.com/office/powerpoint/2010/main" val="1320786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58</a:t>
            </a:fld>
            <a:endParaRPr lang="pt-BR" dirty="0"/>
          </a:p>
        </p:txBody>
      </p:sp>
    </p:spTree>
    <p:extLst>
      <p:ext uri="{BB962C8B-B14F-4D97-AF65-F5344CB8AC3E}">
        <p14:creationId xmlns:p14="http://schemas.microsoft.com/office/powerpoint/2010/main" val="1881713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59</a:t>
            </a:fld>
            <a:endParaRPr lang="pt-BR" dirty="0"/>
          </a:p>
        </p:txBody>
      </p:sp>
    </p:spTree>
    <p:extLst>
      <p:ext uri="{BB962C8B-B14F-4D97-AF65-F5344CB8AC3E}">
        <p14:creationId xmlns:p14="http://schemas.microsoft.com/office/powerpoint/2010/main" val="2915723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60</a:t>
            </a:fld>
            <a:endParaRPr lang="pt-BR" dirty="0"/>
          </a:p>
        </p:txBody>
      </p:sp>
    </p:spTree>
    <p:extLst>
      <p:ext uri="{BB962C8B-B14F-4D97-AF65-F5344CB8AC3E}">
        <p14:creationId xmlns:p14="http://schemas.microsoft.com/office/powerpoint/2010/main" val="2602908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61</a:t>
            </a:fld>
            <a:endParaRPr lang="pt-BR" dirty="0"/>
          </a:p>
        </p:txBody>
      </p:sp>
    </p:spTree>
    <p:extLst>
      <p:ext uri="{BB962C8B-B14F-4D97-AF65-F5344CB8AC3E}">
        <p14:creationId xmlns:p14="http://schemas.microsoft.com/office/powerpoint/2010/main" val="1888966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300" dirty="0"/>
              <a:t>USE ALL.</a:t>
            </a:r>
          </a:p>
          <a:p>
            <a:r>
              <a:rPr lang="pt-BR" sz="1300" dirty="0"/>
              <a:t>COMPUTE </a:t>
            </a:r>
            <a:r>
              <a:rPr lang="pt-BR" sz="1300" dirty="0" err="1"/>
              <a:t>filter</a:t>
            </a:r>
            <a:r>
              <a:rPr lang="pt-BR" sz="1300" dirty="0"/>
              <a:t>_$=((</a:t>
            </a:r>
            <a:r>
              <a:rPr lang="pt-BR" sz="1300" dirty="0" err="1"/>
              <a:t>seq</a:t>
            </a:r>
            <a:r>
              <a:rPr lang="pt-BR" sz="1300" dirty="0"/>
              <a:t>=1) OR (</a:t>
            </a:r>
            <a:r>
              <a:rPr lang="pt-BR" sz="1300" dirty="0" err="1"/>
              <a:t>seq</a:t>
            </a:r>
            <a:r>
              <a:rPr lang="pt-BR" sz="1300" dirty="0"/>
              <a:t>=4)).</a:t>
            </a:r>
          </a:p>
          <a:p>
            <a:r>
              <a:rPr lang="pt-BR" sz="1300" dirty="0"/>
              <a:t>VARIABLE LABEL </a:t>
            </a:r>
            <a:r>
              <a:rPr lang="pt-BR" sz="1300" dirty="0" err="1"/>
              <a:t>filter</a:t>
            </a:r>
            <a:r>
              <a:rPr lang="pt-BR" sz="1300" dirty="0"/>
              <a:t>_$ '(</a:t>
            </a:r>
            <a:r>
              <a:rPr lang="pt-BR" sz="1300" dirty="0" err="1"/>
              <a:t>seq</a:t>
            </a:r>
            <a:r>
              <a:rPr lang="pt-BR" sz="1300" dirty="0"/>
              <a:t>=1) OR (</a:t>
            </a:r>
            <a:r>
              <a:rPr lang="pt-BR" sz="1300" dirty="0" err="1"/>
              <a:t>seq</a:t>
            </a:r>
            <a:r>
              <a:rPr lang="pt-BR" sz="1300" dirty="0"/>
              <a:t>=4) (FILTER)'.</a:t>
            </a:r>
          </a:p>
          <a:p>
            <a:r>
              <a:rPr lang="en-US" sz="1300" dirty="0"/>
              <a:t>VALUE LABELS filter_$ 0 'Not Selected' 1 'Selected'.</a:t>
            </a:r>
          </a:p>
          <a:p>
            <a:r>
              <a:rPr lang="pt-BR" sz="1300" dirty="0"/>
              <a:t>FORMAT </a:t>
            </a:r>
            <a:r>
              <a:rPr lang="pt-BR" sz="1300" dirty="0" err="1"/>
              <a:t>filter</a:t>
            </a:r>
            <a:r>
              <a:rPr lang="pt-BR" sz="1300" dirty="0"/>
              <a:t>_$ (f1.0).</a:t>
            </a:r>
          </a:p>
          <a:p>
            <a:r>
              <a:rPr lang="pt-BR" sz="1300" dirty="0"/>
              <a:t>FILTER BY </a:t>
            </a:r>
            <a:r>
              <a:rPr lang="pt-BR" sz="1300" dirty="0" err="1"/>
              <a:t>filter</a:t>
            </a:r>
            <a:r>
              <a:rPr lang="pt-BR" sz="1300" dirty="0"/>
              <a:t>_$.</a:t>
            </a:r>
          </a:p>
          <a:p>
            <a:r>
              <a:rPr lang="pt-BR" sz="1300" dirty="0"/>
              <a:t>EXECUTE.</a:t>
            </a:r>
          </a:p>
          <a:p>
            <a:r>
              <a:rPr lang="pt-BR" sz="1300" dirty="0"/>
              <a:t>NPAR TESTS</a:t>
            </a:r>
          </a:p>
          <a:p>
            <a:r>
              <a:rPr lang="en-US" sz="1300" dirty="0"/>
              <a:t>  /M-W= scores BY </a:t>
            </a:r>
            <a:r>
              <a:rPr lang="en-US" sz="1300" dirty="0" err="1"/>
              <a:t>exp</a:t>
            </a:r>
            <a:r>
              <a:rPr lang="en-US" sz="1300" dirty="0"/>
              <a:t>(1 3)</a:t>
            </a:r>
          </a:p>
          <a:p>
            <a:r>
              <a:rPr lang="pt-BR" sz="1300" dirty="0"/>
              <a:t>  /MISSING ANALYSIS.</a:t>
            </a:r>
          </a:p>
          <a:p>
            <a:endParaRPr lang="pt-BR" sz="1300"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62</a:t>
            </a:fld>
            <a:endParaRPr lang="pt-BR" dirty="0"/>
          </a:p>
        </p:txBody>
      </p:sp>
    </p:spTree>
    <p:extLst>
      <p:ext uri="{BB962C8B-B14F-4D97-AF65-F5344CB8AC3E}">
        <p14:creationId xmlns:p14="http://schemas.microsoft.com/office/powerpoint/2010/main" val="1604492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defTabSz="990478">
              <a:defRPr/>
            </a:pPr>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63</a:t>
            </a:fld>
            <a:endParaRPr lang="pt-BR" dirty="0"/>
          </a:p>
        </p:txBody>
      </p:sp>
    </p:spTree>
    <p:extLst>
      <p:ext uri="{BB962C8B-B14F-4D97-AF65-F5344CB8AC3E}">
        <p14:creationId xmlns:p14="http://schemas.microsoft.com/office/powerpoint/2010/main" val="3959180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90478" rtl="0" eaLnBrk="1" fontAlgn="base" latinLnBrk="0" hangingPunct="1">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H</a:t>
            </a:r>
            <a:r>
              <a:rPr lang="en-US" sz="1200" b="0" i="0" kern="1200" baseline="-25000" dirty="0" smtClean="0">
                <a:solidFill>
                  <a:schemeClr val="tx1"/>
                </a:solidFill>
                <a:effectLst/>
                <a:latin typeface="+mn-lt"/>
                <a:ea typeface="+mn-ea"/>
                <a:cs typeface="+mn-cs"/>
              </a:rPr>
              <a:t>0</a:t>
            </a:r>
            <a:r>
              <a:rPr lang="en-US" sz="1200" b="0" i="0" kern="1200" dirty="0" smtClean="0">
                <a:solidFill>
                  <a:schemeClr val="tx1"/>
                </a:solidFill>
                <a:effectLst/>
                <a:latin typeface="+mn-lt"/>
                <a:ea typeface="+mn-ea"/>
                <a:cs typeface="+mn-cs"/>
              </a:rPr>
              <a:t>: ρ = 0; the population correlation coefficient is equal to zero.</a:t>
            </a:r>
          </a:p>
          <a:p>
            <a:pPr marL="0" marR="0" indent="0" algn="l" defTabSz="990478" rtl="0" eaLnBrk="1" fontAlgn="base" latinLnBrk="0" hangingPunct="1">
              <a:lnSpc>
                <a:spcPct val="100000"/>
              </a:lnSpc>
              <a:spcBef>
                <a:spcPct val="30000"/>
              </a:spcBef>
              <a:spcAft>
                <a:spcPct val="0"/>
              </a:spcAft>
              <a:buClrTx/>
              <a:buSzTx/>
              <a:buFontTx/>
              <a:buNone/>
              <a:tabLst/>
              <a:defRPr/>
            </a:pPr>
            <a:r>
              <a:rPr lang="en-US" sz="1400" dirty="0" smtClean="0"/>
              <a:t>(Exp</a:t>
            </a:r>
            <a:r>
              <a:rPr lang="en-US" sz="1400" baseline="0" dirty="0" smtClean="0"/>
              <a:t>1 e Exp2): </a:t>
            </a:r>
            <a:r>
              <a:rPr lang="en-US" sz="1200" b="0" i="0" kern="1200" dirty="0" smtClean="0">
                <a:solidFill>
                  <a:schemeClr val="tx1"/>
                </a:solidFill>
                <a:effectLst/>
                <a:latin typeface="+mn-lt"/>
                <a:ea typeface="+mn-ea"/>
                <a:cs typeface="+mn-cs"/>
              </a:rPr>
              <a:t>A Pearson's correlation was run to assess the relationship between MOS in Exp1 and</a:t>
            </a:r>
            <a:r>
              <a:rPr lang="en-US" sz="1200" b="0" i="0" kern="1200" baseline="0" dirty="0" smtClean="0">
                <a:solidFill>
                  <a:schemeClr val="tx1"/>
                </a:solidFill>
                <a:effectLst/>
                <a:latin typeface="+mn-lt"/>
                <a:ea typeface="+mn-ea"/>
                <a:cs typeface="+mn-cs"/>
              </a:rPr>
              <a:t> Exp2</a:t>
            </a:r>
            <a:r>
              <a:rPr lang="en-US" sz="1200" b="0" i="0" kern="1200" dirty="0" smtClean="0">
                <a:solidFill>
                  <a:schemeClr val="tx1"/>
                </a:solidFill>
                <a:effectLst/>
                <a:latin typeface="+mn-lt"/>
                <a:ea typeface="+mn-ea"/>
                <a:cs typeface="+mn-cs"/>
              </a:rPr>
              <a:t>. There was a weak negative correlation between MOS1</a:t>
            </a:r>
            <a:r>
              <a:rPr lang="en-US" sz="1200" b="0" i="0" kern="1200" baseline="0" dirty="0" smtClean="0">
                <a:solidFill>
                  <a:schemeClr val="tx1"/>
                </a:solidFill>
                <a:effectLst/>
                <a:latin typeface="+mn-lt"/>
                <a:ea typeface="+mn-ea"/>
                <a:cs typeface="+mn-cs"/>
              </a:rPr>
              <a:t> and MOS2</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r</a:t>
            </a:r>
            <a:r>
              <a:rPr lang="en-US" sz="1200" b="0" i="0" kern="1200" dirty="0" smtClean="0">
                <a:solidFill>
                  <a:schemeClr val="tx1"/>
                </a:solidFill>
                <a:effectLst/>
                <a:latin typeface="+mn-lt"/>
                <a:ea typeface="+mn-ea"/>
                <a:cs typeface="+mn-cs"/>
              </a:rPr>
              <a:t> = -.026, </a:t>
            </a:r>
            <a:r>
              <a:rPr lang="en-US" sz="1200" b="0" i="1"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 = .956.</a:t>
            </a:r>
            <a:endParaRPr lang="en-US" sz="1400" dirty="0" smtClean="0"/>
          </a:p>
          <a:p>
            <a:pPr marL="0" marR="0" indent="0" algn="l" defTabSz="990478" rtl="0" eaLnBrk="1" fontAlgn="base" latinLnBrk="0" hangingPunct="1">
              <a:lnSpc>
                <a:spcPct val="100000"/>
              </a:lnSpc>
              <a:spcBef>
                <a:spcPct val="30000"/>
              </a:spcBef>
              <a:spcAft>
                <a:spcPct val="0"/>
              </a:spcAft>
              <a:buClrTx/>
              <a:buSzTx/>
              <a:buFontTx/>
              <a:buNone/>
              <a:tabLst/>
              <a:defRPr/>
            </a:pPr>
            <a:endParaRPr lang="en-US" sz="1300" dirty="0" smtClean="0"/>
          </a:p>
          <a:p>
            <a:pPr marL="0" marR="0" indent="0" algn="l" defTabSz="990478" rtl="0" eaLnBrk="1" fontAlgn="base" latinLnBrk="0" hangingPunct="1">
              <a:lnSpc>
                <a:spcPct val="100000"/>
              </a:lnSpc>
              <a:spcBef>
                <a:spcPct val="30000"/>
              </a:spcBef>
              <a:spcAft>
                <a:spcPct val="0"/>
              </a:spcAft>
              <a:buClrTx/>
              <a:buSzTx/>
              <a:buFontTx/>
              <a:buNone/>
              <a:tabLst/>
              <a:defRPr/>
            </a:pPr>
            <a:r>
              <a:rPr lang="en-US" sz="1300" dirty="0" smtClean="0"/>
              <a:t>(Exp</a:t>
            </a:r>
            <a:r>
              <a:rPr lang="en-US" sz="1300" baseline="0" dirty="0" smtClean="0"/>
              <a:t>1 e Exp3): </a:t>
            </a:r>
            <a:r>
              <a:rPr lang="en-US" sz="1200" b="0" i="0" kern="1200" dirty="0" smtClean="0">
                <a:solidFill>
                  <a:schemeClr val="tx1"/>
                </a:solidFill>
                <a:effectLst/>
                <a:latin typeface="+mn-lt"/>
                <a:ea typeface="+mn-ea"/>
                <a:cs typeface="+mn-cs"/>
              </a:rPr>
              <a:t>A Pearson's correlation was run to assess the relationship between MOS in Exp1 and</a:t>
            </a:r>
            <a:r>
              <a:rPr lang="en-US" sz="1200" b="0" i="0" kern="1200" baseline="0" dirty="0" smtClean="0">
                <a:solidFill>
                  <a:schemeClr val="tx1"/>
                </a:solidFill>
                <a:effectLst/>
                <a:latin typeface="+mn-lt"/>
                <a:ea typeface="+mn-ea"/>
                <a:cs typeface="+mn-cs"/>
              </a:rPr>
              <a:t> Exp3</a:t>
            </a:r>
            <a:r>
              <a:rPr lang="en-US" sz="1200" b="0" i="0" kern="1200" dirty="0" smtClean="0">
                <a:solidFill>
                  <a:schemeClr val="tx1"/>
                </a:solidFill>
                <a:effectLst/>
                <a:latin typeface="+mn-lt"/>
                <a:ea typeface="+mn-ea"/>
                <a:cs typeface="+mn-cs"/>
              </a:rPr>
              <a:t>. There was a moderate positive correlation between MOS1</a:t>
            </a:r>
            <a:r>
              <a:rPr lang="en-US" sz="1200" b="0" i="0" kern="1200" baseline="0" dirty="0" smtClean="0">
                <a:solidFill>
                  <a:schemeClr val="tx1"/>
                </a:solidFill>
                <a:effectLst/>
                <a:latin typeface="+mn-lt"/>
                <a:ea typeface="+mn-ea"/>
                <a:cs typeface="+mn-cs"/>
              </a:rPr>
              <a:t> and MOS3</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r</a:t>
            </a:r>
            <a:r>
              <a:rPr lang="en-US" sz="1200" b="0" i="0" kern="1200" dirty="0" smtClean="0">
                <a:solidFill>
                  <a:schemeClr val="tx1"/>
                </a:solidFill>
                <a:effectLst/>
                <a:latin typeface="+mn-lt"/>
                <a:ea typeface="+mn-ea"/>
                <a:cs typeface="+mn-cs"/>
              </a:rPr>
              <a:t> = .382, </a:t>
            </a:r>
            <a:r>
              <a:rPr lang="en-US" sz="1200" b="0" i="1"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 = .398, with MOS1 explaining 16% of the variation in MOS3.</a:t>
            </a:r>
          </a:p>
          <a:p>
            <a:pPr marL="0" marR="0" indent="0" algn="l" defTabSz="990478" rtl="0" eaLnBrk="1" fontAlgn="base" latinLnBrk="0" hangingPunct="1">
              <a:lnSpc>
                <a:spcPct val="100000"/>
              </a:lnSpc>
              <a:spcBef>
                <a:spcPct val="30000"/>
              </a:spcBef>
              <a:spcAft>
                <a:spcPct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90478" rtl="0" eaLnBrk="1" fontAlgn="base" latinLnBrk="0" hangingPunct="1">
              <a:lnSpc>
                <a:spcPct val="100000"/>
              </a:lnSpc>
              <a:spcBef>
                <a:spcPct val="30000"/>
              </a:spcBef>
              <a:spcAft>
                <a:spcPct val="0"/>
              </a:spcAft>
              <a:buClrTx/>
              <a:buSzTx/>
              <a:buFontTx/>
              <a:buNone/>
              <a:tabLst/>
              <a:defRPr/>
            </a:pPr>
            <a:r>
              <a:rPr lang="en-US" sz="1300" dirty="0" smtClean="0"/>
              <a:t>(Exp</a:t>
            </a:r>
            <a:r>
              <a:rPr lang="en-US" sz="1300" baseline="0" dirty="0" smtClean="0"/>
              <a:t>2 e Exp3): </a:t>
            </a:r>
            <a:r>
              <a:rPr lang="en-US" sz="1200" b="0" i="0" kern="1200" dirty="0" smtClean="0">
                <a:solidFill>
                  <a:schemeClr val="tx1"/>
                </a:solidFill>
                <a:effectLst/>
                <a:latin typeface="+mn-lt"/>
                <a:ea typeface="+mn-ea"/>
                <a:cs typeface="+mn-cs"/>
              </a:rPr>
              <a:t>A Pearson's correlation was run to assess the relationship between MOS in Exp2 and</a:t>
            </a:r>
            <a:r>
              <a:rPr lang="en-US" sz="1200" b="0" i="0" kern="1200" baseline="0" dirty="0" smtClean="0">
                <a:solidFill>
                  <a:schemeClr val="tx1"/>
                </a:solidFill>
                <a:effectLst/>
                <a:latin typeface="+mn-lt"/>
                <a:ea typeface="+mn-ea"/>
                <a:cs typeface="+mn-cs"/>
              </a:rPr>
              <a:t> Exp3</a:t>
            </a:r>
            <a:r>
              <a:rPr lang="en-US" sz="1200" b="0" i="0" kern="1200" dirty="0" smtClean="0">
                <a:solidFill>
                  <a:schemeClr val="tx1"/>
                </a:solidFill>
                <a:effectLst/>
                <a:latin typeface="+mn-lt"/>
                <a:ea typeface="+mn-ea"/>
                <a:cs typeface="+mn-cs"/>
              </a:rPr>
              <a:t>. There was a very weak positive correlation between MOS2</a:t>
            </a:r>
            <a:r>
              <a:rPr lang="en-US" sz="1200" b="0" i="0" kern="1200" baseline="0" dirty="0" smtClean="0">
                <a:solidFill>
                  <a:schemeClr val="tx1"/>
                </a:solidFill>
                <a:effectLst/>
                <a:latin typeface="+mn-lt"/>
                <a:ea typeface="+mn-ea"/>
                <a:cs typeface="+mn-cs"/>
              </a:rPr>
              <a:t> and MOS3</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r</a:t>
            </a:r>
            <a:r>
              <a:rPr lang="en-US" sz="1200" b="0" i="0" kern="1200" dirty="0" smtClean="0">
                <a:solidFill>
                  <a:schemeClr val="tx1"/>
                </a:solidFill>
                <a:effectLst/>
                <a:latin typeface="+mn-lt"/>
                <a:ea typeface="+mn-ea"/>
                <a:cs typeface="+mn-cs"/>
              </a:rPr>
              <a:t> = .008, </a:t>
            </a:r>
            <a:r>
              <a:rPr lang="en-US" sz="1200" b="0" i="1"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 = .987.</a:t>
            </a:r>
          </a:p>
          <a:p>
            <a:pPr marL="0" marR="0" indent="0" algn="l" defTabSz="990478" rtl="0" eaLnBrk="1" fontAlgn="base" latinLnBrk="0" hangingPunct="1">
              <a:lnSpc>
                <a:spcPct val="100000"/>
              </a:lnSpc>
              <a:spcBef>
                <a:spcPct val="30000"/>
              </a:spcBef>
              <a:spcAft>
                <a:spcPct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6</a:t>
            </a:fld>
            <a:endParaRPr lang="pt-BR" dirty="0"/>
          </a:p>
        </p:txBody>
      </p:sp>
    </p:spTree>
    <p:extLst>
      <p:ext uri="{BB962C8B-B14F-4D97-AF65-F5344CB8AC3E}">
        <p14:creationId xmlns:p14="http://schemas.microsoft.com/office/powerpoint/2010/main" val="3186573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USE ALL.</a:t>
            </a:r>
          </a:p>
          <a:p>
            <a:r>
              <a:rPr lang="pt-BR" dirty="0" smtClean="0"/>
              <a:t>COMPUTE </a:t>
            </a:r>
            <a:r>
              <a:rPr lang="pt-BR" dirty="0" err="1" smtClean="0"/>
              <a:t>filter</a:t>
            </a:r>
            <a:r>
              <a:rPr lang="pt-BR" dirty="0" smtClean="0"/>
              <a:t>_$=((</a:t>
            </a:r>
            <a:r>
              <a:rPr lang="pt-BR" dirty="0" err="1" smtClean="0"/>
              <a:t>seq</a:t>
            </a:r>
            <a:r>
              <a:rPr lang="pt-BR" dirty="0" smtClean="0"/>
              <a:t>=1 AND </a:t>
            </a:r>
            <a:r>
              <a:rPr lang="pt-BR" dirty="0" err="1" smtClean="0"/>
              <a:t>content</a:t>
            </a:r>
            <a:r>
              <a:rPr lang="pt-BR" dirty="0" smtClean="0"/>
              <a:t>=1) OR (</a:t>
            </a:r>
            <a:r>
              <a:rPr lang="pt-BR" dirty="0" err="1" smtClean="0"/>
              <a:t>seq</a:t>
            </a:r>
            <a:r>
              <a:rPr lang="pt-BR" dirty="0" smtClean="0"/>
              <a:t>=4 AND </a:t>
            </a:r>
            <a:r>
              <a:rPr lang="pt-BR" dirty="0" err="1" smtClean="0"/>
              <a:t>content</a:t>
            </a:r>
            <a:r>
              <a:rPr lang="pt-BR" dirty="0" smtClean="0"/>
              <a:t>=1)).</a:t>
            </a:r>
          </a:p>
          <a:p>
            <a:r>
              <a:rPr lang="pt-BR" dirty="0" smtClean="0"/>
              <a:t>VARIABLE LABEL </a:t>
            </a:r>
            <a:r>
              <a:rPr lang="pt-BR" dirty="0" err="1" smtClean="0"/>
              <a:t>filter</a:t>
            </a:r>
            <a:r>
              <a:rPr lang="pt-BR" dirty="0" smtClean="0"/>
              <a:t>_$ '(</a:t>
            </a:r>
            <a:r>
              <a:rPr lang="pt-BR" dirty="0" err="1" smtClean="0"/>
              <a:t>seq</a:t>
            </a:r>
            <a:r>
              <a:rPr lang="pt-BR" dirty="0" smtClean="0"/>
              <a:t>=1 AND </a:t>
            </a:r>
            <a:r>
              <a:rPr lang="pt-BR" dirty="0" err="1" smtClean="0"/>
              <a:t>content</a:t>
            </a:r>
            <a:r>
              <a:rPr lang="pt-BR" dirty="0" smtClean="0"/>
              <a:t>=1) OR (</a:t>
            </a:r>
            <a:r>
              <a:rPr lang="pt-BR" dirty="0" err="1" smtClean="0"/>
              <a:t>seq</a:t>
            </a:r>
            <a:r>
              <a:rPr lang="pt-BR" dirty="0" smtClean="0"/>
              <a:t>=4 AND </a:t>
            </a:r>
            <a:r>
              <a:rPr lang="pt-BR" dirty="0" err="1" smtClean="0"/>
              <a:t>content</a:t>
            </a:r>
            <a:r>
              <a:rPr lang="pt-BR" dirty="0" smtClean="0"/>
              <a:t>=1) (FILTER)'.</a:t>
            </a:r>
          </a:p>
          <a:p>
            <a:r>
              <a:rPr lang="pt-BR" dirty="0" smtClean="0"/>
              <a:t>VALUE LABELS </a:t>
            </a:r>
            <a:r>
              <a:rPr lang="pt-BR" dirty="0" err="1" smtClean="0"/>
              <a:t>filter</a:t>
            </a:r>
            <a:r>
              <a:rPr lang="pt-BR" dirty="0" smtClean="0"/>
              <a:t>_$ 0 '</a:t>
            </a:r>
            <a:r>
              <a:rPr lang="pt-BR" dirty="0" err="1" smtClean="0"/>
              <a:t>Not</a:t>
            </a:r>
            <a:r>
              <a:rPr lang="pt-BR" dirty="0" smtClean="0"/>
              <a:t> </a:t>
            </a:r>
            <a:r>
              <a:rPr lang="pt-BR" dirty="0" err="1" smtClean="0"/>
              <a:t>Selected</a:t>
            </a:r>
            <a:r>
              <a:rPr lang="pt-BR" dirty="0" smtClean="0"/>
              <a:t>' 1 '</a:t>
            </a:r>
            <a:r>
              <a:rPr lang="pt-BR" dirty="0" err="1" smtClean="0"/>
              <a:t>Selected</a:t>
            </a:r>
            <a:r>
              <a:rPr lang="pt-BR" dirty="0" smtClean="0"/>
              <a:t>'.</a:t>
            </a:r>
          </a:p>
          <a:p>
            <a:r>
              <a:rPr lang="pt-BR" dirty="0" smtClean="0"/>
              <a:t>FORMAT </a:t>
            </a:r>
            <a:r>
              <a:rPr lang="pt-BR" dirty="0" err="1" smtClean="0"/>
              <a:t>filter</a:t>
            </a:r>
            <a:r>
              <a:rPr lang="pt-BR" dirty="0" smtClean="0"/>
              <a:t>_$ (f1.0).</a:t>
            </a:r>
          </a:p>
          <a:p>
            <a:r>
              <a:rPr lang="pt-BR" dirty="0" smtClean="0"/>
              <a:t>FILTER BY </a:t>
            </a:r>
            <a:r>
              <a:rPr lang="pt-BR" dirty="0" err="1" smtClean="0"/>
              <a:t>filter</a:t>
            </a:r>
            <a:r>
              <a:rPr lang="pt-BR" dirty="0" smtClean="0"/>
              <a:t>_$.</a:t>
            </a:r>
          </a:p>
          <a:p>
            <a:r>
              <a:rPr lang="pt-BR" dirty="0" smtClean="0"/>
              <a:t>EXECUTE.</a:t>
            </a:r>
          </a:p>
          <a:p>
            <a:r>
              <a:rPr lang="pt-BR" dirty="0" smtClean="0"/>
              <a:t>NPAR TESTS</a:t>
            </a:r>
          </a:p>
          <a:p>
            <a:r>
              <a:rPr lang="pt-BR" dirty="0" smtClean="0"/>
              <a:t>  /M-W= scores BY </a:t>
            </a:r>
            <a:r>
              <a:rPr lang="pt-BR" dirty="0" err="1" smtClean="0"/>
              <a:t>exp</a:t>
            </a:r>
            <a:r>
              <a:rPr lang="pt-BR" dirty="0" smtClean="0"/>
              <a:t>(1 3)</a:t>
            </a:r>
          </a:p>
          <a:p>
            <a:r>
              <a:rPr lang="pt-BR" dirty="0" smtClean="0"/>
              <a:t>  /MISSING ANALYSIS.</a:t>
            </a:r>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64</a:t>
            </a:fld>
            <a:endParaRPr lang="pt-BR" dirty="0"/>
          </a:p>
        </p:txBody>
      </p:sp>
    </p:spTree>
    <p:extLst>
      <p:ext uri="{BB962C8B-B14F-4D97-AF65-F5344CB8AC3E}">
        <p14:creationId xmlns:p14="http://schemas.microsoft.com/office/powerpoint/2010/main" val="2215543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1" defTabSz="990478">
              <a:defRPr/>
            </a:pPr>
            <a:r>
              <a:rPr lang="en-US" sz="1900" dirty="0">
                <a:solidFill>
                  <a:schemeClr val="tx1">
                    <a:lumMod val="75000"/>
                    <a:lumOff val="25000"/>
                  </a:schemeClr>
                </a:solidFill>
                <a:latin typeface="Calibri" panose="020F0502020204030204" pitchFamily="34" charset="0"/>
              </a:rPr>
              <a:t>A Mann-Whitney U test was run to determine if there were differences in scores between Exp1 and Exp3 to Park Joy (original and packet loss). Median scores was not statistically significantly in Exp1 (43.23) than in Exp3 (34.01), U = 483.50, z = -1.892, p = .059.</a:t>
            </a:r>
          </a:p>
          <a:p>
            <a:pPr marL="0" lvl="1" defTabSz="990478">
              <a:defRPr/>
            </a:pPr>
            <a:r>
              <a:rPr lang="en-US" sz="1900" dirty="0">
                <a:solidFill>
                  <a:schemeClr val="tx1">
                    <a:lumMod val="75000"/>
                    <a:lumOff val="25000"/>
                  </a:schemeClr>
                </a:solidFill>
                <a:latin typeface="Calibri" panose="020F0502020204030204" pitchFamily="34" charset="0"/>
              </a:rPr>
              <a:t>A Mann-Whitney U test was run to determine if there were differences in scores between Exp1 and Exp3 to Into Tress (original and packet loss). Median scores was not statistically significantly in Exp1 (43.52) than in Exp3 (33.84), U = 475.50, z = -1.952, p = .051.</a:t>
            </a:r>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65</a:t>
            </a:fld>
            <a:endParaRPr lang="pt-BR" dirty="0"/>
          </a:p>
        </p:txBody>
      </p:sp>
    </p:spTree>
    <p:extLst>
      <p:ext uri="{BB962C8B-B14F-4D97-AF65-F5344CB8AC3E}">
        <p14:creationId xmlns:p14="http://schemas.microsoft.com/office/powerpoint/2010/main" val="1662189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1" defTabSz="990478">
              <a:defRPr/>
            </a:pPr>
            <a:r>
              <a:rPr lang="en-US" sz="1900" dirty="0">
                <a:solidFill>
                  <a:schemeClr val="tx1">
                    <a:lumMod val="75000"/>
                    <a:lumOff val="25000"/>
                  </a:schemeClr>
                </a:solidFill>
                <a:latin typeface="Calibri" panose="020F0502020204030204" pitchFamily="34" charset="0"/>
              </a:rPr>
              <a:t>A Mann-Whitney U test was run to determine if there were differences in scores between Exp1 and Exp3 to Park Joy (original and packet loss). Median scores was not statistically significantly in Exp1 (42.55) than in Exp3 (34.42), U = 502.50, z = -1.661, p = .097.</a:t>
            </a:r>
          </a:p>
          <a:p>
            <a:pPr marL="0" lvl="1" defTabSz="990478">
              <a:defRPr/>
            </a:pPr>
            <a:r>
              <a:rPr lang="en-US" sz="1900" dirty="0">
                <a:solidFill>
                  <a:schemeClr val="tx1">
                    <a:lumMod val="75000"/>
                    <a:lumOff val="25000"/>
                  </a:schemeClr>
                </a:solidFill>
                <a:latin typeface="Calibri" panose="020F0502020204030204" pitchFamily="34" charset="0"/>
              </a:rPr>
              <a:t>A Mann-Whitney U test was run to determine if there were differences in scores between Exp1 and Exp3 to Into Tress (original and packet loss). Median scores was not statistically significantly in Exp1 (40.68) than in Exp3 (35.57), U = 555, z = -1.067, p = .0286.</a:t>
            </a:r>
          </a:p>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66</a:t>
            </a:fld>
            <a:endParaRPr lang="pt-BR" dirty="0"/>
          </a:p>
        </p:txBody>
      </p:sp>
    </p:spTree>
    <p:extLst>
      <p:ext uri="{BB962C8B-B14F-4D97-AF65-F5344CB8AC3E}">
        <p14:creationId xmlns:p14="http://schemas.microsoft.com/office/powerpoint/2010/main" val="890587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1" defTabSz="990478">
              <a:defRPr/>
            </a:pPr>
            <a:r>
              <a:rPr lang="en-US" sz="1900" dirty="0">
                <a:solidFill>
                  <a:schemeClr val="tx1">
                    <a:lumMod val="75000"/>
                    <a:lumOff val="25000"/>
                  </a:schemeClr>
                </a:solidFill>
                <a:latin typeface="Calibri" panose="020F0502020204030204" pitchFamily="34" charset="0"/>
              </a:rPr>
              <a:t>A Mann-Whitney U test was run to determine if there were differences in scores between Exp1 and Exp3 to Park Joy (original and packet loss). Median scores was not statistically significantly in Exp1 (42.64) than in Exp3 (34.37), U = 500, z = -1.698, p = .090.</a:t>
            </a:r>
          </a:p>
          <a:p>
            <a:pPr marL="0" lvl="1" defTabSz="990478">
              <a:defRPr/>
            </a:pPr>
            <a:r>
              <a:rPr lang="en-US" sz="1900" dirty="0">
                <a:solidFill>
                  <a:schemeClr val="tx1">
                    <a:lumMod val="75000"/>
                    <a:lumOff val="25000"/>
                  </a:schemeClr>
                </a:solidFill>
                <a:latin typeface="Calibri" panose="020F0502020204030204" pitchFamily="34" charset="0"/>
              </a:rPr>
              <a:t>A Mann-Whitney U test was run to determine if there were differences in scores between Exp1 and Exp3 to Into Tress (original and packet loss). Median scores was not statistically significantly in Exp1 (41.70) than in Exp3 (34.95), U = 526.50, z = -1.385, p = .166.</a:t>
            </a:r>
          </a:p>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67</a:t>
            </a:fld>
            <a:endParaRPr lang="pt-BR" dirty="0"/>
          </a:p>
        </p:txBody>
      </p:sp>
    </p:spTree>
    <p:extLst>
      <p:ext uri="{BB962C8B-B14F-4D97-AF65-F5344CB8AC3E}">
        <p14:creationId xmlns:p14="http://schemas.microsoft.com/office/powerpoint/2010/main" val="3559884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1" defTabSz="990478">
              <a:defRPr/>
            </a:pPr>
            <a:r>
              <a:rPr lang="en-US" sz="1900" dirty="0">
                <a:solidFill>
                  <a:schemeClr val="tx1">
                    <a:lumMod val="75000"/>
                    <a:lumOff val="25000"/>
                  </a:schemeClr>
                </a:solidFill>
                <a:latin typeface="Calibri" panose="020F0502020204030204" pitchFamily="34" charset="0"/>
              </a:rPr>
              <a:t>A Mann-Whitney U test was run to determine if there were differences in scores between Exp1 and Exp3 to Park Joy (original and packet loss). Median scores was not statistically significantly in Exp1 (42.48) than in Exp3 (34.47), U = 504.50, z = -1.644, p = .100.</a:t>
            </a:r>
          </a:p>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68</a:t>
            </a:fld>
            <a:endParaRPr lang="pt-BR" dirty="0"/>
          </a:p>
        </p:txBody>
      </p:sp>
    </p:spTree>
    <p:extLst>
      <p:ext uri="{BB962C8B-B14F-4D97-AF65-F5344CB8AC3E}">
        <p14:creationId xmlns:p14="http://schemas.microsoft.com/office/powerpoint/2010/main" val="2345153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USE ALL.</a:t>
            </a:r>
          </a:p>
          <a:p>
            <a:r>
              <a:rPr lang="pt-BR" dirty="0" smtClean="0"/>
              <a:t>COMPUTE </a:t>
            </a:r>
            <a:r>
              <a:rPr lang="pt-BR" dirty="0" err="1" smtClean="0"/>
              <a:t>filter</a:t>
            </a:r>
            <a:r>
              <a:rPr lang="pt-BR" dirty="0" smtClean="0"/>
              <a:t>_$=((</a:t>
            </a:r>
            <a:r>
              <a:rPr lang="pt-BR" dirty="0" err="1" smtClean="0"/>
              <a:t>seq</a:t>
            </a:r>
            <a:r>
              <a:rPr lang="pt-BR" dirty="0" smtClean="0"/>
              <a:t>=1 AND </a:t>
            </a:r>
            <a:r>
              <a:rPr lang="pt-BR" dirty="0" err="1" smtClean="0"/>
              <a:t>content</a:t>
            </a:r>
            <a:r>
              <a:rPr lang="pt-BR" dirty="0" smtClean="0"/>
              <a:t>=1)).</a:t>
            </a:r>
          </a:p>
          <a:p>
            <a:r>
              <a:rPr lang="pt-BR" dirty="0" smtClean="0"/>
              <a:t>VARIABLE LABEL </a:t>
            </a:r>
            <a:r>
              <a:rPr lang="pt-BR" dirty="0" err="1" smtClean="0"/>
              <a:t>filter</a:t>
            </a:r>
            <a:r>
              <a:rPr lang="pt-BR" dirty="0" smtClean="0"/>
              <a:t>_$ '(</a:t>
            </a:r>
            <a:r>
              <a:rPr lang="pt-BR" dirty="0" err="1" smtClean="0"/>
              <a:t>seq</a:t>
            </a:r>
            <a:r>
              <a:rPr lang="pt-BR" dirty="0" smtClean="0"/>
              <a:t>=1 AND </a:t>
            </a:r>
            <a:r>
              <a:rPr lang="pt-BR" dirty="0" err="1" smtClean="0"/>
              <a:t>content</a:t>
            </a:r>
            <a:r>
              <a:rPr lang="pt-BR" dirty="0" smtClean="0"/>
              <a:t>=1) (FILTER)'.</a:t>
            </a:r>
          </a:p>
          <a:p>
            <a:r>
              <a:rPr lang="pt-BR" dirty="0" smtClean="0"/>
              <a:t>VALUE LABELS </a:t>
            </a:r>
            <a:r>
              <a:rPr lang="pt-BR" dirty="0" err="1" smtClean="0"/>
              <a:t>filter</a:t>
            </a:r>
            <a:r>
              <a:rPr lang="pt-BR" dirty="0" smtClean="0"/>
              <a:t>_$ 0 '</a:t>
            </a:r>
            <a:r>
              <a:rPr lang="pt-BR" dirty="0" err="1" smtClean="0"/>
              <a:t>Not</a:t>
            </a:r>
            <a:r>
              <a:rPr lang="pt-BR" dirty="0" smtClean="0"/>
              <a:t> </a:t>
            </a:r>
            <a:r>
              <a:rPr lang="pt-BR" dirty="0" err="1" smtClean="0"/>
              <a:t>Selected</a:t>
            </a:r>
            <a:r>
              <a:rPr lang="pt-BR" dirty="0" smtClean="0"/>
              <a:t>' 1 '</a:t>
            </a:r>
            <a:r>
              <a:rPr lang="pt-BR" dirty="0" err="1" smtClean="0"/>
              <a:t>Selected</a:t>
            </a:r>
            <a:r>
              <a:rPr lang="pt-BR" dirty="0" smtClean="0"/>
              <a:t>'.</a:t>
            </a:r>
          </a:p>
          <a:p>
            <a:r>
              <a:rPr lang="pt-BR" dirty="0" smtClean="0"/>
              <a:t>FORMAT </a:t>
            </a:r>
            <a:r>
              <a:rPr lang="pt-BR" dirty="0" err="1" smtClean="0"/>
              <a:t>filter</a:t>
            </a:r>
            <a:r>
              <a:rPr lang="pt-BR" dirty="0" smtClean="0"/>
              <a:t>_$ (f1.0).</a:t>
            </a:r>
          </a:p>
          <a:p>
            <a:r>
              <a:rPr lang="pt-BR" dirty="0" smtClean="0"/>
              <a:t>FILTER BY </a:t>
            </a:r>
            <a:r>
              <a:rPr lang="pt-BR" dirty="0" err="1" smtClean="0"/>
              <a:t>filter</a:t>
            </a:r>
            <a:r>
              <a:rPr lang="pt-BR" dirty="0" smtClean="0"/>
              <a:t>_$.</a:t>
            </a:r>
          </a:p>
          <a:p>
            <a:r>
              <a:rPr lang="pt-BR" dirty="0" smtClean="0"/>
              <a:t>EXECUTE.</a:t>
            </a:r>
          </a:p>
          <a:p>
            <a:r>
              <a:rPr lang="pt-BR" dirty="0" smtClean="0"/>
              <a:t>NPAR TESTS</a:t>
            </a:r>
          </a:p>
          <a:p>
            <a:r>
              <a:rPr lang="pt-BR" dirty="0" smtClean="0"/>
              <a:t>  /M-W= scores BY </a:t>
            </a:r>
            <a:r>
              <a:rPr lang="pt-BR" dirty="0" err="1" smtClean="0"/>
              <a:t>exp</a:t>
            </a:r>
            <a:r>
              <a:rPr lang="pt-BR" dirty="0" smtClean="0"/>
              <a:t>(1 3)</a:t>
            </a:r>
          </a:p>
          <a:p>
            <a:r>
              <a:rPr lang="pt-BR" dirty="0" smtClean="0"/>
              <a:t>  /MISSING ANALYSIS.</a:t>
            </a:r>
          </a:p>
          <a:p>
            <a:endParaRPr lang="en-GB" dirty="0" smtClean="0"/>
          </a:p>
          <a:p>
            <a:r>
              <a:rPr lang="pt-BR" dirty="0" smtClean="0"/>
              <a:t>USE ALL.</a:t>
            </a:r>
          </a:p>
          <a:p>
            <a:r>
              <a:rPr lang="pt-BR" dirty="0" smtClean="0"/>
              <a:t>COMPUTE </a:t>
            </a:r>
            <a:r>
              <a:rPr lang="pt-BR" dirty="0" err="1" smtClean="0"/>
              <a:t>filter</a:t>
            </a:r>
            <a:r>
              <a:rPr lang="pt-BR" dirty="0" smtClean="0"/>
              <a:t>_$=((</a:t>
            </a:r>
            <a:r>
              <a:rPr lang="pt-BR" dirty="0" err="1" smtClean="0"/>
              <a:t>seq</a:t>
            </a:r>
            <a:r>
              <a:rPr lang="pt-BR" dirty="0" smtClean="0"/>
              <a:t>=4 AND </a:t>
            </a:r>
            <a:r>
              <a:rPr lang="pt-BR" dirty="0" err="1" smtClean="0"/>
              <a:t>content</a:t>
            </a:r>
            <a:r>
              <a:rPr lang="pt-BR" dirty="0" smtClean="0"/>
              <a:t>=1)).</a:t>
            </a:r>
          </a:p>
          <a:p>
            <a:r>
              <a:rPr lang="pt-BR" dirty="0" smtClean="0"/>
              <a:t>VARIABLE LABEL </a:t>
            </a:r>
            <a:r>
              <a:rPr lang="pt-BR" dirty="0" err="1" smtClean="0"/>
              <a:t>filter</a:t>
            </a:r>
            <a:r>
              <a:rPr lang="pt-BR" dirty="0" smtClean="0"/>
              <a:t>_$ '(</a:t>
            </a:r>
            <a:r>
              <a:rPr lang="pt-BR" dirty="0" err="1" smtClean="0"/>
              <a:t>seq</a:t>
            </a:r>
            <a:r>
              <a:rPr lang="pt-BR" dirty="0" smtClean="0"/>
              <a:t>=4 AND </a:t>
            </a:r>
            <a:r>
              <a:rPr lang="pt-BR" dirty="0" err="1" smtClean="0"/>
              <a:t>content</a:t>
            </a:r>
            <a:r>
              <a:rPr lang="pt-BR" dirty="0" smtClean="0"/>
              <a:t>=1) (FILTER)'.</a:t>
            </a:r>
          </a:p>
          <a:p>
            <a:r>
              <a:rPr lang="pt-BR" dirty="0" smtClean="0"/>
              <a:t>VALUE LABELS </a:t>
            </a:r>
            <a:r>
              <a:rPr lang="pt-BR" dirty="0" err="1" smtClean="0"/>
              <a:t>filter</a:t>
            </a:r>
            <a:r>
              <a:rPr lang="pt-BR" dirty="0" smtClean="0"/>
              <a:t>_$ 0 '</a:t>
            </a:r>
            <a:r>
              <a:rPr lang="pt-BR" dirty="0" err="1" smtClean="0"/>
              <a:t>Not</a:t>
            </a:r>
            <a:r>
              <a:rPr lang="pt-BR" dirty="0" smtClean="0"/>
              <a:t> </a:t>
            </a:r>
            <a:r>
              <a:rPr lang="pt-BR" dirty="0" err="1" smtClean="0"/>
              <a:t>Selected</a:t>
            </a:r>
            <a:r>
              <a:rPr lang="pt-BR" dirty="0" smtClean="0"/>
              <a:t>' 1 '</a:t>
            </a:r>
            <a:r>
              <a:rPr lang="pt-BR" dirty="0" err="1" smtClean="0"/>
              <a:t>Selected</a:t>
            </a:r>
            <a:r>
              <a:rPr lang="pt-BR" dirty="0" smtClean="0"/>
              <a:t>'.</a:t>
            </a:r>
          </a:p>
          <a:p>
            <a:r>
              <a:rPr lang="pt-BR" dirty="0" smtClean="0"/>
              <a:t>FORMAT </a:t>
            </a:r>
            <a:r>
              <a:rPr lang="pt-BR" dirty="0" err="1" smtClean="0"/>
              <a:t>filter</a:t>
            </a:r>
            <a:r>
              <a:rPr lang="pt-BR" dirty="0" smtClean="0"/>
              <a:t>_$ (f1.0).</a:t>
            </a:r>
          </a:p>
          <a:p>
            <a:r>
              <a:rPr lang="pt-BR" dirty="0" smtClean="0"/>
              <a:t>FILTER BY </a:t>
            </a:r>
            <a:r>
              <a:rPr lang="pt-BR" dirty="0" err="1" smtClean="0"/>
              <a:t>filter</a:t>
            </a:r>
            <a:r>
              <a:rPr lang="pt-BR" dirty="0" smtClean="0"/>
              <a:t>_$.</a:t>
            </a:r>
          </a:p>
          <a:p>
            <a:r>
              <a:rPr lang="pt-BR" dirty="0" smtClean="0"/>
              <a:t>EXECUTE.</a:t>
            </a:r>
          </a:p>
          <a:p>
            <a:r>
              <a:rPr lang="pt-BR" dirty="0" smtClean="0"/>
              <a:t>NPAR TESTS</a:t>
            </a:r>
          </a:p>
          <a:p>
            <a:r>
              <a:rPr lang="pt-BR" dirty="0" smtClean="0"/>
              <a:t>  /M-W= scores BY </a:t>
            </a:r>
            <a:r>
              <a:rPr lang="pt-BR" dirty="0" err="1" smtClean="0"/>
              <a:t>exp</a:t>
            </a:r>
            <a:r>
              <a:rPr lang="pt-BR" dirty="0" smtClean="0"/>
              <a:t>(1 3)</a:t>
            </a:r>
          </a:p>
          <a:p>
            <a:r>
              <a:rPr lang="pt-BR" dirty="0" smtClean="0"/>
              <a:t>  /MISSING ANALYSIS.</a:t>
            </a:r>
          </a:p>
          <a:p>
            <a:endParaRPr lang="pt-BR" dirty="0" smtClean="0"/>
          </a:p>
          <a:p>
            <a:endParaRPr lang="en-GB"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69</a:t>
            </a:fld>
            <a:endParaRPr lang="pt-BR" dirty="0"/>
          </a:p>
        </p:txBody>
      </p:sp>
    </p:spTree>
    <p:extLst>
      <p:ext uri="{BB962C8B-B14F-4D97-AF65-F5344CB8AC3E}">
        <p14:creationId xmlns:p14="http://schemas.microsoft.com/office/powerpoint/2010/main" val="3565850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1" defTabSz="990478">
              <a:defRPr/>
            </a:pPr>
            <a:r>
              <a:rPr lang="en-US" sz="1900" dirty="0">
                <a:solidFill>
                  <a:schemeClr val="tx1">
                    <a:lumMod val="75000"/>
                    <a:lumOff val="25000"/>
                  </a:schemeClr>
                </a:solidFill>
                <a:latin typeface="Calibri" panose="020F0502020204030204" pitchFamily="34" charset="0"/>
              </a:rPr>
              <a:t>A Mann-Whitney U test was run to determine if there were differences in scores between Exp1 and Exp3 to Park Joy (original). Median scores was not statistically significantly in Exp1 (20.64) than in Exp3 (18), U = 138, z = -1.838, p = .066.</a:t>
            </a:r>
          </a:p>
          <a:p>
            <a:pPr marL="0" lvl="1" defTabSz="990478">
              <a:defRPr/>
            </a:pPr>
            <a:r>
              <a:rPr lang="en-US" sz="1900" dirty="0"/>
              <a:t>A Mann-Whitney U test was run to determine if there were differences </a:t>
            </a:r>
            <a:r>
              <a:rPr lang="en-US" sz="1900" dirty="0">
                <a:solidFill>
                  <a:schemeClr val="tx1">
                    <a:lumMod val="75000"/>
                    <a:lumOff val="25000"/>
                  </a:schemeClr>
                </a:solidFill>
                <a:latin typeface="Calibri" panose="020F0502020204030204" pitchFamily="34" charset="0"/>
              </a:rPr>
              <a:t> in scores between Exp1 and Exp3 to Park Joy (packet loss). </a:t>
            </a:r>
            <a:r>
              <a:rPr lang="en-US" sz="1900" dirty="0"/>
              <a:t>Median scores was statistically significantly higher in Exp1 (28.68) than in Exp3 (13.11), </a:t>
            </a:r>
            <a:r>
              <a:rPr lang="en-US" sz="1900" i="1" dirty="0"/>
              <a:t>U</a:t>
            </a:r>
            <a:r>
              <a:rPr lang="en-US" sz="1900" dirty="0"/>
              <a:t> = 25.50, </a:t>
            </a:r>
            <a:r>
              <a:rPr lang="en-US" sz="1900" i="1" dirty="0"/>
              <a:t>z</a:t>
            </a:r>
            <a:r>
              <a:rPr lang="en-US" sz="1900" dirty="0"/>
              <a:t> = -4.245, </a:t>
            </a:r>
            <a:r>
              <a:rPr lang="en-US" sz="1900" i="1" dirty="0"/>
              <a:t>p</a:t>
            </a:r>
            <a:r>
              <a:rPr lang="en-US" sz="1900" dirty="0"/>
              <a:t> = .000.</a:t>
            </a:r>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70</a:t>
            </a:fld>
            <a:endParaRPr lang="pt-BR" dirty="0"/>
          </a:p>
        </p:txBody>
      </p:sp>
    </p:spTree>
    <p:extLst>
      <p:ext uri="{BB962C8B-B14F-4D97-AF65-F5344CB8AC3E}">
        <p14:creationId xmlns:p14="http://schemas.microsoft.com/office/powerpoint/2010/main" val="41392318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1" defTabSz="990478">
              <a:defRPr/>
            </a:pPr>
            <a:r>
              <a:rPr lang="en-US" sz="1900" dirty="0">
                <a:solidFill>
                  <a:schemeClr val="tx1">
                    <a:lumMod val="75000"/>
                    <a:lumOff val="25000"/>
                  </a:schemeClr>
                </a:solidFill>
                <a:latin typeface="Calibri" panose="020F0502020204030204" pitchFamily="34" charset="0"/>
              </a:rPr>
              <a:t>A Mann-Whitney U test was run to determine if there were differences in scores between Exp1 and Exp3 to Park Joy (original). Median scores was not statistically significantly in Exp1 (21.43) than in Exp3 (17.52), U = 127, z = -1.659, p = .097.</a:t>
            </a:r>
          </a:p>
          <a:p>
            <a:pPr marL="0" lvl="1" defTabSz="990478">
              <a:defRPr/>
            </a:pPr>
            <a:r>
              <a:rPr lang="en-US" sz="1900" dirty="0"/>
              <a:t>A Mann-Whitney U test was run to determine if there were differences </a:t>
            </a:r>
            <a:r>
              <a:rPr lang="en-US" sz="1900" dirty="0">
                <a:solidFill>
                  <a:schemeClr val="tx1">
                    <a:lumMod val="75000"/>
                    <a:lumOff val="25000"/>
                  </a:schemeClr>
                </a:solidFill>
                <a:latin typeface="Calibri" panose="020F0502020204030204" pitchFamily="34" charset="0"/>
              </a:rPr>
              <a:t> in scores between Exp1 and Exp3 to Park Joy (packet loss). </a:t>
            </a:r>
            <a:r>
              <a:rPr lang="en-US" sz="1900" dirty="0"/>
              <a:t>Median scores was statistically significantly higher in Exp1 (28.11) than in Exp3 (13.46), </a:t>
            </a:r>
            <a:r>
              <a:rPr lang="en-US" sz="1900" i="1" dirty="0"/>
              <a:t>U</a:t>
            </a:r>
            <a:r>
              <a:rPr lang="en-US" sz="1900" dirty="0"/>
              <a:t> = 33.50, </a:t>
            </a:r>
            <a:r>
              <a:rPr lang="en-US" sz="1900" i="1" dirty="0"/>
              <a:t>z</a:t>
            </a:r>
            <a:r>
              <a:rPr lang="en-US" sz="1900" dirty="0"/>
              <a:t> = -4.008, </a:t>
            </a:r>
            <a:r>
              <a:rPr lang="en-US" sz="1900" i="1" dirty="0"/>
              <a:t>p</a:t>
            </a:r>
            <a:r>
              <a:rPr lang="en-US" sz="1900" dirty="0"/>
              <a:t> = .000.</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71</a:t>
            </a:fld>
            <a:endParaRPr lang="pt-BR" dirty="0"/>
          </a:p>
        </p:txBody>
      </p:sp>
    </p:spTree>
    <p:extLst>
      <p:ext uri="{BB962C8B-B14F-4D97-AF65-F5344CB8AC3E}">
        <p14:creationId xmlns:p14="http://schemas.microsoft.com/office/powerpoint/2010/main" val="4707224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1" defTabSz="990478">
              <a:defRPr/>
            </a:pPr>
            <a:r>
              <a:rPr lang="en-US" sz="1900" dirty="0">
                <a:solidFill>
                  <a:schemeClr val="tx1">
                    <a:lumMod val="75000"/>
                    <a:lumOff val="25000"/>
                  </a:schemeClr>
                </a:solidFill>
                <a:latin typeface="Calibri" panose="020F0502020204030204" pitchFamily="34" charset="0"/>
              </a:rPr>
              <a:t>A Mann-Whitney U test was run to determine if there were differences in scores between Exp1 and Exp3 to Park Joy (original). Median scores was not statistically significantly in Exp1 (20.36) than in Exp3 (18.17), U = 142, z = -1.001, p = .317.</a:t>
            </a:r>
          </a:p>
          <a:p>
            <a:pPr marL="0" lvl="1" defTabSz="990478">
              <a:defRPr/>
            </a:pPr>
            <a:r>
              <a:rPr lang="en-US" sz="1900" dirty="0"/>
              <a:t>A Mann-Whitney U test was run to determine if there were differences </a:t>
            </a:r>
            <a:r>
              <a:rPr lang="en-US" sz="1900" dirty="0">
                <a:solidFill>
                  <a:schemeClr val="tx1">
                    <a:lumMod val="75000"/>
                    <a:lumOff val="25000"/>
                  </a:schemeClr>
                </a:solidFill>
                <a:latin typeface="Calibri" panose="020F0502020204030204" pitchFamily="34" charset="0"/>
              </a:rPr>
              <a:t> in scores between Exp1 and Exp3 to Park Joy (packet loss). </a:t>
            </a:r>
            <a:r>
              <a:rPr lang="en-US" sz="1900" dirty="0"/>
              <a:t>Median scores was statistically significantly higher in Exp1 (25.86) than in Exp3 (14.83), </a:t>
            </a:r>
            <a:r>
              <a:rPr lang="en-US" sz="1900" i="1" dirty="0"/>
              <a:t>U</a:t>
            </a:r>
            <a:r>
              <a:rPr lang="en-US" sz="1900" dirty="0"/>
              <a:t> = 65, </a:t>
            </a:r>
            <a:r>
              <a:rPr lang="en-US" sz="1900" i="1" dirty="0"/>
              <a:t>z</a:t>
            </a:r>
            <a:r>
              <a:rPr lang="en-US" sz="1900" dirty="0"/>
              <a:t> = -3.012, </a:t>
            </a:r>
            <a:r>
              <a:rPr lang="en-US" sz="1900" i="1" dirty="0"/>
              <a:t>p</a:t>
            </a:r>
            <a:r>
              <a:rPr lang="en-US" sz="1900" dirty="0"/>
              <a:t> = .003.</a:t>
            </a:r>
            <a:endParaRPr lang="pt-BR" dirty="0" smtClean="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72</a:t>
            </a:fld>
            <a:endParaRPr lang="pt-BR" dirty="0"/>
          </a:p>
        </p:txBody>
      </p:sp>
    </p:spTree>
    <p:extLst>
      <p:ext uri="{BB962C8B-B14F-4D97-AF65-F5344CB8AC3E}">
        <p14:creationId xmlns:p14="http://schemas.microsoft.com/office/powerpoint/2010/main" val="34603346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1" defTabSz="990478">
              <a:defRPr/>
            </a:pPr>
            <a:r>
              <a:rPr lang="en-US" sz="1900" dirty="0">
                <a:solidFill>
                  <a:schemeClr val="tx1">
                    <a:lumMod val="75000"/>
                    <a:lumOff val="25000"/>
                  </a:schemeClr>
                </a:solidFill>
                <a:latin typeface="Calibri" panose="020F0502020204030204" pitchFamily="34" charset="0"/>
              </a:rPr>
              <a:t>A Mann-Whitney U test was run to determine if there were differences in scores between Exp1 and Exp3 to Park Joy (original). Median scores was not statistically significantly in Exp1 (19) than in Exp3 (19), U = 161, z = -.000, p = 1.</a:t>
            </a:r>
          </a:p>
          <a:p>
            <a:pPr marL="0" lvl="1" defTabSz="990478">
              <a:defRPr/>
            </a:pPr>
            <a:r>
              <a:rPr lang="en-US" sz="1900" dirty="0"/>
              <a:t>A Mann-Whitney U test was run to determine if there were differences </a:t>
            </a:r>
            <a:r>
              <a:rPr lang="en-US" sz="1900" dirty="0">
                <a:solidFill>
                  <a:schemeClr val="tx1">
                    <a:lumMod val="75000"/>
                    <a:lumOff val="25000"/>
                  </a:schemeClr>
                </a:solidFill>
                <a:latin typeface="Calibri" panose="020F0502020204030204" pitchFamily="34" charset="0"/>
              </a:rPr>
              <a:t> in scores between Exp1 and Exp3 to Park Joy (packet loss). </a:t>
            </a:r>
            <a:r>
              <a:rPr lang="en-US" sz="1900" dirty="0"/>
              <a:t>Median scores was statistically significantly higher in Exp1 (24.86) than in Exp3 (15.43), </a:t>
            </a:r>
            <a:r>
              <a:rPr lang="en-US" sz="1900" i="1" dirty="0"/>
              <a:t>U</a:t>
            </a:r>
            <a:r>
              <a:rPr lang="en-US" sz="1900" dirty="0"/>
              <a:t> = 79, </a:t>
            </a:r>
            <a:r>
              <a:rPr lang="en-US" sz="1900" i="1" dirty="0"/>
              <a:t>z</a:t>
            </a:r>
            <a:r>
              <a:rPr lang="en-US" sz="1900" dirty="0"/>
              <a:t> = -2.570, </a:t>
            </a:r>
            <a:r>
              <a:rPr lang="en-US" sz="1900" i="1" dirty="0"/>
              <a:t>p</a:t>
            </a:r>
            <a:r>
              <a:rPr lang="en-US" sz="1900" dirty="0"/>
              <a:t> = .010.</a:t>
            </a:r>
            <a:endParaRPr lang="pt-BR" dirty="0" smtClean="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73</a:t>
            </a:fld>
            <a:endParaRPr lang="pt-BR" dirty="0"/>
          </a:p>
        </p:txBody>
      </p:sp>
    </p:spTree>
    <p:extLst>
      <p:ext uri="{BB962C8B-B14F-4D97-AF65-F5344CB8AC3E}">
        <p14:creationId xmlns:p14="http://schemas.microsoft.com/office/powerpoint/2010/main" val="868738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GB" dirty="0" smtClean="0"/>
              <a:t>It</a:t>
            </a:r>
            <a:r>
              <a:rPr lang="en-GB" baseline="0" dirty="0" smtClean="0"/>
              <a:t> was selected all videos where the setting is </a:t>
            </a:r>
            <a:r>
              <a:rPr lang="en-GB" baseline="0" dirty="0" err="1" smtClean="0"/>
              <a:t>pck</a:t>
            </a:r>
            <a:r>
              <a:rPr lang="en-GB" baseline="0" dirty="0" smtClean="0"/>
              <a:t>=</a:t>
            </a:r>
            <a:r>
              <a:rPr lang="en-GB" baseline="0" dirty="0" err="1" smtClean="0"/>
              <a:t>blo</a:t>
            </a:r>
            <a:r>
              <a:rPr lang="en-GB" baseline="0" dirty="0" smtClean="0"/>
              <a:t>=</a:t>
            </a:r>
            <a:r>
              <a:rPr lang="en-GB" baseline="0" dirty="0" err="1" smtClean="0"/>
              <a:t>blu</a:t>
            </a:r>
            <a:r>
              <a:rPr lang="en-GB" baseline="0" dirty="0" smtClean="0"/>
              <a:t>=0 and, it was calculated Mann Whitney Test between the experiments, considering the MOS.</a:t>
            </a:r>
          </a:p>
          <a:p>
            <a:r>
              <a:rPr lang="en-GB" baseline="0" dirty="0" smtClean="0"/>
              <a:t>MOS1 and MOS2 = </a:t>
            </a:r>
            <a:r>
              <a:rPr lang="en-US" sz="1300" dirty="0"/>
              <a:t>A Mann-Whitney U test was run to determine if there were differences in MOS between Exp1 and Exp2. Distributions of the MOS for Exp1 and Exp2 were similar, as assessed by visual inspection. Median MOS was statistically significantly higher in Exp2 (10.71) than in Exp1 (4.29), </a:t>
            </a:r>
            <a:r>
              <a:rPr lang="en-US" sz="1300" i="1" dirty="0"/>
              <a:t>U</a:t>
            </a:r>
            <a:r>
              <a:rPr lang="en-US" sz="1300" dirty="0"/>
              <a:t> = 2, </a:t>
            </a:r>
            <a:r>
              <a:rPr lang="en-US" sz="1300" i="1" dirty="0"/>
              <a:t>z</a:t>
            </a:r>
            <a:r>
              <a:rPr lang="en-US" sz="1300" dirty="0"/>
              <a:t> = -2.875, </a:t>
            </a:r>
            <a:r>
              <a:rPr lang="en-US" sz="1300" i="1" dirty="0"/>
              <a:t>p</a:t>
            </a:r>
            <a:r>
              <a:rPr lang="en-US" sz="1300" dirty="0"/>
              <a:t> = .004.</a:t>
            </a:r>
          </a:p>
          <a:p>
            <a:r>
              <a:rPr lang="en-US" sz="1300" dirty="0"/>
              <a:t>MOS1 and MOS3 = Mann-Whitney U test was run to determine if there were differences in MOS between Exp1 and Exp3. Distributions of the MOS for Exp1 and Exp3 were similar, as assessed by visual inspection. Median MOS for Exp1 (8.29) and Exp3 (6.71) was not statistically significantly different, </a:t>
            </a:r>
            <a:r>
              <a:rPr lang="en-US" sz="1300" i="1" dirty="0"/>
              <a:t>U</a:t>
            </a:r>
            <a:r>
              <a:rPr lang="en-US" sz="1300" dirty="0"/>
              <a:t> = 19, </a:t>
            </a:r>
            <a:r>
              <a:rPr lang="en-US" sz="1300" i="1" dirty="0"/>
              <a:t>z</a:t>
            </a:r>
            <a:r>
              <a:rPr lang="en-US" sz="1300" dirty="0"/>
              <a:t> = -0.706, </a:t>
            </a:r>
            <a:r>
              <a:rPr lang="en-US" sz="1300" i="1" dirty="0"/>
              <a:t>p</a:t>
            </a:r>
            <a:r>
              <a:rPr lang="en-US" sz="1300" dirty="0"/>
              <a:t> = .480.</a:t>
            </a:r>
          </a:p>
          <a:p>
            <a:pPr defTabSz="990478">
              <a:defRPr/>
            </a:pPr>
            <a:r>
              <a:rPr lang="en-GB" baseline="0" dirty="0" smtClean="0"/>
              <a:t>MOS2 and MOS3 = </a:t>
            </a:r>
            <a:r>
              <a:rPr lang="en-US" sz="1300" dirty="0"/>
              <a:t>A Mann-Whitney U test was run to determine if there were differences in MOS between Exp2 and Exp3. Distributions of the MOS for Exp2 and Exp3 were similar, as assessed by visual inspection. Median MOS was statistically significantly higher in Exp2 (11.00) than in Exp3 (4.00), </a:t>
            </a:r>
            <a:r>
              <a:rPr lang="en-US" sz="1300" i="1" dirty="0"/>
              <a:t>U</a:t>
            </a:r>
            <a:r>
              <a:rPr lang="en-US" sz="1300" dirty="0"/>
              <a:t> = .0, </a:t>
            </a:r>
            <a:r>
              <a:rPr lang="en-US" sz="1300" i="1" dirty="0"/>
              <a:t>z</a:t>
            </a:r>
            <a:r>
              <a:rPr lang="en-US" sz="1300" dirty="0"/>
              <a:t> = -3.134, </a:t>
            </a:r>
            <a:r>
              <a:rPr lang="en-US" sz="1300" i="1" dirty="0"/>
              <a:t>p</a:t>
            </a:r>
            <a:r>
              <a:rPr lang="en-US" sz="1300" dirty="0"/>
              <a:t> = .002.</a:t>
            </a:r>
          </a:p>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8</a:t>
            </a:fld>
            <a:endParaRPr lang="pt-BR" dirty="0"/>
          </a:p>
        </p:txBody>
      </p:sp>
    </p:spTree>
    <p:extLst>
      <p:ext uri="{BB962C8B-B14F-4D97-AF65-F5344CB8AC3E}">
        <p14:creationId xmlns:p14="http://schemas.microsoft.com/office/powerpoint/2010/main" val="6650951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1" defTabSz="990478">
              <a:defRPr/>
            </a:pPr>
            <a:r>
              <a:rPr lang="en-US" sz="1900" dirty="0">
                <a:solidFill>
                  <a:schemeClr val="tx1">
                    <a:lumMod val="75000"/>
                    <a:lumOff val="25000"/>
                  </a:schemeClr>
                </a:solidFill>
                <a:latin typeface="Calibri" panose="020F0502020204030204" pitchFamily="34" charset="0"/>
              </a:rPr>
              <a:t>A Mann-Whitney U test was run to determine if there were differences in scores between Exp1 and Exp3 to Park Joy (original). Median scores was not statistically significantly in Exp1 (19.29) than in Exp3 (18.83), U = 157, z = -.320, p = .749.</a:t>
            </a:r>
          </a:p>
          <a:p>
            <a:pPr marL="0" lvl="1" defTabSz="990478">
              <a:defRPr/>
            </a:pPr>
            <a:r>
              <a:rPr lang="en-US" sz="1900" dirty="0"/>
              <a:t>A Mann-Whitney U test was run to determine if there were differences </a:t>
            </a:r>
            <a:r>
              <a:rPr lang="en-US" sz="1900" dirty="0">
                <a:solidFill>
                  <a:schemeClr val="tx1">
                    <a:lumMod val="75000"/>
                    <a:lumOff val="25000"/>
                  </a:schemeClr>
                </a:solidFill>
                <a:latin typeface="Calibri" panose="020F0502020204030204" pitchFamily="34" charset="0"/>
              </a:rPr>
              <a:t> in scores between Exp1 and Exp3 to Park Joy (packet loss). </a:t>
            </a:r>
            <a:r>
              <a:rPr lang="en-US" sz="1900" dirty="0"/>
              <a:t>Median scores was statistically significantly higher in Exp1 (29) than in Exp3 (12.91), </a:t>
            </a:r>
            <a:r>
              <a:rPr lang="en-US" sz="1900" i="1" dirty="0"/>
              <a:t>U</a:t>
            </a:r>
            <a:r>
              <a:rPr lang="en-US" sz="1900" dirty="0"/>
              <a:t> = 21, </a:t>
            </a:r>
            <a:r>
              <a:rPr lang="en-US" sz="1900" i="1" dirty="0"/>
              <a:t>z</a:t>
            </a:r>
            <a:r>
              <a:rPr lang="en-US" sz="1900" dirty="0"/>
              <a:t> = -4.392, </a:t>
            </a:r>
            <a:r>
              <a:rPr lang="en-US" sz="1900" i="1" dirty="0"/>
              <a:t>p</a:t>
            </a:r>
            <a:r>
              <a:rPr lang="en-US" sz="1900" dirty="0"/>
              <a:t> = .000.</a:t>
            </a:r>
            <a:endParaRPr lang="pt-BR" dirty="0" smtClean="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74</a:t>
            </a:fld>
            <a:endParaRPr lang="pt-BR" dirty="0"/>
          </a:p>
        </p:txBody>
      </p:sp>
    </p:spTree>
    <p:extLst>
      <p:ext uri="{BB962C8B-B14F-4D97-AF65-F5344CB8AC3E}">
        <p14:creationId xmlns:p14="http://schemas.microsoft.com/office/powerpoint/2010/main" val="15403937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1" defTabSz="990478">
              <a:defRPr/>
            </a:pPr>
            <a:r>
              <a:rPr lang="en-US" sz="1900" dirty="0">
                <a:solidFill>
                  <a:schemeClr val="tx1">
                    <a:lumMod val="75000"/>
                    <a:lumOff val="25000"/>
                  </a:schemeClr>
                </a:solidFill>
                <a:latin typeface="Calibri" panose="020F0502020204030204" pitchFamily="34" charset="0"/>
              </a:rPr>
              <a:t>A Mann-Whitney U test was run to determine if there were differences in scores between Exp1 and Exp3 to Park Joy (original). Median scores was not statistically significantly in Exp1 (19.29) than in Exp3 (18.83), U = 157, z = -.320, p = .749.</a:t>
            </a:r>
          </a:p>
          <a:p>
            <a:pPr marL="0" lvl="1" defTabSz="990478">
              <a:defRPr/>
            </a:pPr>
            <a:r>
              <a:rPr lang="en-US" sz="1900" dirty="0"/>
              <a:t>A Mann-Whitney U test was run to determine if there were differences </a:t>
            </a:r>
            <a:r>
              <a:rPr lang="en-US" sz="1900" dirty="0">
                <a:solidFill>
                  <a:schemeClr val="tx1">
                    <a:lumMod val="75000"/>
                    <a:lumOff val="25000"/>
                  </a:schemeClr>
                </a:solidFill>
                <a:latin typeface="Calibri" panose="020F0502020204030204" pitchFamily="34" charset="0"/>
              </a:rPr>
              <a:t> in scores between Exp1 and Exp3 to Park Joy (packet loss). </a:t>
            </a:r>
            <a:r>
              <a:rPr lang="en-US" sz="1900" dirty="0"/>
              <a:t>Median scores was statistically significantly higher in Exp1 (27.11) than in Exp3 (14.07), </a:t>
            </a:r>
            <a:r>
              <a:rPr lang="en-US" sz="1900" i="1" dirty="0"/>
              <a:t>U</a:t>
            </a:r>
            <a:r>
              <a:rPr lang="en-US" sz="1900" dirty="0"/>
              <a:t> = 47.50, </a:t>
            </a:r>
            <a:r>
              <a:rPr lang="en-US" sz="1900" i="1" dirty="0"/>
              <a:t>z</a:t>
            </a:r>
            <a:r>
              <a:rPr lang="en-US" sz="1900" dirty="0"/>
              <a:t> = -3.557, </a:t>
            </a:r>
            <a:r>
              <a:rPr lang="en-US" sz="1900" i="1" dirty="0"/>
              <a:t>p</a:t>
            </a:r>
            <a:r>
              <a:rPr lang="en-US" sz="1900" dirty="0"/>
              <a:t> = .000.</a:t>
            </a:r>
            <a:endParaRPr lang="pt-BR" dirty="0" smtClean="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75</a:t>
            </a:fld>
            <a:endParaRPr lang="pt-BR" dirty="0"/>
          </a:p>
        </p:txBody>
      </p:sp>
    </p:spTree>
    <p:extLst>
      <p:ext uri="{BB962C8B-B14F-4D97-AF65-F5344CB8AC3E}">
        <p14:creationId xmlns:p14="http://schemas.microsoft.com/office/powerpoint/2010/main" val="3623980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1" defTabSz="990478">
              <a:defRPr/>
            </a:pPr>
            <a:r>
              <a:rPr lang="en-US" sz="1900" dirty="0">
                <a:solidFill>
                  <a:schemeClr val="tx1">
                    <a:lumMod val="75000"/>
                    <a:lumOff val="25000"/>
                  </a:schemeClr>
                </a:solidFill>
                <a:latin typeface="Calibri" panose="020F0502020204030204" pitchFamily="34" charset="0"/>
              </a:rPr>
              <a:t>A Mann-Whitney U test was run to determine if there were differences in scores between Exp1 and Exp3 to Park Joy (original). Median scores was not statistically significantly in Exp1 (19.29) than in Exp3 (18.83), U = 157, z = -.320, p = .749.</a:t>
            </a:r>
          </a:p>
          <a:p>
            <a:pPr marL="0" lvl="1" defTabSz="990478">
              <a:defRPr/>
            </a:pPr>
            <a:r>
              <a:rPr lang="en-US" sz="1900" dirty="0"/>
              <a:t>A Mann-Whitney U test was run to determine if there were differences </a:t>
            </a:r>
            <a:r>
              <a:rPr lang="en-US" sz="1900" dirty="0">
                <a:solidFill>
                  <a:schemeClr val="tx1">
                    <a:lumMod val="75000"/>
                    <a:lumOff val="25000"/>
                  </a:schemeClr>
                </a:solidFill>
                <a:latin typeface="Calibri" panose="020F0502020204030204" pitchFamily="34" charset="0"/>
              </a:rPr>
              <a:t> in scores between Exp1 and Exp3 to Park Joy (packet loss). </a:t>
            </a:r>
            <a:r>
              <a:rPr lang="en-US" sz="1900" dirty="0"/>
              <a:t>Median scores was statistically significantly higher in Exp1 (28.11) than in Exp3 (13.46), </a:t>
            </a:r>
            <a:r>
              <a:rPr lang="en-US" sz="1900" i="1" dirty="0"/>
              <a:t>U</a:t>
            </a:r>
            <a:r>
              <a:rPr lang="en-US" sz="1900" dirty="0"/>
              <a:t> = 33.50, </a:t>
            </a:r>
            <a:r>
              <a:rPr lang="en-US" sz="1900" i="1" dirty="0"/>
              <a:t>z</a:t>
            </a:r>
            <a:r>
              <a:rPr lang="en-US" sz="1900" dirty="0"/>
              <a:t> = -3.997, </a:t>
            </a:r>
            <a:r>
              <a:rPr lang="en-US" sz="1900" i="1" dirty="0"/>
              <a:t>p</a:t>
            </a:r>
            <a:r>
              <a:rPr lang="en-US" sz="1900" dirty="0"/>
              <a:t> = .000.</a:t>
            </a:r>
            <a:endParaRPr lang="pt-BR" dirty="0" smtClean="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76</a:t>
            </a:fld>
            <a:endParaRPr lang="pt-BR" dirty="0"/>
          </a:p>
        </p:txBody>
      </p:sp>
    </p:spTree>
    <p:extLst>
      <p:ext uri="{BB962C8B-B14F-4D97-AF65-F5344CB8AC3E}">
        <p14:creationId xmlns:p14="http://schemas.microsoft.com/office/powerpoint/2010/main" val="1563584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300" dirty="0"/>
              <a:t>USE ALL.</a:t>
            </a:r>
          </a:p>
          <a:p>
            <a:r>
              <a:rPr lang="pt-BR" sz="1300" dirty="0"/>
              <a:t>COMPUTE </a:t>
            </a:r>
            <a:r>
              <a:rPr lang="pt-BR" sz="1300" dirty="0" err="1"/>
              <a:t>filter</a:t>
            </a:r>
            <a:r>
              <a:rPr lang="pt-BR" sz="1300" dirty="0"/>
              <a:t>_$=((</a:t>
            </a:r>
            <a:r>
              <a:rPr lang="pt-BR" sz="1300" dirty="0" err="1"/>
              <a:t>seq</a:t>
            </a:r>
            <a:r>
              <a:rPr lang="pt-BR" sz="1300" dirty="0"/>
              <a:t>=1) OR (</a:t>
            </a:r>
            <a:r>
              <a:rPr lang="pt-BR" sz="1300" dirty="0" err="1"/>
              <a:t>seq</a:t>
            </a:r>
            <a:r>
              <a:rPr lang="pt-BR" sz="1300" dirty="0"/>
              <a:t>=2)).</a:t>
            </a:r>
          </a:p>
          <a:p>
            <a:r>
              <a:rPr lang="pt-BR" sz="1300" dirty="0"/>
              <a:t>VARIABLE LABEL </a:t>
            </a:r>
            <a:r>
              <a:rPr lang="pt-BR" sz="1300" dirty="0" err="1"/>
              <a:t>filter</a:t>
            </a:r>
            <a:r>
              <a:rPr lang="pt-BR" sz="1300" dirty="0"/>
              <a:t>_$ '(</a:t>
            </a:r>
            <a:r>
              <a:rPr lang="pt-BR" sz="1300" dirty="0" err="1"/>
              <a:t>seq</a:t>
            </a:r>
            <a:r>
              <a:rPr lang="pt-BR" sz="1300" dirty="0"/>
              <a:t>=1) OR (</a:t>
            </a:r>
            <a:r>
              <a:rPr lang="pt-BR" sz="1300" dirty="0" err="1"/>
              <a:t>seq</a:t>
            </a:r>
            <a:r>
              <a:rPr lang="pt-BR" sz="1300" dirty="0"/>
              <a:t>=2) (FILTER)'.</a:t>
            </a:r>
          </a:p>
          <a:p>
            <a:r>
              <a:rPr lang="en-US" sz="1300" dirty="0"/>
              <a:t>VALUE LABELS filter_$ 0 'Not Selected' 1 'Selected'.</a:t>
            </a:r>
          </a:p>
          <a:p>
            <a:r>
              <a:rPr lang="pt-BR" sz="1300" dirty="0"/>
              <a:t>FORMAT </a:t>
            </a:r>
            <a:r>
              <a:rPr lang="pt-BR" sz="1300" dirty="0" err="1"/>
              <a:t>filter</a:t>
            </a:r>
            <a:r>
              <a:rPr lang="pt-BR" sz="1300" dirty="0"/>
              <a:t>_$ (f1.0).</a:t>
            </a:r>
          </a:p>
          <a:p>
            <a:r>
              <a:rPr lang="pt-BR" sz="1300" dirty="0"/>
              <a:t>FILTER BY </a:t>
            </a:r>
            <a:r>
              <a:rPr lang="pt-BR" sz="1300" dirty="0" err="1"/>
              <a:t>filter</a:t>
            </a:r>
            <a:r>
              <a:rPr lang="pt-BR" sz="1300" dirty="0"/>
              <a:t>_$.</a:t>
            </a:r>
          </a:p>
          <a:p>
            <a:r>
              <a:rPr lang="pt-BR" sz="1300" dirty="0"/>
              <a:t>EXECUTE.</a:t>
            </a:r>
          </a:p>
          <a:p>
            <a:r>
              <a:rPr lang="pt-BR" sz="1300" dirty="0"/>
              <a:t>NPAR TESTS</a:t>
            </a:r>
          </a:p>
          <a:p>
            <a:r>
              <a:rPr lang="en-US" sz="1300" dirty="0"/>
              <a:t>  /M-W= scores BY </a:t>
            </a:r>
            <a:r>
              <a:rPr lang="en-US" sz="1300" dirty="0" err="1"/>
              <a:t>exp</a:t>
            </a:r>
            <a:r>
              <a:rPr lang="en-US" sz="1300" dirty="0"/>
              <a:t>(1 3)</a:t>
            </a:r>
          </a:p>
          <a:p>
            <a:r>
              <a:rPr lang="pt-BR" sz="1300" dirty="0"/>
              <a:t>  /MISSING ANALYSIS.</a:t>
            </a:r>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77</a:t>
            </a:fld>
            <a:endParaRPr lang="pt-BR" dirty="0"/>
          </a:p>
        </p:txBody>
      </p:sp>
    </p:spTree>
    <p:extLst>
      <p:ext uri="{BB962C8B-B14F-4D97-AF65-F5344CB8AC3E}">
        <p14:creationId xmlns:p14="http://schemas.microsoft.com/office/powerpoint/2010/main" val="41574597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78</a:t>
            </a:fld>
            <a:endParaRPr lang="pt-BR" dirty="0"/>
          </a:p>
        </p:txBody>
      </p:sp>
    </p:spTree>
    <p:extLst>
      <p:ext uri="{BB962C8B-B14F-4D97-AF65-F5344CB8AC3E}">
        <p14:creationId xmlns:p14="http://schemas.microsoft.com/office/powerpoint/2010/main" val="17873693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300" dirty="0"/>
              <a:t>USE ALL.</a:t>
            </a:r>
          </a:p>
          <a:p>
            <a:r>
              <a:rPr lang="en-US" sz="1300" dirty="0"/>
              <a:t>COMPUTE filter_$=((</a:t>
            </a:r>
            <a:r>
              <a:rPr lang="en-US" sz="1300" dirty="0" err="1"/>
              <a:t>seq</a:t>
            </a:r>
            <a:r>
              <a:rPr lang="en-US" sz="1300" dirty="0"/>
              <a:t>=1 AND content=1) OR (</a:t>
            </a:r>
            <a:r>
              <a:rPr lang="en-US" sz="1300" dirty="0" err="1"/>
              <a:t>seq</a:t>
            </a:r>
            <a:r>
              <a:rPr lang="en-US" sz="1300" dirty="0"/>
              <a:t>=2 AND content=1)).</a:t>
            </a:r>
          </a:p>
          <a:p>
            <a:r>
              <a:rPr lang="en-US" sz="1300" dirty="0"/>
              <a:t>VARIABLE LABEL filter_$ '(</a:t>
            </a:r>
            <a:r>
              <a:rPr lang="en-US" sz="1300" dirty="0" err="1"/>
              <a:t>seq</a:t>
            </a:r>
            <a:r>
              <a:rPr lang="en-US" sz="1300" dirty="0"/>
              <a:t>=1 AND content=1) OR (</a:t>
            </a:r>
            <a:r>
              <a:rPr lang="en-US" sz="1300" dirty="0" err="1"/>
              <a:t>seq</a:t>
            </a:r>
            <a:r>
              <a:rPr lang="en-US" sz="1300" dirty="0"/>
              <a:t>=2 AND content=1) (FILTER)'.</a:t>
            </a:r>
          </a:p>
          <a:p>
            <a:r>
              <a:rPr lang="en-US" sz="1300" dirty="0"/>
              <a:t>VALUE LABELS filter_$ 0 'Not Selected' 1 'Selected'.</a:t>
            </a:r>
          </a:p>
          <a:p>
            <a:r>
              <a:rPr lang="pt-BR" sz="1300" dirty="0"/>
              <a:t>FORMAT </a:t>
            </a:r>
            <a:r>
              <a:rPr lang="pt-BR" sz="1300" dirty="0" err="1"/>
              <a:t>filter</a:t>
            </a:r>
            <a:r>
              <a:rPr lang="pt-BR" sz="1300" dirty="0"/>
              <a:t>_$ (f1.0).</a:t>
            </a:r>
          </a:p>
          <a:p>
            <a:r>
              <a:rPr lang="pt-BR" sz="1300" dirty="0"/>
              <a:t>FILTER BY </a:t>
            </a:r>
            <a:r>
              <a:rPr lang="pt-BR" sz="1300" dirty="0" err="1"/>
              <a:t>filter</a:t>
            </a:r>
            <a:r>
              <a:rPr lang="pt-BR" sz="1300" dirty="0"/>
              <a:t>_$.</a:t>
            </a:r>
          </a:p>
          <a:p>
            <a:r>
              <a:rPr lang="pt-BR" sz="1300" dirty="0"/>
              <a:t>EXECUTE.</a:t>
            </a:r>
          </a:p>
          <a:p>
            <a:r>
              <a:rPr lang="pt-BR" sz="1300" dirty="0"/>
              <a:t>NPAR TESTS</a:t>
            </a:r>
          </a:p>
          <a:p>
            <a:r>
              <a:rPr lang="en-US" sz="1300" dirty="0"/>
              <a:t>  /M-W= scores BY </a:t>
            </a:r>
            <a:r>
              <a:rPr lang="en-US" sz="1300" dirty="0" err="1"/>
              <a:t>exp</a:t>
            </a:r>
            <a:r>
              <a:rPr lang="en-US" sz="1300" dirty="0"/>
              <a:t>(2 3)</a:t>
            </a:r>
          </a:p>
          <a:p>
            <a:r>
              <a:rPr lang="pt-BR" sz="1300" dirty="0"/>
              <a:t>  /MISSING ANALYSIS.</a:t>
            </a:r>
          </a:p>
          <a:p>
            <a:endParaRPr lang="pt-BR" sz="1300"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79</a:t>
            </a:fld>
            <a:endParaRPr lang="pt-BR" dirty="0"/>
          </a:p>
        </p:txBody>
      </p:sp>
    </p:spTree>
    <p:extLst>
      <p:ext uri="{BB962C8B-B14F-4D97-AF65-F5344CB8AC3E}">
        <p14:creationId xmlns:p14="http://schemas.microsoft.com/office/powerpoint/2010/main" val="34872619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80</a:t>
            </a:fld>
            <a:endParaRPr lang="pt-BR" dirty="0"/>
          </a:p>
        </p:txBody>
      </p:sp>
    </p:spTree>
    <p:extLst>
      <p:ext uri="{BB962C8B-B14F-4D97-AF65-F5344CB8AC3E}">
        <p14:creationId xmlns:p14="http://schemas.microsoft.com/office/powerpoint/2010/main" val="8476809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81</a:t>
            </a:fld>
            <a:endParaRPr lang="pt-BR" dirty="0"/>
          </a:p>
        </p:txBody>
      </p:sp>
    </p:spTree>
    <p:extLst>
      <p:ext uri="{BB962C8B-B14F-4D97-AF65-F5344CB8AC3E}">
        <p14:creationId xmlns:p14="http://schemas.microsoft.com/office/powerpoint/2010/main" val="1108616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82</a:t>
            </a:fld>
            <a:endParaRPr lang="pt-BR" dirty="0"/>
          </a:p>
        </p:txBody>
      </p:sp>
    </p:spTree>
    <p:extLst>
      <p:ext uri="{BB962C8B-B14F-4D97-AF65-F5344CB8AC3E}">
        <p14:creationId xmlns:p14="http://schemas.microsoft.com/office/powerpoint/2010/main" val="29553984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83</a:t>
            </a:fld>
            <a:endParaRPr lang="pt-BR" dirty="0"/>
          </a:p>
        </p:txBody>
      </p:sp>
    </p:spTree>
    <p:extLst>
      <p:ext uri="{BB962C8B-B14F-4D97-AF65-F5344CB8AC3E}">
        <p14:creationId xmlns:p14="http://schemas.microsoft.com/office/powerpoint/2010/main" val="2753741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300" dirty="0"/>
              <a:t>A Spearman's rank-order correlation was run to assess the relationship between MOS1 and MOS3 in the experiments taking into account Packet Loss artefacts. There was a moderate positive correlation between MOS1 and MOS3, </a:t>
            </a:r>
            <a:r>
              <a:rPr lang="en-US" sz="1300" i="1" dirty="0" err="1"/>
              <a:t>r</a:t>
            </a:r>
            <a:r>
              <a:rPr lang="en-US" sz="1300" i="1" baseline="-25000" dirty="0" err="1"/>
              <a:t>s</a:t>
            </a:r>
            <a:r>
              <a:rPr lang="en-US" sz="1300" dirty="0"/>
              <a:t> = .536, </a:t>
            </a:r>
            <a:r>
              <a:rPr lang="en-US" sz="1300" i="1" dirty="0"/>
              <a:t>p</a:t>
            </a:r>
            <a:r>
              <a:rPr lang="en-US" sz="1300" dirty="0"/>
              <a:t> &gt; .05</a:t>
            </a:r>
            <a:r>
              <a:rPr lang="en-US" sz="1300" dirty="0" smtClean="0"/>
              <a:t>.</a:t>
            </a:r>
          </a:p>
          <a:p>
            <a:pPr marL="0" marR="0" indent="0" algn="l" defTabSz="990478" rtl="0" eaLnBrk="1" fontAlgn="base" latinLnBrk="0" hangingPunct="1">
              <a:lnSpc>
                <a:spcPct val="100000"/>
              </a:lnSpc>
              <a:spcBef>
                <a:spcPct val="30000"/>
              </a:spcBef>
              <a:spcAft>
                <a:spcPct val="0"/>
              </a:spcAft>
              <a:buClrTx/>
              <a:buSzTx/>
              <a:buFontTx/>
              <a:buNone/>
              <a:tabLst/>
              <a:defRPr/>
            </a:pPr>
            <a:r>
              <a:rPr lang="en-US" sz="1200" dirty="0" smtClean="0"/>
              <a:t>H</a:t>
            </a:r>
            <a:r>
              <a:rPr lang="en-US" sz="1200" baseline="-25000" dirty="0" smtClean="0"/>
              <a:t>0</a:t>
            </a:r>
            <a:r>
              <a:rPr lang="en-US" sz="1200" dirty="0" smtClean="0"/>
              <a:t> = </a:t>
            </a:r>
            <a:r>
              <a:rPr lang="en-US" sz="1200" dirty="0" err="1" smtClean="0"/>
              <a:t>não</a:t>
            </a:r>
            <a:r>
              <a:rPr lang="en-US" sz="1200" dirty="0" smtClean="0"/>
              <a:t> </a:t>
            </a:r>
            <a:r>
              <a:rPr lang="en-US" sz="1200" dirty="0" err="1" smtClean="0"/>
              <a:t>há</a:t>
            </a:r>
            <a:r>
              <a:rPr lang="en-US" sz="1200" dirty="0" smtClean="0"/>
              <a:t> </a:t>
            </a:r>
            <a:r>
              <a:rPr lang="en-US" sz="1200" dirty="0" err="1" smtClean="0"/>
              <a:t>correlação</a:t>
            </a:r>
            <a:r>
              <a:rPr lang="en-US" sz="1200" baseline="0" dirty="0" smtClean="0"/>
              <a:t> entre as MOS.</a:t>
            </a:r>
            <a:endParaRPr lang="en-US" sz="1200" dirty="0" smtClean="0"/>
          </a:p>
          <a:p>
            <a:pPr marL="0" marR="0" indent="0" algn="l" defTabSz="990478" rtl="0" eaLnBrk="1" fontAlgn="base" latinLnBrk="0" hangingPunct="1">
              <a:lnSpc>
                <a:spcPct val="100000"/>
              </a:lnSpc>
              <a:spcBef>
                <a:spcPct val="30000"/>
              </a:spcBef>
              <a:spcAft>
                <a:spcPct val="0"/>
              </a:spcAft>
              <a:buClrTx/>
              <a:buSzTx/>
              <a:buFontTx/>
              <a:buNone/>
              <a:tabLst/>
              <a:defRPr/>
            </a:pPr>
            <a:r>
              <a:rPr lang="en-US" sz="1200" dirty="0" smtClean="0"/>
              <a:t>(Exp</a:t>
            </a:r>
            <a:r>
              <a:rPr lang="en-US" sz="1200" baseline="0" dirty="0" smtClean="0"/>
              <a:t>1 e Exp3): </a:t>
            </a:r>
            <a:r>
              <a:rPr lang="en-US" sz="1200" dirty="0" smtClean="0"/>
              <a:t>Since the sample rank correlation coefficient r</a:t>
            </a:r>
            <a:r>
              <a:rPr lang="en-US" sz="1200" baseline="0" dirty="0" smtClean="0"/>
              <a:t> =</a:t>
            </a:r>
            <a:r>
              <a:rPr lang="en-US" sz="1200" dirty="0" smtClean="0"/>
              <a:t> .536, is greater than the critical value, 0.215, there is enough evidence to reject the null hypothesis, i.e. conclude that there is an association between the MOS’ ranks, hence they are in agreement.</a:t>
            </a:r>
          </a:p>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15</a:t>
            </a:fld>
            <a:endParaRPr lang="pt-BR" dirty="0"/>
          </a:p>
        </p:txBody>
      </p:sp>
    </p:spTree>
    <p:extLst>
      <p:ext uri="{BB962C8B-B14F-4D97-AF65-F5344CB8AC3E}">
        <p14:creationId xmlns:p14="http://schemas.microsoft.com/office/powerpoint/2010/main" val="42855786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USE ALL.</a:t>
            </a:r>
          </a:p>
          <a:p>
            <a:r>
              <a:rPr lang="pt-BR" dirty="0" smtClean="0"/>
              <a:t>COMPUTE </a:t>
            </a:r>
            <a:r>
              <a:rPr lang="pt-BR" dirty="0" err="1" smtClean="0"/>
              <a:t>filter</a:t>
            </a:r>
            <a:r>
              <a:rPr lang="pt-BR" dirty="0" smtClean="0"/>
              <a:t>_$=((</a:t>
            </a:r>
            <a:r>
              <a:rPr lang="pt-BR" dirty="0" err="1" smtClean="0"/>
              <a:t>seq</a:t>
            </a:r>
            <a:r>
              <a:rPr lang="pt-BR" dirty="0" smtClean="0"/>
              <a:t>=1 AND </a:t>
            </a:r>
            <a:r>
              <a:rPr lang="pt-BR" dirty="0" err="1" smtClean="0"/>
              <a:t>content</a:t>
            </a:r>
            <a:r>
              <a:rPr lang="pt-BR" dirty="0" smtClean="0"/>
              <a:t>=1)).</a:t>
            </a:r>
          </a:p>
          <a:p>
            <a:r>
              <a:rPr lang="pt-BR" dirty="0" smtClean="0"/>
              <a:t>VARIABLE LABEL </a:t>
            </a:r>
            <a:r>
              <a:rPr lang="pt-BR" dirty="0" err="1" smtClean="0"/>
              <a:t>filter</a:t>
            </a:r>
            <a:r>
              <a:rPr lang="pt-BR" dirty="0" smtClean="0"/>
              <a:t>_$ '(</a:t>
            </a:r>
            <a:r>
              <a:rPr lang="pt-BR" dirty="0" err="1" smtClean="0"/>
              <a:t>seq</a:t>
            </a:r>
            <a:r>
              <a:rPr lang="pt-BR" dirty="0" smtClean="0"/>
              <a:t>=1 AND </a:t>
            </a:r>
            <a:r>
              <a:rPr lang="pt-BR" dirty="0" err="1" smtClean="0"/>
              <a:t>content</a:t>
            </a:r>
            <a:r>
              <a:rPr lang="pt-BR" dirty="0" smtClean="0"/>
              <a:t>=1) (FILTER)'.</a:t>
            </a:r>
          </a:p>
          <a:p>
            <a:r>
              <a:rPr lang="pt-BR" dirty="0" smtClean="0"/>
              <a:t>VALUE LABELS </a:t>
            </a:r>
            <a:r>
              <a:rPr lang="pt-BR" dirty="0" err="1" smtClean="0"/>
              <a:t>filter</a:t>
            </a:r>
            <a:r>
              <a:rPr lang="pt-BR" dirty="0" smtClean="0"/>
              <a:t>_$ 0 '</a:t>
            </a:r>
            <a:r>
              <a:rPr lang="pt-BR" dirty="0" err="1" smtClean="0"/>
              <a:t>Not</a:t>
            </a:r>
            <a:r>
              <a:rPr lang="pt-BR" dirty="0" smtClean="0"/>
              <a:t> </a:t>
            </a:r>
            <a:r>
              <a:rPr lang="pt-BR" dirty="0" err="1" smtClean="0"/>
              <a:t>Selected</a:t>
            </a:r>
            <a:r>
              <a:rPr lang="pt-BR" dirty="0" smtClean="0"/>
              <a:t>' 1 '</a:t>
            </a:r>
            <a:r>
              <a:rPr lang="pt-BR" dirty="0" err="1" smtClean="0"/>
              <a:t>Selected</a:t>
            </a:r>
            <a:r>
              <a:rPr lang="pt-BR" dirty="0" smtClean="0"/>
              <a:t>'.</a:t>
            </a:r>
          </a:p>
          <a:p>
            <a:r>
              <a:rPr lang="pt-BR" dirty="0" smtClean="0"/>
              <a:t>FORMAT </a:t>
            </a:r>
            <a:r>
              <a:rPr lang="pt-BR" dirty="0" err="1" smtClean="0"/>
              <a:t>filter</a:t>
            </a:r>
            <a:r>
              <a:rPr lang="pt-BR" dirty="0" smtClean="0"/>
              <a:t>_$ (f1.0).</a:t>
            </a:r>
          </a:p>
          <a:p>
            <a:r>
              <a:rPr lang="pt-BR" dirty="0" smtClean="0"/>
              <a:t>FILTER BY </a:t>
            </a:r>
            <a:r>
              <a:rPr lang="pt-BR" dirty="0" err="1" smtClean="0"/>
              <a:t>filter</a:t>
            </a:r>
            <a:r>
              <a:rPr lang="pt-BR" dirty="0" smtClean="0"/>
              <a:t>_$.</a:t>
            </a:r>
          </a:p>
          <a:p>
            <a:r>
              <a:rPr lang="pt-BR" dirty="0" smtClean="0"/>
              <a:t>EXECUTE.</a:t>
            </a:r>
          </a:p>
          <a:p>
            <a:r>
              <a:rPr lang="pt-BR" dirty="0" smtClean="0"/>
              <a:t>NPAR TESTS</a:t>
            </a:r>
          </a:p>
          <a:p>
            <a:r>
              <a:rPr lang="pt-BR" dirty="0" smtClean="0"/>
              <a:t>  /M-W= scores BY </a:t>
            </a:r>
            <a:r>
              <a:rPr lang="pt-BR" dirty="0" err="1" smtClean="0"/>
              <a:t>exp</a:t>
            </a:r>
            <a:r>
              <a:rPr lang="pt-BR" dirty="0" smtClean="0"/>
              <a:t>(2 3)</a:t>
            </a:r>
          </a:p>
          <a:p>
            <a:r>
              <a:rPr lang="pt-BR" dirty="0" smtClean="0"/>
              <a:t>  /MISSING ANALYSIS.</a:t>
            </a:r>
          </a:p>
          <a:p>
            <a:endParaRPr lang="en-GB" dirty="0" smtClean="0"/>
          </a:p>
          <a:p>
            <a:r>
              <a:rPr lang="pt-BR" dirty="0" smtClean="0"/>
              <a:t>USE ALL.</a:t>
            </a:r>
          </a:p>
          <a:p>
            <a:r>
              <a:rPr lang="pt-BR" dirty="0" smtClean="0"/>
              <a:t>COMPUTE </a:t>
            </a:r>
            <a:r>
              <a:rPr lang="pt-BR" dirty="0" err="1" smtClean="0"/>
              <a:t>filter</a:t>
            </a:r>
            <a:r>
              <a:rPr lang="pt-BR" dirty="0" smtClean="0"/>
              <a:t>_$=((</a:t>
            </a:r>
            <a:r>
              <a:rPr lang="pt-BR" dirty="0" err="1" smtClean="0"/>
              <a:t>seq</a:t>
            </a:r>
            <a:r>
              <a:rPr lang="pt-BR" dirty="0" smtClean="0"/>
              <a:t>=2 AND </a:t>
            </a:r>
            <a:r>
              <a:rPr lang="pt-BR" dirty="0" err="1" smtClean="0"/>
              <a:t>content</a:t>
            </a:r>
            <a:r>
              <a:rPr lang="pt-BR" dirty="0" smtClean="0"/>
              <a:t>=1)).</a:t>
            </a:r>
          </a:p>
          <a:p>
            <a:r>
              <a:rPr lang="pt-BR" dirty="0" smtClean="0"/>
              <a:t>VARIABLE LABEL </a:t>
            </a:r>
            <a:r>
              <a:rPr lang="pt-BR" dirty="0" err="1" smtClean="0"/>
              <a:t>filter</a:t>
            </a:r>
            <a:r>
              <a:rPr lang="pt-BR" dirty="0" smtClean="0"/>
              <a:t>_$ '(</a:t>
            </a:r>
            <a:r>
              <a:rPr lang="pt-BR" dirty="0" err="1" smtClean="0"/>
              <a:t>seq</a:t>
            </a:r>
            <a:r>
              <a:rPr lang="pt-BR" dirty="0" smtClean="0"/>
              <a:t>=2 AND </a:t>
            </a:r>
            <a:r>
              <a:rPr lang="pt-BR" dirty="0" err="1" smtClean="0"/>
              <a:t>content</a:t>
            </a:r>
            <a:r>
              <a:rPr lang="pt-BR" dirty="0" smtClean="0"/>
              <a:t>=1) (FILTER)'.</a:t>
            </a:r>
          </a:p>
          <a:p>
            <a:r>
              <a:rPr lang="pt-BR" dirty="0" smtClean="0"/>
              <a:t>VALUE LABELS </a:t>
            </a:r>
            <a:r>
              <a:rPr lang="pt-BR" dirty="0" err="1" smtClean="0"/>
              <a:t>filter</a:t>
            </a:r>
            <a:r>
              <a:rPr lang="pt-BR" dirty="0" smtClean="0"/>
              <a:t>_$ 0 '</a:t>
            </a:r>
            <a:r>
              <a:rPr lang="pt-BR" dirty="0" err="1" smtClean="0"/>
              <a:t>Not</a:t>
            </a:r>
            <a:r>
              <a:rPr lang="pt-BR" dirty="0" smtClean="0"/>
              <a:t> </a:t>
            </a:r>
            <a:r>
              <a:rPr lang="pt-BR" dirty="0" err="1" smtClean="0"/>
              <a:t>Selected</a:t>
            </a:r>
            <a:r>
              <a:rPr lang="pt-BR" dirty="0" smtClean="0"/>
              <a:t>' 1 '</a:t>
            </a:r>
            <a:r>
              <a:rPr lang="pt-BR" dirty="0" err="1" smtClean="0"/>
              <a:t>Selected</a:t>
            </a:r>
            <a:r>
              <a:rPr lang="pt-BR" dirty="0" smtClean="0"/>
              <a:t>'.</a:t>
            </a:r>
          </a:p>
          <a:p>
            <a:r>
              <a:rPr lang="pt-BR" dirty="0" smtClean="0"/>
              <a:t>FORMAT </a:t>
            </a:r>
            <a:r>
              <a:rPr lang="pt-BR" dirty="0" err="1" smtClean="0"/>
              <a:t>filter</a:t>
            </a:r>
            <a:r>
              <a:rPr lang="pt-BR" dirty="0" smtClean="0"/>
              <a:t>_$ (f1.0).</a:t>
            </a:r>
          </a:p>
          <a:p>
            <a:r>
              <a:rPr lang="pt-BR" dirty="0" smtClean="0"/>
              <a:t>FILTER BY </a:t>
            </a:r>
            <a:r>
              <a:rPr lang="pt-BR" dirty="0" err="1" smtClean="0"/>
              <a:t>filter</a:t>
            </a:r>
            <a:r>
              <a:rPr lang="pt-BR" dirty="0" smtClean="0"/>
              <a:t>_$.</a:t>
            </a:r>
          </a:p>
          <a:p>
            <a:r>
              <a:rPr lang="pt-BR" dirty="0" smtClean="0"/>
              <a:t>EXECUTE.</a:t>
            </a:r>
          </a:p>
          <a:p>
            <a:r>
              <a:rPr lang="pt-BR" dirty="0" smtClean="0"/>
              <a:t>NPAR TESTS</a:t>
            </a:r>
          </a:p>
          <a:p>
            <a:r>
              <a:rPr lang="pt-BR" dirty="0" smtClean="0"/>
              <a:t>  /M-W= scores BY </a:t>
            </a:r>
            <a:r>
              <a:rPr lang="pt-BR" dirty="0" err="1" smtClean="0"/>
              <a:t>exp</a:t>
            </a:r>
            <a:r>
              <a:rPr lang="pt-BR" dirty="0" smtClean="0"/>
              <a:t>(2 3)</a:t>
            </a:r>
          </a:p>
          <a:p>
            <a:r>
              <a:rPr lang="pt-BR" dirty="0" smtClean="0"/>
              <a:t>  /MISSING ANALYSIS.</a:t>
            </a:r>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84</a:t>
            </a:fld>
            <a:endParaRPr lang="pt-BR" dirty="0"/>
          </a:p>
        </p:txBody>
      </p:sp>
    </p:spTree>
    <p:extLst>
      <p:ext uri="{BB962C8B-B14F-4D97-AF65-F5344CB8AC3E}">
        <p14:creationId xmlns:p14="http://schemas.microsoft.com/office/powerpoint/2010/main" val="28508375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85</a:t>
            </a:fld>
            <a:endParaRPr lang="pt-BR" dirty="0"/>
          </a:p>
        </p:txBody>
      </p:sp>
    </p:spTree>
    <p:extLst>
      <p:ext uri="{BB962C8B-B14F-4D97-AF65-F5344CB8AC3E}">
        <p14:creationId xmlns:p14="http://schemas.microsoft.com/office/powerpoint/2010/main" val="42201877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86</a:t>
            </a:fld>
            <a:endParaRPr lang="pt-BR" dirty="0"/>
          </a:p>
        </p:txBody>
      </p:sp>
    </p:spTree>
    <p:extLst>
      <p:ext uri="{BB962C8B-B14F-4D97-AF65-F5344CB8AC3E}">
        <p14:creationId xmlns:p14="http://schemas.microsoft.com/office/powerpoint/2010/main" val="9530475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87</a:t>
            </a:fld>
            <a:endParaRPr lang="pt-BR" dirty="0"/>
          </a:p>
        </p:txBody>
      </p:sp>
    </p:spTree>
    <p:extLst>
      <p:ext uri="{BB962C8B-B14F-4D97-AF65-F5344CB8AC3E}">
        <p14:creationId xmlns:p14="http://schemas.microsoft.com/office/powerpoint/2010/main" val="37551510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88</a:t>
            </a:fld>
            <a:endParaRPr lang="pt-BR" dirty="0"/>
          </a:p>
        </p:txBody>
      </p:sp>
    </p:spTree>
    <p:extLst>
      <p:ext uri="{BB962C8B-B14F-4D97-AF65-F5344CB8AC3E}">
        <p14:creationId xmlns:p14="http://schemas.microsoft.com/office/powerpoint/2010/main" val="875623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89</a:t>
            </a:fld>
            <a:endParaRPr lang="pt-BR" dirty="0"/>
          </a:p>
        </p:txBody>
      </p:sp>
    </p:spTree>
    <p:extLst>
      <p:ext uri="{BB962C8B-B14F-4D97-AF65-F5344CB8AC3E}">
        <p14:creationId xmlns:p14="http://schemas.microsoft.com/office/powerpoint/2010/main" val="41030517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90</a:t>
            </a:fld>
            <a:endParaRPr lang="pt-BR" dirty="0"/>
          </a:p>
        </p:txBody>
      </p:sp>
    </p:spTree>
    <p:extLst>
      <p:ext uri="{BB962C8B-B14F-4D97-AF65-F5344CB8AC3E}">
        <p14:creationId xmlns:p14="http://schemas.microsoft.com/office/powerpoint/2010/main" val="22051018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91</a:t>
            </a:fld>
            <a:endParaRPr lang="pt-BR" dirty="0"/>
          </a:p>
        </p:txBody>
      </p:sp>
    </p:spTree>
    <p:extLst>
      <p:ext uri="{BB962C8B-B14F-4D97-AF65-F5344CB8AC3E}">
        <p14:creationId xmlns:p14="http://schemas.microsoft.com/office/powerpoint/2010/main" val="18426062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USE ALL.</a:t>
            </a:r>
          </a:p>
          <a:p>
            <a:r>
              <a:rPr lang="pt-BR" dirty="0" smtClean="0"/>
              <a:t>COMPUTE </a:t>
            </a:r>
            <a:r>
              <a:rPr lang="pt-BR" dirty="0" err="1" smtClean="0"/>
              <a:t>filter</a:t>
            </a:r>
            <a:r>
              <a:rPr lang="pt-BR" dirty="0" smtClean="0"/>
              <a:t>_$=((</a:t>
            </a:r>
            <a:r>
              <a:rPr lang="pt-BR" dirty="0" err="1" smtClean="0"/>
              <a:t>seq</a:t>
            </a:r>
            <a:r>
              <a:rPr lang="pt-BR" dirty="0" smtClean="0"/>
              <a:t>=1) OR (</a:t>
            </a:r>
            <a:r>
              <a:rPr lang="pt-BR" dirty="0" err="1" smtClean="0"/>
              <a:t>seq</a:t>
            </a:r>
            <a:r>
              <a:rPr lang="pt-BR" dirty="0" smtClean="0"/>
              <a:t>=3)).</a:t>
            </a:r>
          </a:p>
          <a:p>
            <a:r>
              <a:rPr lang="pt-BR" dirty="0" smtClean="0"/>
              <a:t>VARIABLE LABEL </a:t>
            </a:r>
            <a:r>
              <a:rPr lang="pt-BR" dirty="0" err="1" smtClean="0"/>
              <a:t>filter</a:t>
            </a:r>
            <a:r>
              <a:rPr lang="pt-BR" dirty="0" smtClean="0"/>
              <a:t>_$ '(</a:t>
            </a:r>
            <a:r>
              <a:rPr lang="pt-BR" dirty="0" err="1" smtClean="0"/>
              <a:t>seq</a:t>
            </a:r>
            <a:r>
              <a:rPr lang="pt-BR" dirty="0" smtClean="0"/>
              <a:t>=1) OR (</a:t>
            </a:r>
            <a:r>
              <a:rPr lang="pt-BR" dirty="0" err="1" smtClean="0"/>
              <a:t>seq</a:t>
            </a:r>
            <a:r>
              <a:rPr lang="pt-BR" dirty="0" smtClean="0"/>
              <a:t>=3) (FILTER)'.</a:t>
            </a:r>
          </a:p>
          <a:p>
            <a:r>
              <a:rPr lang="pt-BR" dirty="0" smtClean="0"/>
              <a:t>VALUE LABELS </a:t>
            </a:r>
            <a:r>
              <a:rPr lang="pt-BR" dirty="0" err="1" smtClean="0"/>
              <a:t>filter</a:t>
            </a:r>
            <a:r>
              <a:rPr lang="pt-BR" dirty="0" smtClean="0"/>
              <a:t>_$ 0 '</a:t>
            </a:r>
            <a:r>
              <a:rPr lang="pt-BR" dirty="0" err="1" smtClean="0"/>
              <a:t>Not</a:t>
            </a:r>
            <a:r>
              <a:rPr lang="pt-BR" dirty="0" smtClean="0"/>
              <a:t> </a:t>
            </a:r>
            <a:r>
              <a:rPr lang="pt-BR" dirty="0" err="1" smtClean="0"/>
              <a:t>Selected</a:t>
            </a:r>
            <a:r>
              <a:rPr lang="pt-BR" dirty="0" smtClean="0"/>
              <a:t>' 1 '</a:t>
            </a:r>
            <a:r>
              <a:rPr lang="pt-BR" dirty="0" err="1" smtClean="0"/>
              <a:t>Selected</a:t>
            </a:r>
            <a:r>
              <a:rPr lang="pt-BR" dirty="0" smtClean="0"/>
              <a:t>'.</a:t>
            </a:r>
          </a:p>
          <a:p>
            <a:r>
              <a:rPr lang="pt-BR" dirty="0" smtClean="0"/>
              <a:t>FORMAT </a:t>
            </a:r>
            <a:r>
              <a:rPr lang="pt-BR" dirty="0" err="1" smtClean="0"/>
              <a:t>filter</a:t>
            </a:r>
            <a:r>
              <a:rPr lang="pt-BR" dirty="0" smtClean="0"/>
              <a:t>_$ (f1.0).</a:t>
            </a:r>
          </a:p>
          <a:p>
            <a:r>
              <a:rPr lang="pt-BR" dirty="0" smtClean="0"/>
              <a:t>FILTER BY </a:t>
            </a:r>
            <a:r>
              <a:rPr lang="pt-BR" dirty="0" err="1" smtClean="0"/>
              <a:t>filter</a:t>
            </a:r>
            <a:r>
              <a:rPr lang="pt-BR" dirty="0" smtClean="0"/>
              <a:t>_$.</a:t>
            </a:r>
          </a:p>
          <a:p>
            <a:r>
              <a:rPr lang="pt-BR" dirty="0" smtClean="0"/>
              <a:t>EXECUTE.</a:t>
            </a:r>
          </a:p>
          <a:p>
            <a:r>
              <a:rPr lang="pt-BR" dirty="0" smtClean="0"/>
              <a:t>NPAR TESTS</a:t>
            </a:r>
          </a:p>
          <a:p>
            <a:r>
              <a:rPr lang="pt-BR" dirty="0" smtClean="0"/>
              <a:t>  /M-W= scores BY </a:t>
            </a:r>
            <a:r>
              <a:rPr lang="pt-BR" dirty="0" err="1" smtClean="0"/>
              <a:t>exp</a:t>
            </a:r>
            <a:r>
              <a:rPr lang="pt-BR" dirty="0" smtClean="0"/>
              <a:t>(2 3)</a:t>
            </a:r>
          </a:p>
          <a:p>
            <a:r>
              <a:rPr lang="pt-BR" dirty="0" smtClean="0"/>
              <a:t>  /MISSING ANALYSIS.</a:t>
            </a:r>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92</a:t>
            </a:fld>
            <a:endParaRPr lang="pt-BR" dirty="0"/>
          </a:p>
        </p:txBody>
      </p:sp>
    </p:spTree>
    <p:extLst>
      <p:ext uri="{BB962C8B-B14F-4D97-AF65-F5344CB8AC3E}">
        <p14:creationId xmlns:p14="http://schemas.microsoft.com/office/powerpoint/2010/main" val="38522954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93</a:t>
            </a:fld>
            <a:endParaRPr lang="pt-BR" dirty="0"/>
          </a:p>
        </p:txBody>
      </p:sp>
    </p:spTree>
    <p:extLst>
      <p:ext uri="{BB962C8B-B14F-4D97-AF65-F5344CB8AC3E}">
        <p14:creationId xmlns:p14="http://schemas.microsoft.com/office/powerpoint/2010/main" val="2455971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90478" rtl="0" eaLnBrk="1" fontAlgn="base" latinLnBrk="0" hangingPunct="1">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H</a:t>
            </a:r>
            <a:r>
              <a:rPr lang="en-US" sz="1200" b="0" i="0" kern="1200" baseline="-25000" dirty="0" smtClean="0">
                <a:solidFill>
                  <a:schemeClr val="tx1"/>
                </a:solidFill>
                <a:effectLst/>
                <a:latin typeface="+mn-lt"/>
                <a:ea typeface="+mn-ea"/>
                <a:cs typeface="+mn-cs"/>
              </a:rPr>
              <a:t>0</a:t>
            </a:r>
            <a:r>
              <a:rPr lang="en-US" sz="1200" b="0" i="0" kern="1200" dirty="0" smtClean="0">
                <a:solidFill>
                  <a:schemeClr val="tx1"/>
                </a:solidFill>
                <a:effectLst/>
                <a:latin typeface="+mn-lt"/>
                <a:ea typeface="+mn-ea"/>
                <a:cs typeface="+mn-cs"/>
              </a:rPr>
              <a:t>: ρ = 0; the population correlation coefficient is equal to zero.</a:t>
            </a:r>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16</a:t>
            </a:fld>
            <a:endParaRPr lang="pt-BR" dirty="0"/>
          </a:p>
        </p:txBody>
      </p:sp>
    </p:spTree>
    <p:extLst>
      <p:ext uri="{BB962C8B-B14F-4D97-AF65-F5344CB8AC3E}">
        <p14:creationId xmlns:p14="http://schemas.microsoft.com/office/powerpoint/2010/main" val="7036270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USE ALL.</a:t>
            </a:r>
          </a:p>
          <a:p>
            <a:r>
              <a:rPr lang="pt-BR" dirty="0" smtClean="0"/>
              <a:t>COMPUTE </a:t>
            </a:r>
            <a:r>
              <a:rPr lang="pt-BR" dirty="0" err="1" smtClean="0"/>
              <a:t>filter</a:t>
            </a:r>
            <a:r>
              <a:rPr lang="pt-BR" dirty="0" smtClean="0"/>
              <a:t>_$=((</a:t>
            </a:r>
            <a:r>
              <a:rPr lang="pt-BR" dirty="0" err="1" smtClean="0"/>
              <a:t>content</a:t>
            </a:r>
            <a:r>
              <a:rPr lang="pt-BR" dirty="0" smtClean="0"/>
              <a:t>=1 </a:t>
            </a:r>
            <a:r>
              <a:rPr lang="pt-BR" dirty="0" err="1" smtClean="0"/>
              <a:t>and</a:t>
            </a:r>
            <a:r>
              <a:rPr lang="pt-BR" dirty="0" smtClean="0"/>
              <a:t> </a:t>
            </a:r>
            <a:r>
              <a:rPr lang="pt-BR" dirty="0" err="1" smtClean="0"/>
              <a:t>seq</a:t>
            </a:r>
            <a:r>
              <a:rPr lang="pt-BR" dirty="0" smtClean="0"/>
              <a:t>=1) </a:t>
            </a:r>
            <a:r>
              <a:rPr lang="pt-BR" dirty="0" err="1" smtClean="0"/>
              <a:t>or</a:t>
            </a:r>
            <a:r>
              <a:rPr lang="pt-BR" dirty="0" smtClean="0"/>
              <a:t> (</a:t>
            </a:r>
            <a:r>
              <a:rPr lang="pt-BR" dirty="0" err="1" smtClean="0"/>
              <a:t>content</a:t>
            </a:r>
            <a:r>
              <a:rPr lang="pt-BR" dirty="0" smtClean="0"/>
              <a:t>=1 </a:t>
            </a:r>
            <a:r>
              <a:rPr lang="pt-BR" dirty="0" err="1" smtClean="0"/>
              <a:t>and</a:t>
            </a:r>
            <a:r>
              <a:rPr lang="pt-BR" dirty="0" smtClean="0"/>
              <a:t> </a:t>
            </a:r>
            <a:r>
              <a:rPr lang="pt-BR" dirty="0" err="1" smtClean="0"/>
              <a:t>seq</a:t>
            </a:r>
            <a:r>
              <a:rPr lang="pt-BR" dirty="0" smtClean="0"/>
              <a:t>=3)).</a:t>
            </a:r>
          </a:p>
          <a:p>
            <a:r>
              <a:rPr lang="pt-BR" dirty="0" smtClean="0"/>
              <a:t>VARIABLE LABEL </a:t>
            </a:r>
            <a:r>
              <a:rPr lang="pt-BR" dirty="0" err="1" smtClean="0"/>
              <a:t>filter</a:t>
            </a:r>
            <a:r>
              <a:rPr lang="pt-BR" dirty="0" smtClean="0"/>
              <a:t>_$ '(</a:t>
            </a:r>
            <a:r>
              <a:rPr lang="pt-BR" dirty="0" err="1" smtClean="0"/>
              <a:t>content</a:t>
            </a:r>
            <a:r>
              <a:rPr lang="pt-BR" dirty="0" smtClean="0"/>
              <a:t>=1 </a:t>
            </a:r>
            <a:r>
              <a:rPr lang="pt-BR" dirty="0" err="1" smtClean="0"/>
              <a:t>and</a:t>
            </a:r>
            <a:r>
              <a:rPr lang="pt-BR" dirty="0" smtClean="0"/>
              <a:t> </a:t>
            </a:r>
            <a:r>
              <a:rPr lang="pt-BR" dirty="0" err="1" smtClean="0"/>
              <a:t>seq</a:t>
            </a:r>
            <a:r>
              <a:rPr lang="pt-BR" dirty="0" smtClean="0"/>
              <a:t>=1) </a:t>
            </a:r>
            <a:r>
              <a:rPr lang="pt-BR" dirty="0" err="1" smtClean="0"/>
              <a:t>or</a:t>
            </a:r>
            <a:r>
              <a:rPr lang="pt-BR" dirty="0" smtClean="0"/>
              <a:t> (</a:t>
            </a:r>
            <a:r>
              <a:rPr lang="pt-BR" dirty="0" err="1" smtClean="0"/>
              <a:t>content</a:t>
            </a:r>
            <a:r>
              <a:rPr lang="pt-BR" dirty="0" smtClean="0"/>
              <a:t>=1 </a:t>
            </a:r>
            <a:r>
              <a:rPr lang="pt-BR" dirty="0" err="1" smtClean="0"/>
              <a:t>and</a:t>
            </a:r>
            <a:r>
              <a:rPr lang="pt-BR" dirty="0" smtClean="0"/>
              <a:t> </a:t>
            </a:r>
            <a:r>
              <a:rPr lang="pt-BR" dirty="0" err="1" smtClean="0"/>
              <a:t>seq</a:t>
            </a:r>
            <a:r>
              <a:rPr lang="pt-BR" dirty="0" smtClean="0"/>
              <a:t>=3) (FILTER)'.</a:t>
            </a:r>
          </a:p>
          <a:p>
            <a:r>
              <a:rPr lang="pt-BR" dirty="0" smtClean="0"/>
              <a:t>VALUE LABELS </a:t>
            </a:r>
            <a:r>
              <a:rPr lang="pt-BR" dirty="0" err="1" smtClean="0"/>
              <a:t>filter</a:t>
            </a:r>
            <a:r>
              <a:rPr lang="pt-BR" dirty="0" smtClean="0"/>
              <a:t>_$ 0 '</a:t>
            </a:r>
            <a:r>
              <a:rPr lang="pt-BR" dirty="0" err="1" smtClean="0"/>
              <a:t>Not</a:t>
            </a:r>
            <a:r>
              <a:rPr lang="pt-BR" dirty="0" smtClean="0"/>
              <a:t> </a:t>
            </a:r>
            <a:r>
              <a:rPr lang="pt-BR" dirty="0" err="1" smtClean="0"/>
              <a:t>Selected</a:t>
            </a:r>
            <a:r>
              <a:rPr lang="pt-BR" dirty="0" smtClean="0"/>
              <a:t>' 1 '</a:t>
            </a:r>
            <a:r>
              <a:rPr lang="pt-BR" dirty="0" err="1" smtClean="0"/>
              <a:t>Selected</a:t>
            </a:r>
            <a:r>
              <a:rPr lang="pt-BR" dirty="0" smtClean="0"/>
              <a:t>'.</a:t>
            </a:r>
          </a:p>
          <a:p>
            <a:r>
              <a:rPr lang="pt-BR" dirty="0" smtClean="0"/>
              <a:t>FORMAT </a:t>
            </a:r>
            <a:r>
              <a:rPr lang="pt-BR" dirty="0" err="1" smtClean="0"/>
              <a:t>filter</a:t>
            </a:r>
            <a:r>
              <a:rPr lang="pt-BR" dirty="0" smtClean="0"/>
              <a:t>_$ (f1.0).</a:t>
            </a:r>
          </a:p>
          <a:p>
            <a:r>
              <a:rPr lang="pt-BR" dirty="0" smtClean="0"/>
              <a:t>FILTER BY </a:t>
            </a:r>
            <a:r>
              <a:rPr lang="pt-BR" dirty="0" err="1" smtClean="0"/>
              <a:t>filter</a:t>
            </a:r>
            <a:r>
              <a:rPr lang="pt-BR" dirty="0" smtClean="0"/>
              <a:t>_$.</a:t>
            </a:r>
          </a:p>
          <a:p>
            <a:r>
              <a:rPr lang="pt-BR" dirty="0" smtClean="0"/>
              <a:t>EXECUTE.</a:t>
            </a:r>
          </a:p>
          <a:p>
            <a:r>
              <a:rPr lang="pt-BR" dirty="0" smtClean="0"/>
              <a:t>NPAR TESTS</a:t>
            </a:r>
          </a:p>
          <a:p>
            <a:r>
              <a:rPr lang="pt-BR" dirty="0" smtClean="0"/>
              <a:t>  /M-W= scores BY </a:t>
            </a:r>
            <a:r>
              <a:rPr lang="pt-BR" dirty="0" err="1" smtClean="0"/>
              <a:t>exp</a:t>
            </a:r>
            <a:r>
              <a:rPr lang="pt-BR" dirty="0" smtClean="0"/>
              <a:t>(2 3)</a:t>
            </a:r>
          </a:p>
          <a:p>
            <a:r>
              <a:rPr lang="pt-BR" dirty="0" smtClean="0"/>
              <a:t>  /MISSING ANALYSIS.</a:t>
            </a:r>
          </a:p>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94</a:t>
            </a:fld>
            <a:endParaRPr lang="pt-BR" dirty="0"/>
          </a:p>
        </p:txBody>
      </p:sp>
    </p:spTree>
    <p:extLst>
      <p:ext uri="{BB962C8B-B14F-4D97-AF65-F5344CB8AC3E}">
        <p14:creationId xmlns:p14="http://schemas.microsoft.com/office/powerpoint/2010/main" val="26530047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95</a:t>
            </a:fld>
            <a:endParaRPr lang="pt-BR" dirty="0"/>
          </a:p>
        </p:txBody>
      </p:sp>
    </p:spTree>
    <p:extLst>
      <p:ext uri="{BB962C8B-B14F-4D97-AF65-F5344CB8AC3E}">
        <p14:creationId xmlns:p14="http://schemas.microsoft.com/office/powerpoint/2010/main" val="26425426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96</a:t>
            </a:fld>
            <a:endParaRPr lang="pt-BR" dirty="0"/>
          </a:p>
        </p:txBody>
      </p:sp>
    </p:spTree>
    <p:extLst>
      <p:ext uri="{BB962C8B-B14F-4D97-AF65-F5344CB8AC3E}">
        <p14:creationId xmlns:p14="http://schemas.microsoft.com/office/powerpoint/2010/main" val="26937622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97</a:t>
            </a:fld>
            <a:endParaRPr lang="pt-BR" dirty="0"/>
          </a:p>
        </p:txBody>
      </p:sp>
    </p:spTree>
    <p:extLst>
      <p:ext uri="{BB962C8B-B14F-4D97-AF65-F5344CB8AC3E}">
        <p14:creationId xmlns:p14="http://schemas.microsoft.com/office/powerpoint/2010/main" val="7186115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98</a:t>
            </a:fld>
            <a:endParaRPr lang="pt-BR" dirty="0"/>
          </a:p>
        </p:txBody>
      </p:sp>
    </p:spTree>
    <p:extLst>
      <p:ext uri="{BB962C8B-B14F-4D97-AF65-F5344CB8AC3E}">
        <p14:creationId xmlns:p14="http://schemas.microsoft.com/office/powerpoint/2010/main" val="14456650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USE ALL.</a:t>
            </a:r>
          </a:p>
          <a:p>
            <a:r>
              <a:rPr lang="pt-BR" dirty="0" smtClean="0"/>
              <a:t>COMPUTE </a:t>
            </a:r>
            <a:r>
              <a:rPr lang="pt-BR" dirty="0" err="1" smtClean="0"/>
              <a:t>filter</a:t>
            </a:r>
            <a:r>
              <a:rPr lang="pt-BR" dirty="0" smtClean="0"/>
              <a:t>_$=((</a:t>
            </a:r>
            <a:r>
              <a:rPr lang="pt-BR" dirty="0" err="1" smtClean="0"/>
              <a:t>seq</a:t>
            </a:r>
            <a:r>
              <a:rPr lang="pt-BR" dirty="0" smtClean="0"/>
              <a:t>=1 AND </a:t>
            </a:r>
            <a:r>
              <a:rPr lang="pt-BR" dirty="0" err="1" smtClean="0"/>
              <a:t>content</a:t>
            </a:r>
            <a:r>
              <a:rPr lang="pt-BR" dirty="0" smtClean="0"/>
              <a:t>=1)).</a:t>
            </a:r>
          </a:p>
          <a:p>
            <a:r>
              <a:rPr lang="pt-BR" dirty="0" smtClean="0"/>
              <a:t>VARIABLE LABEL </a:t>
            </a:r>
            <a:r>
              <a:rPr lang="pt-BR" dirty="0" err="1" smtClean="0"/>
              <a:t>filter</a:t>
            </a:r>
            <a:r>
              <a:rPr lang="pt-BR" dirty="0" smtClean="0"/>
              <a:t>_$ '(</a:t>
            </a:r>
            <a:r>
              <a:rPr lang="pt-BR" dirty="0" err="1" smtClean="0"/>
              <a:t>seq</a:t>
            </a:r>
            <a:r>
              <a:rPr lang="pt-BR" dirty="0" smtClean="0"/>
              <a:t>=1 AND </a:t>
            </a:r>
            <a:r>
              <a:rPr lang="pt-BR" dirty="0" err="1" smtClean="0"/>
              <a:t>content</a:t>
            </a:r>
            <a:r>
              <a:rPr lang="pt-BR" dirty="0" smtClean="0"/>
              <a:t>=1) (FILTER)'.</a:t>
            </a:r>
          </a:p>
          <a:p>
            <a:r>
              <a:rPr lang="pt-BR" dirty="0" smtClean="0"/>
              <a:t>VALUE LABELS </a:t>
            </a:r>
            <a:r>
              <a:rPr lang="pt-BR" dirty="0" err="1" smtClean="0"/>
              <a:t>filter</a:t>
            </a:r>
            <a:r>
              <a:rPr lang="pt-BR" dirty="0" smtClean="0"/>
              <a:t>_$ 0 '</a:t>
            </a:r>
            <a:r>
              <a:rPr lang="pt-BR" dirty="0" err="1" smtClean="0"/>
              <a:t>Not</a:t>
            </a:r>
            <a:r>
              <a:rPr lang="pt-BR" dirty="0" smtClean="0"/>
              <a:t> </a:t>
            </a:r>
            <a:r>
              <a:rPr lang="pt-BR" dirty="0" err="1" smtClean="0"/>
              <a:t>Selected</a:t>
            </a:r>
            <a:r>
              <a:rPr lang="pt-BR" dirty="0" smtClean="0"/>
              <a:t>' 1 '</a:t>
            </a:r>
            <a:r>
              <a:rPr lang="pt-BR" dirty="0" err="1" smtClean="0"/>
              <a:t>Selected</a:t>
            </a:r>
            <a:r>
              <a:rPr lang="pt-BR" dirty="0" smtClean="0"/>
              <a:t>'.</a:t>
            </a:r>
          </a:p>
          <a:p>
            <a:r>
              <a:rPr lang="pt-BR" dirty="0" smtClean="0"/>
              <a:t>FORMAT </a:t>
            </a:r>
            <a:r>
              <a:rPr lang="pt-BR" dirty="0" err="1" smtClean="0"/>
              <a:t>filter</a:t>
            </a:r>
            <a:r>
              <a:rPr lang="pt-BR" dirty="0" smtClean="0"/>
              <a:t>_$ (f1.0).</a:t>
            </a:r>
          </a:p>
          <a:p>
            <a:r>
              <a:rPr lang="pt-BR" dirty="0" smtClean="0"/>
              <a:t>FILTER BY </a:t>
            </a:r>
            <a:r>
              <a:rPr lang="pt-BR" dirty="0" err="1" smtClean="0"/>
              <a:t>filter</a:t>
            </a:r>
            <a:r>
              <a:rPr lang="pt-BR" dirty="0" smtClean="0"/>
              <a:t>_$.</a:t>
            </a:r>
          </a:p>
          <a:p>
            <a:r>
              <a:rPr lang="pt-BR" dirty="0" smtClean="0"/>
              <a:t>EXECUTE.</a:t>
            </a:r>
          </a:p>
          <a:p>
            <a:r>
              <a:rPr lang="pt-BR" dirty="0" smtClean="0"/>
              <a:t>NPAR TESTS</a:t>
            </a:r>
          </a:p>
          <a:p>
            <a:r>
              <a:rPr lang="pt-BR" dirty="0" smtClean="0"/>
              <a:t>  /M-W= scores BY </a:t>
            </a:r>
            <a:r>
              <a:rPr lang="pt-BR" dirty="0" err="1" smtClean="0"/>
              <a:t>exp</a:t>
            </a:r>
            <a:r>
              <a:rPr lang="pt-BR" dirty="0" smtClean="0"/>
              <a:t>(2 3)</a:t>
            </a:r>
          </a:p>
          <a:p>
            <a:r>
              <a:rPr lang="pt-BR" dirty="0" smtClean="0"/>
              <a:t>  /MISSING ANALYSIS.</a:t>
            </a:r>
          </a:p>
          <a:p>
            <a:endParaRPr lang="en-GB" dirty="0" smtClean="0"/>
          </a:p>
          <a:p>
            <a:r>
              <a:rPr lang="pt-BR" dirty="0" smtClean="0"/>
              <a:t>USE ALL.</a:t>
            </a:r>
          </a:p>
          <a:p>
            <a:r>
              <a:rPr lang="pt-BR" dirty="0" smtClean="0"/>
              <a:t>COMPUTE </a:t>
            </a:r>
            <a:r>
              <a:rPr lang="pt-BR" dirty="0" err="1" smtClean="0"/>
              <a:t>filter</a:t>
            </a:r>
            <a:r>
              <a:rPr lang="pt-BR" dirty="0" smtClean="0"/>
              <a:t>_$=((</a:t>
            </a:r>
            <a:r>
              <a:rPr lang="pt-BR" dirty="0" err="1" smtClean="0"/>
              <a:t>seq</a:t>
            </a:r>
            <a:r>
              <a:rPr lang="pt-BR" dirty="0" smtClean="0"/>
              <a:t>=3 AND </a:t>
            </a:r>
            <a:r>
              <a:rPr lang="pt-BR" dirty="0" err="1" smtClean="0"/>
              <a:t>content</a:t>
            </a:r>
            <a:r>
              <a:rPr lang="pt-BR" dirty="0" smtClean="0"/>
              <a:t>=1)).</a:t>
            </a:r>
          </a:p>
          <a:p>
            <a:r>
              <a:rPr lang="pt-BR" dirty="0" smtClean="0"/>
              <a:t>VARIABLE LABEL </a:t>
            </a:r>
            <a:r>
              <a:rPr lang="pt-BR" dirty="0" err="1" smtClean="0"/>
              <a:t>filter</a:t>
            </a:r>
            <a:r>
              <a:rPr lang="pt-BR" dirty="0" smtClean="0"/>
              <a:t>_$ '(</a:t>
            </a:r>
            <a:r>
              <a:rPr lang="pt-BR" dirty="0" err="1" smtClean="0"/>
              <a:t>seq</a:t>
            </a:r>
            <a:r>
              <a:rPr lang="pt-BR" dirty="0" smtClean="0"/>
              <a:t>=3 AND </a:t>
            </a:r>
            <a:r>
              <a:rPr lang="pt-BR" dirty="0" err="1" smtClean="0"/>
              <a:t>content</a:t>
            </a:r>
            <a:r>
              <a:rPr lang="pt-BR" dirty="0" smtClean="0"/>
              <a:t>=1) (FILTER)'.</a:t>
            </a:r>
          </a:p>
          <a:p>
            <a:r>
              <a:rPr lang="pt-BR" dirty="0" smtClean="0"/>
              <a:t>VALUE LABELS </a:t>
            </a:r>
            <a:r>
              <a:rPr lang="pt-BR" dirty="0" err="1" smtClean="0"/>
              <a:t>filter</a:t>
            </a:r>
            <a:r>
              <a:rPr lang="pt-BR" dirty="0" smtClean="0"/>
              <a:t>_$ 0 '</a:t>
            </a:r>
            <a:r>
              <a:rPr lang="pt-BR" dirty="0" err="1" smtClean="0"/>
              <a:t>Not</a:t>
            </a:r>
            <a:r>
              <a:rPr lang="pt-BR" dirty="0" smtClean="0"/>
              <a:t> </a:t>
            </a:r>
            <a:r>
              <a:rPr lang="pt-BR" dirty="0" err="1" smtClean="0"/>
              <a:t>Selected</a:t>
            </a:r>
            <a:r>
              <a:rPr lang="pt-BR" dirty="0" smtClean="0"/>
              <a:t>' 1 '</a:t>
            </a:r>
            <a:r>
              <a:rPr lang="pt-BR" dirty="0" err="1" smtClean="0"/>
              <a:t>Selected</a:t>
            </a:r>
            <a:r>
              <a:rPr lang="pt-BR" dirty="0" smtClean="0"/>
              <a:t>'.</a:t>
            </a:r>
          </a:p>
          <a:p>
            <a:r>
              <a:rPr lang="pt-BR" dirty="0" smtClean="0"/>
              <a:t>FORMAT </a:t>
            </a:r>
            <a:r>
              <a:rPr lang="pt-BR" dirty="0" err="1" smtClean="0"/>
              <a:t>filter</a:t>
            </a:r>
            <a:r>
              <a:rPr lang="pt-BR" dirty="0" smtClean="0"/>
              <a:t>_$ (f1.0).</a:t>
            </a:r>
          </a:p>
          <a:p>
            <a:r>
              <a:rPr lang="pt-BR" dirty="0" smtClean="0"/>
              <a:t>FILTER BY </a:t>
            </a:r>
            <a:r>
              <a:rPr lang="pt-BR" dirty="0" err="1" smtClean="0"/>
              <a:t>filter</a:t>
            </a:r>
            <a:r>
              <a:rPr lang="pt-BR" dirty="0" smtClean="0"/>
              <a:t>_$.</a:t>
            </a:r>
          </a:p>
          <a:p>
            <a:r>
              <a:rPr lang="pt-BR" dirty="0" smtClean="0"/>
              <a:t>EXECUTE.</a:t>
            </a:r>
          </a:p>
          <a:p>
            <a:r>
              <a:rPr lang="pt-BR" dirty="0" smtClean="0"/>
              <a:t>NPAR TESTS</a:t>
            </a:r>
          </a:p>
          <a:p>
            <a:r>
              <a:rPr lang="pt-BR" dirty="0" smtClean="0"/>
              <a:t>  /M-W= scores BY </a:t>
            </a:r>
            <a:r>
              <a:rPr lang="pt-BR" dirty="0" err="1" smtClean="0"/>
              <a:t>exp</a:t>
            </a:r>
            <a:r>
              <a:rPr lang="pt-BR" dirty="0" smtClean="0"/>
              <a:t>(2 3)</a:t>
            </a:r>
          </a:p>
          <a:p>
            <a:r>
              <a:rPr lang="pt-BR" dirty="0" smtClean="0"/>
              <a:t>  /MISSING ANALYSIS.</a:t>
            </a:r>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99</a:t>
            </a:fld>
            <a:endParaRPr lang="pt-BR" dirty="0"/>
          </a:p>
        </p:txBody>
      </p:sp>
    </p:spTree>
    <p:extLst>
      <p:ext uri="{BB962C8B-B14F-4D97-AF65-F5344CB8AC3E}">
        <p14:creationId xmlns:p14="http://schemas.microsoft.com/office/powerpoint/2010/main" val="17930411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100</a:t>
            </a:fld>
            <a:endParaRPr lang="pt-BR" dirty="0"/>
          </a:p>
        </p:txBody>
      </p:sp>
    </p:spTree>
    <p:extLst>
      <p:ext uri="{BB962C8B-B14F-4D97-AF65-F5344CB8AC3E}">
        <p14:creationId xmlns:p14="http://schemas.microsoft.com/office/powerpoint/2010/main" val="18087495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101</a:t>
            </a:fld>
            <a:endParaRPr lang="pt-BR" dirty="0"/>
          </a:p>
        </p:txBody>
      </p:sp>
    </p:spTree>
    <p:extLst>
      <p:ext uri="{BB962C8B-B14F-4D97-AF65-F5344CB8AC3E}">
        <p14:creationId xmlns:p14="http://schemas.microsoft.com/office/powerpoint/2010/main" val="28741141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102</a:t>
            </a:fld>
            <a:endParaRPr lang="pt-BR" dirty="0"/>
          </a:p>
        </p:txBody>
      </p:sp>
    </p:spTree>
    <p:extLst>
      <p:ext uri="{BB962C8B-B14F-4D97-AF65-F5344CB8AC3E}">
        <p14:creationId xmlns:p14="http://schemas.microsoft.com/office/powerpoint/2010/main" val="42724358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103</a:t>
            </a:fld>
            <a:endParaRPr lang="pt-BR" dirty="0"/>
          </a:p>
        </p:txBody>
      </p:sp>
    </p:spTree>
    <p:extLst>
      <p:ext uri="{BB962C8B-B14F-4D97-AF65-F5344CB8AC3E}">
        <p14:creationId xmlns:p14="http://schemas.microsoft.com/office/powerpoint/2010/main" val="3465753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GB" baseline="0" dirty="0" smtClean="0"/>
              <a:t>MOS1 and MOS3 = </a:t>
            </a:r>
            <a:r>
              <a:rPr lang="en-US" sz="1300" dirty="0"/>
              <a:t>A Mann-Whitney U test was run to determine if there were differences in MOS between Exp1 and Exp3. Distributions of the MOS for Exp1 and Exp3 were similar, as assessed by visual inspection. Median MOS was statistically significantly higher in Exp1 (10.57) than in Exp3 (4.43), </a:t>
            </a:r>
            <a:r>
              <a:rPr lang="en-US" sz="1300" i="1" dirty="0"/>
              <a:t>U</a:t>
            </a:r>
            <a:r>
              <a:rPr lang="en-US" sz="1300" dirty="0"/>
              <a:t> = 3, </a:t>
            </a:r>
            <a:r>
              <a:rPr lang="en-US" sz="1300" i="1" dirty="0"/>
              <a:t>z</a:t>
            </a:r>
            <a:r>
              <a:rPr lang="en-US" sz="1300" dirty="0"/>
              <a:t> = -2.747, </a:t>
            </a:r>
            <a:r>
              <a:rPr lang="en-US" sz="1300" i="1" dirty="0"/>
              <a:t>p</a:t>
            </a:r>
            <a:r>
              <a:rPr lang="en-US" sz="1300" dirty="0"/>
              <a:t> = .006.</a:t>
            </a:r>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18</a:t>
            </a:fld>
            <a:endParaRPr lang="pt-BR" dirty="0"/>
          </a:p>
        </p:txBody>
      </p:sp>
    </p:spTree>
    <p:extLst>
      <p:ext uri="{BB962C8B-B14F-4D97-AF65-F5344CB8AC3E}">
        <p14:creationId xmlns:p14="http://schemas.microsoft.com/office/powerpoint/2010/main" val="7110068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104</a:t>
            </a:fld>
            <a:endParaRPr lang="pt-BR" dirty="0"/>
          </a:p>
        </p:txBody>
      </p:sp>
    </p:spTree>
    <p:extLst>
      <p:ext uri="{BB962C8B-B14F-4D97-AF65-F5344CB8AC3E}">
        <p14:creationId xmlns:p14="http://schemas.microsoft.com/office/powerpoint/2010/main" val="4167531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105</a:t>
            </a:fld>
            <a:endParaRPr lang="pt-BR" dirty="0"/>
          </a:p>
        </p:txBody>
      </p:sp>
    </p:spTree>
    <p:extLst>
      <p:ext uri="{BB962C8B-B14F-4D97-AF65-F5344CB8AC3E}">
        <p14:creationId xmlns:p14="http://schemas.microsoft.com/office/powerpoint/2010/main" val="32832031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106</a:t>
            </a:fld>
            <a:endParaRPr lang="pt-BR" dirty="0"/>
          </a:p>
        </p:txBody>
      </p:sp>
    </p:spTree>
    <p:extLst>
      <p:ext uri="{BB962C8B-B14F-4D97-AF65-F5344CB8AC3E}">
        <p14:creationId xmlns:p14="http://schemas.microsoft.com/office/powerpoint/2010/main" val="24705059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USE ALL.</a:t>
            </a:r>
          </a:p>
          <a:p>
            <a:r>
              <a:rPr lang="pt-BR" dirty="0" smtClean="0"/>
              <a:t>COMPUTE </a:t>
            </a:r>
            <a:r>
              <a:rPr lang="pt-BR" dirty="0" err="1" smtClean="0"/>
              <a:t>filter</a:t>
            </a:r>
            <a:r>
              <a:rPr lang="pt-BR" dirty="0" smtClean="0"/>
              <a:t>_$=((</a:t>
            </a:r>
            <a:r>
              <a:rPr lang="pt-BR" dirty="0" err="1" smtClean="0"/>
              <a:t>seq</a:t>
            </a:r>
            <a:r>
              <a:rPr lang="pt-BR" dirty="0" smtClean="0"/>
              <a:t>=1) OR (</a:t>
            </a:r>
            <a:r>
              <a:rPr lang="pt-BR" dirty="0" err="1" smtClean="0"/>
              <a:t>seq</a:t>
            </a:r>
            <a:r>
              <a:rPr lang="pt-BR" dirty="0" smtClean="0"/>
              <a:t>=2) OR (</a:t>
            </a:r>
            <a:r>
              <a:rPr lang="pt-BR" dirty="0" err="1" smtClean="0"/>
              <a:t>seq</a:t>
            </a:r>
            <a:r>
              <a:rPr lang="pt-BR" dirty="0" smtClean="0"/>
              <a:t>=3)).</a:t>
            </a:r>
          </a:p>
          <a:p>
            <a:r>
              <a:rPr lang="pt-BR" dirty="0" smtClean="0"/>
              <a:t>VARIABLE LABEL </a:t>
            </a:r>
            <a:r>
              <a:rPr lang="pt-BR" dirty="0" err="1" smtClean="0"/>
              <a:t>filter</a:t>
            </a:r>
            <a:r>
              <a:rPr lang="pt-BR" dirty="0" smtClean="0"/>
              <a:t>_$ '(</a:t>
            </a:r>
            <a:r>
              <a:rPr lang="pt-BR" dirty="0" err="1" smtClean="0"/>
              <a:t>seq</a:t>
            </a:r>
            <a:r>
              <a:rPr lang="pt-BR" dirty="0" smtClean="0"/>
              <a:t>=1) OR (</a:t>
            </a:r>
            <a:r>
              <a:rPr lang="pt-BR" dirty="0" err="1" smtClean="0"/>
              <a:t>seq</a:t>
            </a:r>
            <a:r>
              <a:rPr lang="pt-BR" dirty="0" smtClean="0"/>
              <a:t>=2)  OR (</a:t>
            </a:r>
            <a:r>
              <a:rPr lang="pt-BR" dirty="0" err="1" smtClean="0"/>
              <a:t>seq</a:t>
            </a:r>
            <a:r>
              <a:rPr lang="pt-BR" dirty="0" smtClean="0"/>
              <a:t>=3) (FILTER)'.</a:t>
            </a:r>
          </a:p>
          <a:p>
            <a:r>
              <a:rPr lang="pt-BR" dirty="0" smtClean="0"/>
              <a:t>VALUE LABELS </a:t>
            </a:r>
            <a:r>
              <a:rPr lang="pt-BR" dirty="0" err="1" smtClean="0"/>
              <a:t>filter</a:t>
            </a:r>
            <a:r>
              <a:rPr lang="pt-BR" dirty="0" smtClean="0"/>
              <a:t>_$ 0 '</a:t>
            </a:r>
            <a:r>
              <a:rPr lang="pt-BR" dirty="0" err="1" smtClean="0"/>
              <a:t>Not</a:t>
            </a:r>
            <a:r>
              <a:rPr lang="pt-BR" dirty="0" smtClean="0"/>
              <a:t> </a:t>
            </a:r>
            <a:r>
              <a:rPr lang="pt-BR" dirty="0" err="1" smtClean="0"/>
              <a:t>Selected</a:t>
            </a:r>
            <a:r>
              <a:rPr lang="pt-BR" dirty="0" smtClean="0"/>
              <a:t>' 1 '</a:t>
            </a:r>
            <a:r>
              <a:rPr lang="pt-BR" dirty="0" err="1" smtClean="0"/>
              <a:t>Selected</a:t>
            </a:r>
            <a:r>
              <a:rPr lang="pt-BR" dirty="0" smtClean="0"/>
              <a:t>'.</a:t>
            </a:r>
          </a:p>
          <a:p>
            <a:r>
              <a:rPr lang="pt-BR" dirty="0" smtClean="0"/>
              <a:t>FORMAT </a:t>
            </a:r>
            <a:r>
              <a:rPr lang="pt-BR" dirty="0" err="1" smtClean="0"/>
              <a:t>filter</a:t>
            </a:r>
            <a:r>
              <a:rPr lang="pt-BR" dirty="0" smtClean="0"/>
              <a:t>_$ (f1.0).</a:t>
            </a:r>
          </a:p>
          <a:p>
            <a:r>
              <a:rPr lang="pt-BR" dirty="0" smtClean="0"/>
              <a:t>FILTER BY </a:t>
            </a:r>
            <a:r>
              <a:rPr lang="pt-BR" dirty="0" err="1" smtClean="0"/>
              <a:t>filter</a:t>
            </a:r>
            <a:r>
              <a:rPr lang="pt-BR" dirty="0" smtClean="0"/>
              <a:t>_$.</a:t>
            </a:r>
          </a:p>
          <a:p>
            <a:r>
              <a:rPr lang="pt-BR" dirty="0" smtClean="0"/>
              <a:t>EXECUTE.</a:t>
            </a:r>
          </a:p>
          <a:p>
            <a:r>
              <a:rPr lang="pt-BR" dirty="0" smtClean="0"/>
              <a:t>NPAR TESTS</a:t>
            </a:r>
          </a:p>
          <a:p>
            <a:r>
              <a:rPr lang="pt-BR" dirty="0" smtClean="0"/>
              <a:t>  /M-W= scores BY </a:t>
            </a:r>
            <a:r>
              <a:rPr lang="pt-BR" dirty="0" err="1" smtClean="0"/>
              <a:t>exp</a:t>
            </a:r>
            <a:r>
              <a:rPr lang="pt-BR" dirty="0" smtClean="0"/>
              <a:t>(2 3)</a:t>
            </a:r>
          </a:p>
          <a:p>
            <a:r>
              <a:rPr lang="pt-BR" dirty="0" smtClean="0"/>
              <a:t>  /MISSING ANALYSIS.</a:t>
            </a:r>
            <a:endParaRPr lang="pt-BR" dirty="0" smtClean="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107</a:t>
            </a:fld>
            <a:endParaRPr lang="pt-BR" dirty="0"/>
          </a:p>
        </p:txBody>
      </p:sp>
    </p:spTree>
    <p:extLst>
      <p:ext uri="{BB962C8B-B14F-4D97-AF65-F5344CB8AC3E}">
        <p14:creationId xmlns:p14="http://schemas.microsoft.com/office/powerpoint/2010/main" val="38291598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108</a:t>
            </a:fld>
            <a:endParaRPr lang="pt-BR" dirty="0"/>
          </a:p>
        </p:txBody>
      </p:sp>
    </p:spTree>
    <p:extLst>
      <p:ext uri="{BB962C8B-B14F-4D97-AF65-F5344CB8AC3E}">
        <p14:creationId xmlns:p14="http://schemas.microsoft.com/office/powerpoint/2010/main" val="19817257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u="none" strike="noStrike" kern="1200" baseline="0" dirty="0" smtClean="0">
              <a:solidFill>
                <a:schemeClr val="tx1"/>
              </a:solidFill>
              <a:latin typeface="+mn-lt"/>
              <a:ea typeface="+mn-ea"/>
              <a:cs typeface="+mn-cs"/>
            </a:endParaRPr>
          </a:p>
          <a:p>
            <a:endParaRPr lang="pt-BR" sz="1200" b="0" i="0" u="none" strike="noStrike" kern="1200" baseline="0" dirty="0" smtClean="0">
              <a:solidFill>
                <a:schemeClr val="tx1"/>
              </a:solidFill>
              <a:latin typeface="+mn-lt"/>
              <a:ea typeface="+mn-ea"/>
              <a:cs typeface="+mn-cs"/>
            </a:endParaRPr>
          </a:p>
          <a:p>
            <a:r>
              <a:rPr lang="pt-BR" sz="1200" b="0" i="0" u="none" strike="noStrike" kern="1200" baseline="0" dirty="0" smtClean="0">
                <a:solidFill>
                  <a:schemeClr val="tx1"/>
                </a:solidFill>
                <a:latin typeface="+mn-lt"/>
                <a:ea typeface="+mn-ea"/>
                <a:cs typeface="+mn-cs"/>
              </a:rPr>
              <a:t>USE ALL.</a:t>
            </a:r>
          </a:p>
          <a:p>
            <a:r>
              <a:rPr lang="en-US" sz="1200" b="0" i="0" u="none" strike="noStrike" kern="1200" baseline="0" dirty="0" smtClean="0">
                <a:solidFill>
                  <a:schemeClr val="tx1"/>
                </a:solidFill>
                <a:latin typeface="+mn-lt"/>
                <a:ea typeface="+mn-ea"/>
                <a:cs typeface="+mn-cs"/>
              </a:rPr>
              <a:t>COMPUTE filter_$=((</a:t>
            </a:r>
            <a:r>
              <a:rPr lang="en-US" sz="1200" b="0" i="0" u="none" strike="noStrike" kern="1200" baseline="0" dirty="0" err="1" smtClean="0">
                <a:solidFill>
                  <a:schemeClr val="tx1"/>
                </a:solidFill>
                <a:latin typeface="+mn-lt"/>
                <a:ea typeface="+mn-ea"/>
                <a:cs typeface="+mn-cs"/>
              </a:rPr>
              <a:t>seq</a:t>
            </a:r>
            <a:r>
              <a:rPr lang="en-US" sz="1200" b="0" i="0" u="none" strike="noStrike" kern="1200" baseline="0" dirty="0" smtClean="0">
                <a:solidFill>
                  <a:schemeClr val="tx1"/>
                </a:solidFill>
                <a:latin typeface="+mn-lt"/>
                <a:ea typeface="+mn-ea"/>
                <a:cs typeface="+mn-cs"/>
              </a:rPr>
              <a:t>=1 AND content=1) OR (</a:t>
            </a:r>
            <a:r>
              <a:rPr lang="en-US" sz="1200" b="0" i="0" u="none" strike="noStrike" kern="1200" baseline="0" dirty="0" err="1" smtClean="0">
                <a:solidFill>
                  <a:schemeClr val="tx1"/>
                </a:solidFill>
                <a:latin typeface="+mn-lt"/>
                <a:ea typeface="+mn-ea"/>
                <a:cs typeface="+mn-cs"/>
              </a:rPr>
              <a:t>seq</a:t>
            </a:r>
            <a:r>
              <a:rPr lang="en-US" sz="1200" b="0" i="0" u="none" strike="noStrike" kern="1200" baseline="0" dirty="0" smtClean="0">
                <a:solidFill>
                  <a:schemeClr val="tx1"/>
                </a:solidFill>
                <a:latin typeface="+mn-lt"/>
                <a:ea typeface="+mn-ea"/>
                <a:cs typeface="+mn-cs"/>
              </a:rPr>
              <a:t>=2 AND content=1) OR (</a:t>
            </a:r>
            <a:r>
              <a:rPr lang="en-US" sz="1200" b="0" i="0" u="none" strike="noStrike" kern="1200" baseline="0" dirty="0" err="1" smtClean="0">
                <a:solidFill>
                  <a:schemeClr val="tx1"/>
                </a:solidFill>
                <a:latin typeface="+mn-lt"/>
                <a:ea typeface="+mn-ea"/>
                <a:cs typeface="+mn-cs"/>
              </a:rPr>
              <a:t>seq</a:t>
            </a:r>
            <a:r>
              <a:rPr lang="en-US" sz="1200" b="0" i="0" u="none" strike="noStrike" kern="1200" baseline="0" dirty="0" smtClean="0">
                <a:solidFill>
                  <a:schemeClr val="tx1"/>
                </a:solidFill>
                <a:latin typeface="+mn-lt"/>
                <a:ea typeface="+mn-ea"/>
                <a:cs typeface="+mn-cs"/>
              </a:rPr>
              <a:t>=3 AND content=1)).</a:t>
            </a:r>
          </a:p>
          <a:p>
            <a:r>
              <a:rPr lang="en-US" sz="1200" b="0" i="0" u="none" strike="noStrike" kern="1200" baseline="0" dirty="0" smtClean="0">
                <a:solidFill>
                  <a:schemeClr val="tx1"/>
                </a:solidFill>
                <a:latin typeface="+mn-lt"/>
                <a:ea typeface="+mn-ea"/>
                <a:cs typeface="+mn-cs"/>
              </a:rPr>
              <a:t>VARIABLE LABEL filter_$ '(</a:t>
            </a:r>
            <a:r>
              <a:rPr lang="en-US" sz="1200" b="0" i="0" u="none" strike="noStrike" kern="1200" baseline="0" dirty="0" err="1" smtClean="0">
                <a:solidFill>
                  <a:schemeClr val="tx1"/>
                </a:solidFill>
                <a:latin typeface="+mn-lt"/>
                <a:ea typeface="+mn-ea"/>
                <a:cs typeface="+mn-cs"/>
              </a:rPr>
              <a:t>seq</a:t>
            </a:r>
            <a:r>
              <a:rPr lang="en-US" sz="1200" b="0" i="0" u="none" strike="noStrike" kern="1200" baseline="0" dirty="0" smtClean="0">
                <a:solidFill>
                  <a:schemeClr val="tx1"/>
                </a:solidFill>
                <a:latin typeface="+mn-lt"/>
                <a:ea typeface="+mn-ea"/>
                <a:cs typeface="+mn-cs"/>
              </a:rPr>
              <a:t>=1 AND content=1) OR (</a:t>
            </a:r>
            <a:r>
              <a:rPr lang="en-US" sz="1200" b="0" i="0" u="none" strike="noStrike" kern="1200" baseline="0" dirty="0" err="1" smtClean="0">
                <a:solidFill>
                  <a:schemeClr val="tx1"/>
                </a:solidFill>
                <a:latin typeface="+mn-lt"/>
                <a:ea typeface="+mn-ea"/>
                <a:cs typeface="+mn-cs"/>
              </a:rPr>
              <a:t>seq</a:t>
            </a:r>
            <a:r>
              <a:rPr lang="en-US" sz="1200" b="0" i="0" u="none" strike="noStrike" kern="1200" baseline="0" dirty="0" smtClean="0">
                <a:solidFill>
                  <a:schemeClr val="tx1"/>
                </a:solidFill>
                <a:latin typeface="+mn-lt"/>
                <a:ea typeface="+mn-ea"/>
                <a:cs typeface="+mn-cs"/>
              </a:rPr>
              <a:t>=2 AND content=1) OR (</a:t>
            </a:r>
            <a:r>
              <a:rPr lang="en-US" sz="1200" b="0" i="0" u="none" strike="noStrike" kern="1200" baseline="0" dirty="0" err="1" smtClean="0">
                <a:solidFill>
                  <a:schemeClr val="tx1"/>
                </a:solidFill>
                <a:latin typeface="+mn-lt"/>
                <a:ea typeface="+mn-ea"/>
                <a:cs typeface="+mn-cs"/>
              </a:rPr>
              <a:t>seq</a:t>
            </a:r>
            <a:r>
              <a:rPr lang="en-US" sz="1200" b="0" i="0" u="none" strike="noStrike" kern="1200" baseline="0" dirty="0" smtClean="0">
                <a:solidFill>
                  <a:schemeClr val="tx1"/>
                </a:solidFill>
                <a:latin typeface="+mn-lt"/>
                <a:ea typeface="+mn-ea"/>
                <a:cs typeface="+mn-cs"/>
              </a:rPr>
              <a:t>=3 AND content=1) (FILTER)'.</a:t>
            </a:r>
          </a:p>
          <a:p>
            <a:r>
              <a:rPr lang="en-US" sz="1200" b="0" i="0" u="none" strike="noStrike" kern="1200" baseline="0" dirty="0" smtClean="0">
                <a:solidFill>
                  <a:schemeClr val="tx1"/>
                </a:solidFill>
                <a:latin typeface="+mn-lt"/>
                <a:ea typeface="+mn-ea"/>
                <a:cs typeface="+mn-cs"/>
              </a:rPr>
              <a:t>VALUE LABELS filter_$ 0 'Not Selected' 1 'Selected'.</a:t>
            </a:r>
          </a:p>
          <a:p>
            <a:r>
              <a:rPr lang="pt-BR" sz="1200" b="0" i="0" u="none" strike="noStrike" kern="1200" baseline="0" dirty="0" smtClean="0">
                <a:solidFill>
                  <a:schemeClr val="tx1"/>
                </a:solidFill>
                <a:latin typeface="+mn-lt"/>
                <a:ea typeface="+mn-ea"/>
                <a:cs typeface="+mn-cs"/>
              </a:rPr>
              <a:t>FORMAT </a:t>
            </a:r>
            <a:r>
              <a:rPr lang="pt-BR" sz="1200" b="0" i="0" u="none" strike="noStrike" kern="1200" baseline="0" dirty="0" err="1" smtClean="0">
                <a:solidFill>
                  <a:schemeClr val="tx1"/>
                </a:solidFill>
                <a:latin typeface="+mn-lt"/>
                <a:ea typeface="+mn-ea"/>
                <a:cs typeface="+mn-cs"/>
              </a:rPr>
              <a:t>filter</a:t>
            </a:r>
            <a:r>
              <a:rPr lang="pt-BR" sz="1200" b="0" i="0" u="none" strike="noStrike" kern="1200" baseline="0" dirty="0" smtClean="0">
                <a:solidFill>
                  <a:schemeClr val="tx1"/>
                </a:solidFill>
                <a:latin typeface="+mn-lt"/>
                <a:ea typeface="+mn-ea"/>
                <a:cs typeface="+mn-cs"/>
              </a:rPr>
              <a:t>_$ (f1.0).</a:t>
            </a:r>
          </a:p>
          <a:p>
            <a:r>
              <a:rPr lang="pt-BR" sz="1200" b="0" i="0" u="none" strike="noStrike" kern="1200" baseline="0" dirty="0" smtClean="0">
                <a:solidFill>
                  <a:schemeClr val="tx1"/>
                </a:solidFill>
                <a:latin typeface="+mn-lt"/>
                <a:ea typeface="+mn-ea"/>
                <a:cs typeface="+mn-cs"/>
              </a:rPr>
              <a:t>FILTER BY </a:t>
            </a:r>
            <a:r>
              <a:rPr lang="pt-BR" sz="1200" b="0" i="0" u="none" strike="noStrike" kern="1200" baseline="0" dirty="0" err="1" smtClean="0">
                <a:solidFill>
                  <a:schemeClr val="tx1"/>
                </a:solidFill>
                <a:latin typeface="+mn-lt"/>
                <a:ea typeface="+mn-ea"/>
                <a:cs typeface="+mn-cs"/>
              </a:rPr>
              <a:t>filter</a:t>
            </a:r>
            <a:r>
              <a:rPr lang="pt-BR" sz="1200" b="0" i="0" u="none" strike="noStrike" kern="1200" baseline="0" dirty="0" smtClean="0">
                <a:solidFill>
                  <a:schemeClr val="tx1"/>
                </a:solidFill>
                <a:latin typeface="+mn-lt"/>
                <a:ea typeface="+mn-ea"/>
                <a:cs typeface="+mn-cs"/>
              </a:rPr>
              <a:t>_$.</a:t>
            </a:r>
          </a:p>
          <a:p>
            <a:r>
              <a:rPr lang="pt-BR" sz="1200" b="0" i="0" u="none" strike="noStrike" kern="1200" baseline="0" dirty="0" smtClean="0">
                <a:solidFill>
                  <a:schemeClr val="tx1"/>
                </a:solidFill>
                <a:latin typeface="+mn-lt"/>
                <a:ea typeface="+mn-ea"/>
                <a:cs typeface="+mn-cs"/>
              </a:rPr>
              <a:t>EXECUTE.</a:t>
            </a:r>
          </a:p>
          <a:p>
            <a:r>
              <a:rPr lang="pt-BR" sz="1200" b="0" i="0" u="none" strike="noStrike" kern="1200" baseline="0" dirty="0" smtClean="0">
                <a:solidFill>
                  <a:schemeClr val="tx1"/>
                </a:solidFill>
                <a:latin typeface="+mn-lt"/>
                <a:ea typeface="+mn-ea"/>
                <a:cs typeface="+mn-cs"/>
              </a:rPr>
              <a:t>NPAR TESTS</a:t>
            </a:r>
          </a:p>
          <a:p>
            <a:r>
              <a:rPr lang="en-US" sz="1200" b="0" i="0" u="none" strike="noStrike" kern="1200" baseline="0" dirty="0" smtClean="0">
                <a:solidFill>
                  <a:schemeClr val="tx1"/>
                </a:solidFill>
                <a:latin typeface="+mn-lt"/>
                <a:ea typeface="+mn-ea"/>
                <a:cs typeface="+mn-cs"/>
              </a:rPr>
              <a:t>  /M-W= scores BY </a:t>
            </a:r>
            <a:r>
              <a:rPr lang="en-US" sz="1200" b="0" i="0" u="none" strike="noStrike" kern="1200" baseline="0" dirty="0" err="1" smtClean="0">
                <a:solidFill>
                  <a:schemeClr val="tx1"/>
                </a:solidFill>
                <a:latin typeface="+mn-lt"/>
                <a:ea typeface="+mn-ea"/>
                <a:cs typeface="+mn-cs"/>
              </a:rPr>
              <a:t>exp</a:t>
            </a:r>
            <a:r>
              <a:rPr lang="en-US" sz="1200" b="0" i="0" u="none" strike="noStrike" kern="1200" baseline="0" dirty="0" smtClean="0">
                <a:solidFill>
                  <a:schemeClr val="tx1"/>
                </a:solidFill>
                <a:latin typeface="+mn-lt"/>
                <a:ea typeface="+mn-ea"/>
                <a:cs typeface="+mn-cs"/>
              </a:rPr>
              <a:t>(2 3)</a:t>
            </a:r>
          </a:p>
          <a:p>
            <a:r>
              <a:rPr lang="pt-BR" sz="1200" b="0" i="0" u="none" strike="noStrike" kern="1200" baseline="0" dirty="0" smtClean="0">
                <a:solidFill>
                  <a:schemeClr val="tx1"/>
                </a:solidFill>
                <a:latin typeface="+mn-lt"/>
                <a:ea typeface="+mn-ea"/>
                <a:cs typeface="+mn-cs"/>
              </a:rPr>
              <a:t>  /MISSING ANALYSIS.</a:t>
            </a:r>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109</a:t>
            </a:fld>
            <a:endParaRPr lang="pt-BR" dirty="0"/>
          </a:p>
        </p:txBody>
      </p:sp>
    </p:spTree>
    <p:extLst>
      <p:ext uri="{BB962C8B-B14F-4D97-AF65-F5344CB8AC3E}">
        <p14:creationId xmlns:p14="http://schemas.microsoft.com/office/powerpoint/2010/main" val="23966200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110</a:t>
            </a:fld>
            <a:endParaRPr lang="pt-BR" dirty="0"/>
          </a:p>
        </p:txBody>
      </p:sp>
    </p:spTree>
    <p:extLst>
      <p:ext uri="{BB962C8B-B14F-4D97-AF65-F5344CB8AC3E}">
        <p14:creationId xmlns:p14="http://schemas.microsoft.com/office/powerpoint/2010/main" val="14130454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111</a:t>
            </a:fld>
            <a:endParaRPr lang="pt-BR" dirty="0"/>
          </a:p>
        </p:txBody>
      </p:sp>
    </p:spTree>
    <p:extLst>
      <p:ext uri="{BB962C8B-B14F-4D97-AF65-F5344CB8AC3E}">
        <p14:creationId xmlns:p14="http://schemas.microsoft.com/office/powerpoint/2010/main" val="32728035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112</a:t>
            </a:fld>
            <a:endParaRPr lang="pt-BR" dirty="0"/>
          </a:p>
        </p:txBody>
      </p:sp>
    </p:spTree>
    <p:extLst>
      <p:ext uri="{BB962C8B-B14F-4D97-AF65-F5344CB8AC3E}">
        <p14:creationId xmlns:p14="http://schemas.microsoft.com/office/powerpoint/2010/main" val="21602058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113</a:t>
            </a:fld>
            <a:endParaRPr lang="pt-BR" dirty="0"/>
          </a:p>
        </p:txBody>
      </p:sp>
    </p:spTree>
    <p:extLst>
      <p:ext uri="{BB962C8B-B14F-4D97-AF65-F5344CB8AC3E}">
        <p14:creationId xmlns:p14="http://schemas.microsoft.com/office/powerpoint/2010/main" val="1196175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90478" rtl="0" eaLnBrk="1" fontAlgn="base" latinLnBrk="0" hangingPunct="1">
              <a:lnSpc>
                <a:spcPct val="100000"/>
              </a:lnSpc>
              <a:spcBef>
                <a:spcPct val="30000"/>
              </a:spcBef>
              <a:spcAft>
                <a:spcPct val="0"/>
              </a:spcAft>
              <a:buClrTx/>
              <a:buSzTx/>
              <a:buFontTx/>
              <a:buNone/>
              <a:tabLst/>
              <a:defRPr/>
            </a:pPr>
            <a:r>
              <a:rPr lang="en-US" sz="1200" dirty="0" smtClean="0"/>
              <a:t>H</a:t>
            </a:r>
            <a:r>
              <a:rPr lang="en-US" sz="1200" baseline="-25000" dirty="0" smtClean="0"/>
              <a:t>0</a:t>
            </a:r>
            <a:r>
              <a:rPr lang="en-US" sz="1200" dirty="0" smtClean="0"/>
              <a:t> = </a:t>
            </a:r>
            <a:r>
              <a:rPr lang="en-US" sz="1200" dirty="0" err="1" smtClean="0"/>
              <a:t>não</a:t>
            </a:r>
            <a:r>
              <a:rPr lang="en-US" sz="1200" dirty="0" smtClean="0"/>
              <a:t> </a:t>
            </a:r>
            <a:r>
              <a:rPr lang="en-US" sz="1200" dirty="0" err="1" smtClean="0"/>
              <a:t>há</a:t>
            </a:r>
            <a:r>
              <a:rPr lang="en-US" sz="1200" dirty="0" smtClean="0"/>
              <a:t> </a:t>
            </a:r>
            <a:r>
              <a:rPr lang="en-US" sz="1200" dirty="0" err="1" smtClean="0"/>
              <a:t>correlação</a:t>
            </a:r>
            <a:r>
              <a:rPr lang="en-US" sz="1200" baseline="0" dirty="0" smtClean="0"/>
              <a:t> entre as MOS.</a:t>
            </a:r>
            <a:endParaRPr lang="en-US" sz="1200" dirty="0" smtClean="0"/>
          </a:p>
          <a:p>
            <a:pPr marL="0" marR="0" indent="0" algn="l" defTabSz="990478" rtl="0" eaLnBrk="1" fontAlgn="base" latinLnBrk="0" hangingPunct="1">
              <a:lnSpc>
                <a:spcPct val="100000"/>
              </a:lnSpc>
              <a:spcBef>
                <a:spcPct val="30000"/>
              </a:spcBef>
              <a:spcAft>
                <a:spcPct val="0"/>
              </a:spcAft>
              <a:buClrTx/>
              <a:buSzTx/>
              <a:buFontTx/>
              <a:buNone/>
              <a:tabLst/>
              <a:defRPr/>
            </a:pPr>
            <a:r>
              <a:rPr lang="en-US" sz="1200" dirty="0" smtClean="0"/>
              <a:t>(Exp</a:t>
            </a:r>
            <a:r>
              <a:rPr lang="en-US" sz="1200" baseline="0" dirty="0" smtClean="0"/>
              <a:t>1 e Exp3): </a:t>
            </a:r>
            <a:r>
              <a:rPr lang="en-US" sz="1200" dirty="0" smtClean="0"/>
              <a:t>Since the sample rank correlation coefficient r</a:t>
            </a:r>
            <a:r>
              <a:rPr lang="en-US" sz="1200" baseline="0" dirty="0" smtClean="0"/>
              <a:t> =</a:t>
            </a:r>
            <a:r>
              <a:rPr lang="en-US" sz="1200" dirty="0" smtClean="0"/>
              <a:t> .536, is greater than the critical value, 0.215, there is enough evidence to reject the null hypothesis, i.e. conclude that there is an association between the MOS’ ranks, hence they are in agreement.</a:t>
            </a:r>
          </a:p>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25</a:t>
            </a:fld>
            <a:endParaRPr lang="pt-BR" dirty="0"/>
          </a:p>
        </p:txBody>
      </p:sp>
    </p:spTree>
    <p:extLst>
      <p:ext uri="{BB962C8B-B14F-4D97-AF65-F5344CB8AC3E}">
        <p14:creationId xmlns:p14="http://schemas.microsoft.com/office/powerpoint/2010/main" val="17692567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USE ALL.</a:t>
            </a:r>
          </a:p>
          <a:p>
            <a:r>
              <a:rPr lang="pt-BR" dirty="0" smtClean="0"/>
              <a:t>COMPUTE </a:t>
            </a:r>
            <a:r>
              <a:rPr lang="pt-BR" dirty="0" err="1" smtClean="0"/>
              <a:t>filter</a:t>
            </a:r>
            <a:r>
              <a:rPr lang="pt-BR" dirty="0" smtClean="0"/>
              <a:t>_$=((</a:t>
            </a:r>
            <a:r>
              <a:rPr lang="pt-BR" dirty="0" err="1" smtClean="0"/>
              <a:t>seq</a:t>
            </a:r>
            <a:r>
              <a:rPr lang="pt-BR" dirty="0" smtClean="0"/>
              <a:t>=1 AND </a:t>
            </a:r>
            <a:r>
              <a:rPr lang="pt-BR" dirty="0" err="1" smtClean="0"/>
              <a:t>content</a:t>
            </a:r>
            <a:r>
              <a:rPr lang="pt-BR" dirty="0" smtClean="0"/>
              <a:t>=1)).</a:t>
            </a:r>
          </a:p>
          <a:p>
            <a:r>
              <a:rPr lang="pt-BR" dirty="0" smtClean="0"/>
              <a:t>VARIABLE LABEL </a:t>
            </a:r>
            <a:r>
              <a:rPr lang="pt-BR" dirty="0" err="1" smtClean="0"/>
              <a:t>filter</a:t>
            </a:r>
            <a:r>
              <a:rPr lang="pt-BR" dirty="0" smtClean="0"/>
              <a:t>_$ '(</a:t>
            </a:r>
            <a:r>
              <a:rPr lang="pt-BR" dirty="0" err="1" smtClean="0"/>
              <a:t>seq</a:t>
            </a:r>
            <a:r>
              <a:rPr lang="pt-BR" dirty="0" smtClean="0"/>
              <a:t>=1 AND </a:t>
            </a:r>
            <a:r>
              <a:rPr lang="pt-BR" dirty="0" err="1" smtClean="0"/>
              <a:t>content</a:t>
            </a:r>
            <a:r>
              <a:rPr lang="pt-BR" dirty="0" smtClean="0"/>
              <a:t>=1) (FILTER)'.</a:t>
            </a:r>
          </a:p>
          <a:p>
            <a:r>
              <a:rPr lang="pt-BR" dirty="0" smtClean="0"/>
              <a:t>VALUE LABELS </a:t>
            </a:r>
            <a:r>
              <a:rPr lang="pt-BR" dirty="0" err="1" smtClean="0"/>
              <a:t>filter</a:t>
            </a:r>
            <a:r>
              <a:rPr lang="pt-BR" dirty="0" smtClean="0"/>
              <a:t>_$ 0 '</a:t>
            </a:r>
            <a:r>
              <a:rPr lang="pt-BR" dirty="0" err="1" smtClean="0"/>
              <a:t>Not</a:t>
            </a:r>
            <a:r>
              <a:rPr lang="pt-BR" dirty="0" smtClean="0"/>
              <a:t> </a:t>
            </a:r>
            <a:r>
              <a:rPr lang="pt-BR" dirty="0" err="1" smtClean="0"/>
              <a:t>Selected</a:t>
            </a:r>
            <a:r>
              <a:rPr lang="pt-BR" dirty="0" smtClean="0"/>
              <a:t>' 1 '</a:t>
            </a:r>
            <a:r>
              <a:rPr lang="pt-BR" dirty="0" err="1" smtClean="0"/>
              <a:t>Selected</a:t>
            </a:r>
            <a:r>
              <a:rPr lang="pt-BR" dirty="0" smtClean="0"/>
              <a:t>'.</a:t>
            </a:r>
          </a:p>
          <a:p>
            <a:r>
              <a:rPr lang="pt-BR" dirty="0" smtClean="0"/>
              <a:t>FORMAT </a:t>
            </a:r>
            <a:r>
              <a:rPr lang="pt-BR" dirty="0" err="1" smtClean="0"/>
              <a:t>filter</a:t>
            </a:r>
            <a:r>
              <a:rPr lang="pt-BR" dirty="0" smtClean="0"/>
              <a:t>_$ (f1.0).</a:t>
            </a:r>
          </a:p>
          <a:p>
            <a:r>
              <a:rPr lang="pt-BR" dirty="0" smtClean="0"/>
              <a:t>FILTER BY </a:t>
            </a:r>
            <a:r>
              <a:rPr lang="pt-BR" dirty="0" err="1" smtClean="0"/>
              <a:t>filter</a:t>
            </a:r>
            <a:r>
              <a:rPr lang="pt-BR" dirty="0" smtClean="0"/>
              <a:t>_$.</a:t>
            </a:r>
          </a:p>
          <a:p>
            <a:r>
              <a:rPr lang="pt-BR" dirty="0" smtClean="0"/>
              <a:t>EXECUTE.</a:t>
            </a:r>
          </a:p>
          <a:p>
            <a:r>
              <a:rPr lang="pt-BR" dirty="0" smtClean="0"/>
              <a:t>NPAR TESTS</a:t>
            </a:r>
          </a:p>
          <a:p>
            <a:r>
              <a:rPr lang="pt-BR" dirty="0" smtClean="0"/>
              <a:t>  /M-W= scores BY </a:t>
            </a:r>
            <a:r>
              <a:rPr lang="pt-BR" dirty="0" err="1" smtClean="0"/>
              <a:t>exp</a:t>
            </a:r>
            <a:r>
              <a:rPr lang="pt-BR" dirty="0" smtClean="0"/>
              <a:t>(2 3)</a:t>
            </a:r>
          </a:p>
          <a:p>
            <a:r>
              <a:rPr lang="pt-BR" dirty="0" smtClean="0"/>
              <a:t>  /MISSING ANALYSIS.</a:t>
            </a:r>
          </a:p>
          <a:p>
            <a:endParaRPr lang="pt-BR" dirty="0" smtClean="0"/>
          </a:p>
          <a:p>
            <a:r>
              <a:rPr lang="pt-BR" dirty="0" smtClean="0"/>
              <a:t>USE ALL.</a:t>
            </a:r>
          </a:p>
          <a:p>
            <a:r>
              <a:rPr lang="pt-BR" dirty="0" smtClean="0"/>
              <a:t>COMPUTE </a:t>
            </a:r>
            <a:r>
              <a:rPr lang="pt-BR" dirty="0" err="1" smtClean="0"/>
              <a:t>filter</a:t>
            </a:r>
            <a:r>
              <a:rPr lang="pt-BR" dirty="0" smtClean="0"/>
              <a:t>_$=((</a:t>
            </a:r>
            <a:r>
              <a:rPr lang="pt-BR" dirty="0" err="1" smtClean="0"/>
              <a:t>seq</a:t>
            </a:r>
            <a:r>
              <a:rPr lang="pt-BR" dirty="0" smtClean="0"/>
              <a:t>=2 AND </a:t>
            </a:r>
            <a:r>
              <a:rPr lang="pt-BR" dirty="0" err="1" smtClean="0"/>
              <a:t>content</a:t>
            </a:r>
            <a:r>
              <a:rPr lang="pt-BR" dirty="0" smtClean="0"/>
              <a:t>=1) OR (</a:t>
            </a:r>
            <a:r>
              <a:rPr lang="pt-BR" dirty="0" err="1" smtClean="0"/>
              <a:t>seq</a:t>
            </a:r>
            <a:r>
              <a:rPr lang="pt-BR" dirty="0" smtClean="0"/>
              <a:t>=3 AND </a:t>
            </a:r>
            <a:r>
              <a:rPr lang="pt-BR" dirty="0" err="1" smtClean="0"/>
              <a:t>content</a:t>
            </a:r>
            <a:r>
              <a:rPr lang="pt-BR" dirty="0" smtClean="0"/>
              <a:t>=1)).</a:t>
            </a:r>
          </a:p>
          <a:p>
            <a:r>
              <a:rPr lang="pt-BR" dirty="0" smtClean="0"/>
              <a:t>VARIABLE LABEL </a:t>
            </a:r>
            <a:r>
              <a:rPr lang="pt-BR" dirty="0" err="1" smtClean="0"/>
              <a:t>filter</a:t>
            </a:r>
            <a:r>
              <a:rPr lang="pt-BR" dirty="0" smtClean="0"/>
              <a:t>_$ '(</a:t>
            </a:r>
            <a:r>
              <a:rPr lang="pt-BR" dirty="0" err="1" smtClean="0"/>
              <a:t>seq</a:t>
            </a:r>
            <a:r>
              <a:rPr lang="pt-BR" dirty="0" smtClean="0"/>
              <a:t>=2 AND </a:t>
            </a:r>
            <a:r>
              <a:rPr lang="pt-BR" dirty="0" err="1" smtClean="0"/>
              <a:t>content</a:t>
            </a:r>
            <a:r>
              <a:rPr lang="pt-BR" dirty="0" smtClean="0"/>
              <a:t>=1) OR (</a:t>
            </a:r>
            <a:r>
              <a:rPr lang="pt-BR" dirty="0" err="1" smtClean="0"/>
              <a:t>seq</a:t>
            </a:r>
            <a:r>
              <a:rPr lang="pt-BR" dirty="0" smtClean="0"/>
              <a:t>=3 AND </a:t>
            </a:r>
            <a:r>
              <a:rPr lang="pt-BR" dirty="0" err="1" smtClean="0"/>
              <a:t>content</a:t>
            </a:r>
            <a:r>
              <a:rPr lang="pt-BR" dirty="0" smtClean="0"/>
              <a:t>=1) (FILTER)'.</a:t>
            </a:r>
          </a:p>
          <a:p>
            <a:r>
              <a:rPr lang="pt-BR" dirty="0" smtClean="0"/>
              <a:t>VALUE LABELS </a:t>
            </a:r>
            <a:r>
              <a:rPr lang="pt-BR" dirty="0" err="1" smtClean="0"/>
              <a:t>filter</a:t>
            </a:r>
            <a:r>
              <a:rPr lang="pt-BR" dirty="0" smtClean="0"/>
              <a:t>_$ 0 '</a:t>
            </a:r>
            <a:r>
              <a:rPr lang="pt-BR" dirty="0" err="1" smtClean="0"/>
              <a:t>Not</a:t>
            </a:r>
            <a:r>
              <a:rPr lang="pt-BR" dirty="0" smtClean="0"/>
              <a:t> </a:t>
            </a:r>
            <a:r>
              <a:rPr lang="pt-BR" dirty="0" err="1" smtClean="0"/>
              <a:t>Selected</a:t>
            </a:r>
            <a:r>
              <a:rPr lang="pt-BR" dirty="0" smtClean="0"/>
              <a:t>' 1 '</a:t>
            </a:r>
            <a:r>
              <a:rPr lang="pt-BR" dirty="0" err="1" smtClean="0"/>
              <a:t>Selected</a:t>
            </a:r>
            <a:r>
              <a:rPr lang="pt-BR" dirty="0" smtClean="0"/>
              <a:t>'.</a:t>
            </a:r>
          </a:p>
          <a:p>
            <a:r>
              <a:rPr lang="pt-BR" dirty="0" smtClean="0"/>
              <a:t>FORMAT </a:t>
            </a:r>
            <a:r>
              <a:rPr lang="pt-BR" dirty="0" err="1" smtClean="0"/>
              <a:t>filter</a:t>
            </a:r>
            <a:r>
              <a:rPr lang="pt-BR" dirty="0" smtClean="0"/>
              <a:t>_$ (f1.0).</a:t>
            </a:r>
          </a:p>
          <a:p>
            <a:r>
              <a:rPr lang="pt-BR" dirty="0" smtClean="0"/>
              <a:t>FILTER BY </a:t>
            </a:r>
            <a:r>
              <a:rPr lang="pt-BR" dirty="0" err="1" smtClean="0"/>
              <a:t>filter</a:t>
            </a:r>
            <a:r>
              <a:rPr lang="pt-BR" dirty="0" smtClean="0"/>
              <a:t>_$.</a:t>
            </a:r>
          </a:p>
          <a:p>
            <a:r>
              <a:rPr lang="pt-BR" dirty="0" smtClean="0"/>
              <a:t>EXECUTE.</a:t>
            </a:r>
          </a:p>
          <a:p>
            <a:r>
              <a:rPr lang="pt-BR" dirty="0" smtClean="0"/>
              <a:t>NPAR TESTS</a:t>
            </a:r>
          </a:p>
          <a:p>
            <a:r>
              <a:rPr lang="pt-BR" dirty="0" smtClean="0"/>
              <a:t>  /M-W= scores BY </a:t>
            </a:r>
            <a:r>
              <a:rPr lang="pt-BR" dirty="0" err="1" smtClean="0"/>
              <a:t>exp</a:t>
            </a:r>
            <a:r>
              <a:rPr lang="pt-BR" dirty="0" smtClean="0"/>
              <a:t>(2 3)</a:t>
            </a:r>
          </a:p>
          <a:p>
            <a:r>
              <a:rPr lang="pt-BR" dirty="0" smtClean="0"/>
              <a:t>  /MISSING ANALYSIS.</a:t>
            </a:r>
            <a:endParaRPr lang="pt-BR" dirty="0" smtClean="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114</a:t>
            </a:fld>
            <a:endParaRPr lang="pt-BR" dirty="0"/>
          </a:p>
        </p:txBody>
      </p:sp>
    </p:spTree>
    <p:extLst>
      <p:ext uri="{BB962C8B-B14F-4D97-AF65-F5344CB8AC3E}">
        <p14:creationId xmlns:p14="http://schemas.microsoft.com/office/powerpoint/2010/main" val="8675582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115</a:t>
            </a:fld>
            <a:endParaRPr lang="pt-BR" dirty="0"/>
          </a:p>
        </p:txBody>
      </p:sp>
    </p:spTree>
    <p:extLst>
      <p:ext uri="{BB962C8B-B14F-4D97-AF65-F5344CB8AC3E}">
        <p14:creationId xmlns:p14="http://schemas.microsoft.com/office/powerpoint/2010/main" val="7695160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116</a:t>
            </a:fld>
            <a:endParaRPr lang="pt-BR" dirty="0"/>
          </a:p>
        </p:txBody>
      </p:sp>
    </p:spTree>
    <p:extLst>
      <p:ext uri="{BB962C8B-B14F-4D97-AF65-F5344CB8AC3E}">
        <p14:creationId xmlns:p14="http://schemas.microsoft.com/office/powerpoint/2010/main" val="19291435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117</a:t>
            </a:fld>
            <a:endParaRPr lang="pt-BR" dirty="0"/>
          </a:p>
        </p:txBody>
      </p:sp>
    </p:spTree>
    <p:extLst>
      <p:ext uri="{BB962C8B-B14F-4D97-AF65-F5344CB8AC3E}">
        <p14:creationId xmlns:p14="http://schemas.microsoft.com/office/powerpoint/2010/main" val="11288960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118</a:t>
            </a:fld>
            <a:endParaRPr lang="pt-BR" dirty="0"/>
          </a:p>
        </p:txBody>
      </p:sp>
    </p:spTree>
    <p:extLst>
      <p:ext uri="{BB962C8B-B14F-4D97-AF65-F5344CB8AC3E}">
        <p14:creationId xmlns:p14="http://schemas.microsoft.com/office/powerpoint/2010/main" val="27081058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119</a:t>
            </a:fld>
            <a:endParaRPr lang="pt-BR" dirty="0"/>
          </a:p>
        </p:txBody>
      </p:sp>
    </p:spTree>
    <p:extLst>
      <p:ext uri="{BB962C8B-B14F-4D97-AF65-F5344CB8AC3E}">
        <p14:creationId xmlns:p14="http://schemas.microsoft.com/office/powerpoint/2010/main" val="9219828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120</a:t>
            </a:fld>
            <a:endParaRPr lang="pt-BR" dirty="0"/>
          </a:p>
        </p:txBody>
      </p:sp>
    </p:spTree>
    <p:extLst>
      <p:ext uri="{BB962C8B-B14F-4D97-AF65-F5344CB8AC3E}">
        <p14:creationId xmlns:p14="http://schemas.microsoft.com/office/powerpoint/2010/main" val="6763182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121</a:t>
            </a:fld>
            <a:endParaRPr lang="pt-BR" dirty="0"/>
          </a:p>
        </p:txBody>
      </p:sp>
    </p:spTree>
    <p:extLst>
      <p:ext uri="{BB962C8B-B14F-4D97-AF65-F5344CB8AC3E}">
        <p14:creationId xmlns:p14="http://schemas.microsoft.com/office/powerpoint/2010/main" val="3391531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90478" rtl="0" eaLnBrk="1" fontAlgn="base" latinLnBrk="0" hangingPunct="1">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H</a:t>
            </a:r>
            <a:r>
              <a:rPr lang="en-US" sz="1200" b="0" i="0" kern="1200" baseline="-25000" dirty="0" smtClean="0">
                <a:solidFill>
                  <a:schemeClr val="tx1"/>
                </a:solidFill>
                <a:effectLst/>
                <a:latin typeface="+mn-lt"/>
                <a:ea typeface="+mn-ea"/>
                <a:cs typeface="+mn-cs"/>
              </a:rPr>
              <a:t>0</a:t>
            </a:r>
            <a:r>
              <a:rPr lang="en-US" sz="1200" b="0" i="0" kern="1200" dirty="0" smtClean="0">
                <a:solidFill>
                  <a:schemeClr val="tx1"/>
                </a:solidFill>
                <a:effectLst/>
                <a:latin typeface="+mn-lt"/>
                <a:ea typeface="+mn-ea"/>
                <a:cs typeface="+mn-cs"/>
              </a:rPr>
              <a:t>: ρ = 0; the population correlation coefficient is equal to </a:t>
            </a:r>
            <a:r>
              <a:rPr lang="en-US" sz="1200" b="0" i="0" kern="1200" smtClean="0">
                <a:solidFill>
                  <a:schemeClr val="tx1"/>
                </a:solidFill>
                <a:effectLst/>
                <a:latin typeface="+mn-lt"/>
                <a:ea typeface="+mn-ea"/>
                <a:cs typeface="+mn-cs"/>
              </a:rPr>
              <a:t>zero.</a:t>
            </a:r>
            <a:endParaRPr lang="en-US" sz="1200" b="0" i="0" kern="1200" dirty="0" smtClean="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a:defRPr/>
            </a:pPr>
            <a:fld id="{B79BE180-EDDC-4055-9AFE-2AAA70AA5FCA}" type="slidenum">
              <a:rPr lang="pt-BR" smtClean="0"/>
              <a:pPr>
                <a:defRPr/>
              </a:pPr>
              <a:t>26</a:t>
            </a:fld>
            <a:endParaRPr lang="pt-BR" dirty="0"/>
          </a:p>
        </p:txBody>
      </p:sp>
    </p:spTree>
    <p:extLst>
      <p:ext uri="{BB962C8B-B14F-4D97-AF65-F5344CB8AC3E}">
        <p14:creationId xmlns:p14="http://schemas.microsoft.com/office/powerpoint/2010/main" val="1606434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4" name="Retângulo 3"/>
          <p:cNvSpPr/>
          <p:nvPr/>
        </p:nvSpPr>
        <p:spPr>
          <a:xfrm>
            <a:off x="0" y="0"/>
            <a:ext cx="12192000" cy="486568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5" name="Retângulo 4"/>
          <p:cNvSpPr/>
          <p:nvPr userDrawn="1"/>
        </p:nvSpPr>
        <p:spPr>
          <a:xfrm>
            <a:off x="0" y="0"/>
            <a:ext cx="12192000" cy="486568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2" name="Título 1"/>
          <p:cNvSpPr>
            <a:spLocks noGrp="1"/>
          </p:cNvSpPr>
          <p:nvPr>
            <p:ph type="ctrTitle"/>
          </p:nvPr>
        </p:nvSpPr>
        <p:spPr>
          <a:xfrm>
            <a:off x="838200" y="2061006"/>
            <a:ext cx="10515600" cy="2387600"/>
          </a:xfrm>
        </p:spPr>
        <p:txBody>
          <a:bodyPr anchor="b">
            <a:normAutofit/>
          </a:bodyPr>
          <a:lstStyle>
            <a:lvl1pPr algn="l">
              <a:defRPr sz="5400">
                <a:solidFill>
                  <a:schemeClr val="bg1"/>
                </a:solidFill>
              </a:defRPr>
            </a:lvl1pPr>
          </a:lstStyle>
          <a:p>
            <a:r>
              <a:rPr lang="pt-BR" smtClean="0"/>
              <a:t>Clique para editar o título mestre</a:t>
            </a:r>
            <a:endParaRPr lang="pt-BR" dirty="0"/>
          </a:p>
        </p:txBody>
      </p:sp>
      <p:sp>
        <p:nvSpPr>
          <p:cNvPr id="3" name="Subtítulo 2"/>
          <p:cNvSpPr>
            <a:spLocks noGrp="1"/>
          </p:cNvSpPr>
          <p:nvPr>
            <p:ph type="subTitle" idx="1"/>
          </p:nvPr>
        </p:nvSpPr>
        <p:spPr>
          <a:xfrm>
            <a:off x="838202" y="5110609"/>
            <a:ext cx="6705599" cy="1137793"/>
          </a:xfrm>
        </p:spPr>
        <p:txBody>
          <a:bodyPr>
            <a:normAutofit/>
          </a:bodyPr>
          <a:lstStyle>
            <a:lvl1pPr marL="0" indent="0" algn="l">
              <a:lnSpc>
                <a:spcPct val="150000"/>
              </a:lnSpc>
              <a:spcBef>
                <a:spcPts val="600"/>
              </a:spcBef>
              <a:buNone/>
              <a:defRPr sz="2800">
                <a:solidFill>
                  <a:srgbClr val="D2472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dirty="0"/>
          </a:p>
        </p:txBody>
      </p:sp>
      <p:sp>
        <p:nvSpPr>
          <p:cNvPr id="6" name="Espaço Reservado para Data 3"/>
          <p:cNvSpPr>
            <a:spLocks noGrp="1"/>
          </p:cNvSpPr>
          <p:nvPr>
            <p:ph type="dt" sz="half" idx="10"/>
          </p:nvPr>
        </p:nvSpPr>
        <p:spPr/>
        <p:txBody>
          <a:bodyPr/>
          <a:lstStyle>
            <a:lvl1pPr>
              <a:defRPr/>
            </a:lvl1pPr>
          </a:lstStyle>
          <a:p>
            <a:pPr>
              <a:defRPr/>
            </a:pPr>
            <a:fld id="{945A44AA-C85A-41B3-A077-F5B5655FD9A6}" type="datetimeFigureOut">
              <a:rPr lang="pt-BR" smtClean="0"/>
              <a:pPr>
                <a:defRPr/>
              </a:pPr>
              <a:t>01/12/2013</a:t>
            </a:fld>
            <a:endParaRPr lang="pt-BR" dirty="0"/>
          </a:p>
        </p:txBody>
      </p:sp>
      <p:sp>
        <p:nvSpPr>
          <p:cNvPr id="7" name="Espaço Reservado para Rodapé 4"/>
          <p:cNvSpPr>
            <a:spLocks noGrp="1"/>
          </p:cNvSpPr>
          <p:nvPr>
            <p:ph type="ftr" sz="quarter" idx="11"/>
          </p:nvPr>
        </p:nvSpPr>
        <p:spPr/>
        <p:txBody>
          <a:bodyPr/>
          <a:lstStyle>
            <a:lvl1pPr>
              <a:defRPr/>
            </a:lvl1pPr>
          </a:lstStyle>
          <a:p>
            <a:pPr>
              <a:defRPr/>
            </a:pPr>
            <a:endParaRPr lang="pt-BR" dirty="0"/>
          </a:p>
        </p:txBody>
      </p:sp>
      <p:sp>
        <p:nvSpPr>
          <p:cNvPr id="8" name="Espaço Reservado para Número de Slide 5"/>
          <p:cNvSpPr>
            <a:spLocks noGrp="1"/>
          </p:cNvSpPr>
          <p:nvPr>
            <p:ph type="sldNum" sz="quarter" idx="12"/>
          </p:nvPr>
        </p:nvSpPr>
        <p:spPr/>
        <p:txBody>
          <a:bodyPr/>
          <a:lstStyle>
            <a:lvl1pPr>
              <a:defRPr/>
            </a:lvl1pPr>
          </a:lstStyle>
          <a:p>
            <a:pPr>
              <a:defRPr/>
            </a:pPr>
            <a:fld id="{7E743680-2E35-4D36-87BE-8FB40741C88A}" type="slidenum">
              <a:rPr lang="pt-BR" smtClean="0"/>
              <a:pPr>
                <a:defRPr/>
              </a:pPr>
              <a:t>‹nº›</a:t>
            </a:fld>
            <a:endParaRPr lang="pt-BR" dirty="0"/>
          </a:p>
        </p:txBody>
      </p:sp>
    </p:spTree>
    <p:extLst>
      <p:ext uri="{BB962C8B-B14F-4D97-AF65-F5344CB8AC3E}">
        <p14:creationId xmlns:p14="http://schemas.microsoft.com/office/powerpoint/2010/main" val="3035831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4" name="Retângulo 3"/>
          <p:cNvSpPr/>
          <p:nvPr/>
        </p:nvSpPr>
        <p:spPr>
          <a:xfrm>
            <a:off x="0" y="0"/>
            <a:ext cx="12192000" cy="133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5" name="Retângulo 4"/>
          <p:cNvSpPr/>
          <p:nvPr userDrawn="1"/>
        </p:nvSpPr>
        <p:spPr>
          <a:xfrm>
            <a:off x="0" y="0"/>
            <a:ext cx="12192000" cy="133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2" name="Título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pt-BR" smtClean="0"/>
              <a:t>Clique para editar o título mestre</a:t>
            </a:r>
            <a:endParaRPr lang="pt-BR" dirty="0"/>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dirty="0"/>
          </a:p>
        </p:txBody>
      </p:sp>
      <p:sp>
        <p:nvSpPr>
          <p:cNvPr id="6" name="Espaço Reservado para Data 3"/>
          <p:cNvSpPr>
            <a:spLocks noGrp="1"/>
          </p:cNvSpPr>
          <p:nvPr>
            <p:ph type="dt" sz="half" idx="10"/>
          </p:nvPr>
        </p:nvSpPr>
        <p:spPr/>
        <p:txBody>
          <a:bodyPr/>
          <a:lstStyle>
            <a:lvl1pPr>
              <a:defRPr/>
            </a:lvl1pPr>
          </a:lstStyle>
          <a:p>
            <a:pPr>
              <a:defRPr/>
            </a:pPr>
            <a:fld id="{7FF60129-0B1F-41FE-B76E-0CC64AD2046D}" type="datetimeFigureOut">
              <a:rPr lang="pt-BR" smtClean="0"/>
              <a:pPr>
                <a:defRPr/>
              </a:pPr>
              <a:t>01/12/2013</a:t>
            </a:fld>
            <a:endParaRPr lang="pt-BR" dirty="0"/>
          </a:p>
        </p:txBody>
      </p:sp>
      <p:sp>
        <p:nvSpPr>
          <p:cNvPr id="7" name="Espaço Reservado para Rodapé 4"/>
          <p:cNvSpPr>
            <a:spLocks noGrp="1"/>
          </p:cNvSpPr>
          <p:nvPr>
            <p:ph type="ftr" sz="quarter" idx="11"/>
          </p:nvPr>
        </p:nvSpPr>
        <p:spPr/>
        <p:txBody>
          <a:bodyPr/>
          <a:lstStyle>
            <a:lvl1pPr>
              <a:defRPr/>
            </a:lvl1pPr>
          </a:lstStyle>
          <a:p>
            <a:pPr>
              <a:defRPr/>
            </a:pPr>
            <a:endParaRPr lang="pt-BR" dirty="0"/>
          </a:p>
        </p:txBody>
      </p:sp>
      <p:sp>
        <p:nvSpPr>
          <p:cNvPr id="8" name="Espaço Reservado para Número de Slide 5"/>
          <p:cNvSpPr>
            <a:spLocks noGrp="1"/>
          </p:cNvSpPr>
          <p:nvPr>
            <p:ph type="sldNum" sz="quarter" idx="12"/>
          </p:nvPr>
        </p:nvSpPr>
        <p:spPr/>
        <p:txBody>
          <a:bodyPr/>
          <a:lstStyle>
            <a:lvl1pPr>
              <a:defRPr/>
            </a:lvl1pPr>
          </a:lstStyle>
          <a:p>
            <a:pPr>
              <a:defRPr/>
            </a:pPr>
            <a:fld id="{67AFF573-ADDF-4EC8-9123-1A432C4F0504}" type="slidenum">
              <a:rPr lang="pt-BR" smtClean="0"/>
              <a:pPr>
                <a:defRPr/>
              </a:pPr>
              <a:t>‹nº›</a:t>
            </a:fld>
            <a:endParaRPr lang="pt-BR" dirty="0"/>
          </a:p>
        </p:txBody>
      </p:sp>
    </p:spTree>
    <p:extLst>
      <p:ext uri="{BB962C8B-B14F-4D97-AF65-F5344CB8AC3E}">
        <p14:creationId xmlns:p14="http://schemas.microsoft.com/office/powerpoint/2010/main" val="177714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4" name="Retângulo 3"/>
          <p:cNvSpPr/>
          <p:nvPr/>
        </p:nvSpPr>
        <p:spPr>
          <a:xfrm>
            <a:off x="10094913" y="0"/>
            <a:ext cx="2097087"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5" name="Retângulo 4"/>
          <p:cNvSpPr/>
          <p:nvPr userDrawn="1"/>
        </p:nvSpPr>
        <p:spPr>
          <a:xfrm>
            <a:off x="10094913" y="0"/>
            <a:ext cx="2097087"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2" name="Título Vertical 1"/>
          <p:cNvSpPr>
            <a:spLocks noGrp="1"/>
          </p:cNvSpPr>
          <p:nvPr>
            <p:ph type="title" orient="vert"/>
          </p:nvPr>
        </p:nvSpPr>
        <p:spPr>
          <a:xfrm>
            <a:off x="10215419" y="365125"/>
            <a:ext cx="1819564" cy="5811838"/>
          </a:xfrm>
        </p:spPr>
        <p:txBody>
          <a:bodyPr vert="eaVert" anchor="b">
            <a:normAutofit/>
          </a:bodyPr>
          <a:lstStyle>
            <a:lvl1pPr>
              <a:defRPr sz="3600">
                <a:solidFill>
                  <a:schemeClr val="bg1"/>
                </a:solidFill>
              </a:defRPr>
            </a:lvl1pPr>
          </a:lstStyle>
          <a:p>
            <a:r>
              <a:rPr lang="pt-BR" smtClean="0"/>
              <a:t>Clique para editar o título mestre</a:t>
            </a:r>
            <a:endParaRPr lang="pt-BR" dirty="0"/>
          </a:p>
        </p:txBody>
      </p:sp>
      <p:sp>
        <p:nvSpPr>
          <p:cNvPr id="3" name="Espaço Reservado para Texto Vertical 2"/>
          <p:cNvSpPr>
            <a:spLocks noGrp="1"/>
          </p:cNvSpPr>
          <p:nvPr>
            <p:ph type="body" orient="vert" idx="1"/>
          </p:nvPr>
        </p:nvSpPr>
        <p:spPr>
          <a:xfrm>
            <a:off x="838201"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dirty="0"/>
          </a:p>
        </p:txBody>
      </p:sp>
      <p:sp>
        <p:nvSpPr>
          <p:cNvPr id="6" name="Espaço Reservado para Data 3"/>
          <p:cNvSpPr>
            <a:spLocks noGrp="1"/>
          </p:cNvSpPr>
          <p:nvPr>
            <p:ph type="dt" sz="half" idx="10"/>
          </p:nvPr>
        </p:nvSpPr>
        <p:spPr/>
        <p:txBody>
          <a:bodyPr/>
          <a:lstStyle>
            <a:lvl1pPr>
              <a:defRPr/>
            </a:lvl1pPr>
          </a:lstStyle>
          <a:p>
            <a:pPr>
              <a:defRPr/>
            </a:pPr>
            <a:fld id="{BC01B94D-9BEE-4D08-9D39-FA3E64F2DAB9}" type="datetimeFigureOut">
              <a:rPr lang="pt-BR" smtClean="0"/>
              <a:pPr>
                <a:defRPr/>
              </a:pPr>
              <a:t>01/12/2013</a:t>
            </a:fld>
            <a:endParaRPr lang="pt-BR" dirty="0"/>
          </a:p>
        </p:txBody>
      </p:sp>
      <p:sp>
        <p:nvSpPr>
          <p:cNvPr id="7" name="Espaço Reservado para Rodapé 4"/>
          <p:cNvSpPr>
            <a:spLocks noGrp="1"/>
          </p:cNvSpPr>
          <p:nvPr>
            <p:ph type="ftr" sz="quarter" idx="11"/>
          </p:nvPr>
        </p:nvSpPr>
        <p:spPr/>
        <p:txBody>
          <a:bodyPr/>
          <a:lstStyle>
            <a:lvl1pPr>
              <a:defRPr/>
            </a:lvl1pPr>
          </a:lstStyle>
          <a:p>
            <a:pPr>
              <a:defRPr/>
            </a:pPr>
            <a:endParaRPr lang="pt-BR" dirty="0"/>
          </a:p>
        </p:txBody>
      </p:sp>
      <p:sp>
        <p:nvSpPr>
          <p:cNvPr id="8" name="Espaço Reservado para Número de Slide 5"/>
          <p:cNvSpPr>
            <a:spLocks noGrp="1"/>
          </p:cNvSpPr>
          <p:nvPr>
            <p:ph type="sldNum" sz="quarter" idx="12"/>
          </p:nvPr>
        </p:nvSpPr>
        <p:spPr/>
        <p:txBody>
          <a:bodyPr/>
          <a:lstStyle>
            <a:lvl1pPr>
              <a:defRPr/>
            </a:lvl1pPr>
          </a:lstStyle>
          <a:p>
            <a:pPr>
              <a:defRPr/>
            </a:pPr>
            <a:fld id="{5C0B0827-F6AE-40F2-922F-77E16265A5C0}" type="slidenum">
              <a:rPr lang="pt-BR" smtClean="0"/>
              <a:pPr>
                <a:defRPr/>
              </a:pPr>
              <a:t>‹nº›</a:t>
            </a:fld>
            <a:endParaRPr lang="pt-BR" dirty="0"/>
          </a:p>
        </p:txBody>
      </p:sp>
    </p:spTree>
    <p:extLst>
      <p:ext uri="{BB962C8B-B14F-4D97-AF65-F5344CB8AC3E}">
        <p14:creationId xmlns:p14="http://schemas.microsoft.com/office/powerpoint/2010/main" val="1056100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4" name="Retângulo 3"/>
          <p:cNvSpPr/>
          <p:nvPr/>
        </p:nvSpPr>
        <p:spPr>
          <a:xfrm>
            <a:off x="0" y="0"/>
            <a:ext cx="12192000" cy="133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5" name="Retângulo 4"/>
          <p:cNvSpPr/>
          <p:nvPr userDrawn="1"/>
        </p:nvSpPr>
        <p:spPr>
          <a:xfrm>
            <a:off x="0" y="0"/>
            <a:ext cx="12192000" cy="133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2" name="Título 1"/>
          <p:cNvSpPr>
            <a:spLocks noGrp="1"/>
          </p:cNvSpPr>
          <p:nvPr>
            <p:ph type="title"/>
          </p:nvPr>
        </p:nvSpPr>
        <p:spPr>
          <a:xfrm>
            <a:off x="604434" y="0"/>
            <a:ext cx="10749367" cy="1208868"/>
          </a:xfrm>
        </p:spPr>
        <p:txBody>
          <a:bodyPr anchor="b">
            <a:normAutofit/>
          </a:bodyPr>
          <a:lstStyle>
            <a:lvl1pPr>
              <a:defRPr sz="3600">
                <a:solidFill>
                  <a:schemeClr val="bg1"/>
                </a:solidFill>
              </a:defRPr>
            </a:lvl1pPr>
          </a:lstStyle>
          <a:p>
            <a:r>
              <a:rPr lang="pt-BR" smtClean="0"/>
              <a:t>Clique para editar o título mestre</a:t>
            </a:r>
            <a:endParaRPr lang="pt-BR" dirty="0"/>
          </a:p>
        </p:txBody>
      </p:sp>
      <p:sp>
        <p:nvSpPr>
          <p:cNvPr id="3" name="Espaço Reservado para Conteúdo 2"/>
          <p:cNvSpPr>
            <a:spLocks noGrp="1"/>
          </p:cNvSpPr>
          <p:nvPr>
            <p:ph idx="1"/>
          </p:nvPr>
        </p:nvSpPr>
        <p:spPr>
          <a:xfrm>
            <a:off x="838201" y="1825625"/>
            <a:ext cx="4167753" cy="4351338"/>
          </a:xfrm>
        </p:spPr>
        <p:txBody>
          <a:bodyPr>
            <a:normAutofit/>
          </a:bodyPr>
          <a:lstStyle>
            <a:lvl1pPr marL="0" indent="0">
              <a:lnSpc>
                <a:spcPct val="150000"/>
              </a:lnSpc>
              <a:spcAft>
                <a:spcPts val="1200"/>
              </a:spcAft>
              <a:buNone/>
              <a:defRPr sz="1600">
                <a:solidFill>
                  <a:schemeClr val="bg1">
                    <a:lumMod val="50000"/>
                  </a:schemeClr>
                </a:solidFill>
              </a:defRPr>
            </a:lvl1pPr>
            <a:lvl2pPr>
              <a:lnSpc>
                <a:spcPct val="150000"/>
              </a:lnSpc>
              <a:spcAft>
                <a:spcPts val="1200"/>
              </a:spcAft>
              <a:defRPr sz="1400">
                <a:solidFill>
                  <a:schemeClr val="bg1">
                    <a:lumMod val="50000"/>
                  </a:schemeClr>
                </a:solidFill>
              </a:defRPr>
            </a:lvl2pPr>
            <a:lvl3pPr>
              <a:lnSpc>
                <a:spcPct val="150000"/>
              </a:lnSpc>
              <a:spcAft>
                <a:spcPts val="1200"/>
              </a:spcAft>
              <a:defRPr sz="1200">
                <a:solidFill>
                  <a:schemeClr val="bg1">
                    <a:lumMod val="50000"/>
                  </a:schemeClr>
                </a:solidFill>
              </a:defRPr>
            </a:lvl3pPr>
            <a:lvl4pPr>
              <a:lnSpc>
                <a:spcPct val="150000"/>
              </a:lnSpc>
              <a:spcAft>
                <a:spcPts val="1200"/>
              </a:spcAft>
              <a:defRPr sz="1100">
                <a:solidFill>
                  <a:schemeClr val="bg1">
                    <a:lumMod val="50000"/>
                  </a:schemeClr>
                </a:solidFill>
              </a:defRPr>
            </a:lvl4pPr>
            <a:lvl5pPr>
              <a:lnSpc>
                <a:spcPct val="150000"/>
              </a:lnSpc>
              <a:spcAft>
                <a:spcPts val="1200"/>
              </a:spcAft>
              <a:defRPr sz="1100">
                <a:solidFill>
                  <a:schemeClr val="bg1">
                    <a:lumMod val="50000"/>
                  </a:schemeClr>
                </a:solidFill>
              </a:defRPr>
            </a:lvl5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dirty="0"/>
          </a:p>
        </p:txBody>
      </p:sp>
      <p:sp>
        <p:nvSpPr>
          <p:cNvPr id="6" name="Espaço Reservado para Data 3"/>
          <p:cNvSpPr>
            <a:spLocks noGrp="1"/>
          </p:cNvSpPr>
          <p:nvPr>
            <p:ph type="dt" sz="half" idx="10"/>
          </p:nvPr>
        </p:nvSpPr>
        <p:spPr/>
        <p:txBody>
          <a:bodyPr/>
          <a:lstStyle>
            <a:lvl1pPr>
              <a:defRPr/>
            </a:lvl1pPr>
          </a:lstStyle>
          <a:p>
            <a:pPr>
              <a:defRPr/>
            </a:pPr>
            <a:fld id="{9A8CC4B4-CB2D-4460-B99F-B70EE4A7772D}" type="datetimeFigureOut">
              <a:rPr lang="pt-BR" smtClean="0"/>
              <a:pPr>
                <a:defRPr/>
              </a:pPr>
              <a:t>01/12/2013</a:t>
            </a:fld>
            <a:endParaRPr lang="pt-BR" dirty="0"/>
          </a:p>
        </p:txBody>
      </p:sp>
      <p:sp>
        <p:nvSpPr>
          <p:cNvPr id="7" name="Espaço Reservado para Rodapé 4"/>
          <p:cNvSpPr>
            <a:spLocks noGrp="1"/>
          </p:cNvSpPr>
          <p:nvPr>
            <p:ph type="ftr" sz="quarter" idx="11"/>
          </p:nvPr>
        </p:nvSpPr>
        <p:spPr/>
        <p:txBody>
          <a:bodyPr/>
          <a:lstStyle>
            <a:lvl1pPr>
              <a:defRPr/>
            </a:lvl1pPr>
          </a:lstStyle>
          <a:p>
            <a:pPr>
              <a:defRPr/>
            </a:pPr>
            <a:endParaRPr lang="pt-BR" dirty="0"/>
          </a:p>
        </p:txBody>
      </p:sp>
      <p:sp>
        <p:nvSpPr>
          <p:cNvPr id="8" name="Espaço Reservado para Número de Slide 5"/>
          <p:cNvSpPr>
            <a:spLocks noGrp="1"/>
          </p:cNvSpPr>
          <p:nvPr>
            <p:ph type="sldNum" sz="quarter" idx="12"/>
          </p:nvPr>
        </p:nvSpPr>
        <p:spPr/>
        <p:txBody>
          <a:bodyPr/>
          <a:lstStyle>
            <a:lvl1pPr>
              <a:defRPr/>
            </a:lvl1pPr>
          </a:lstStyle>
          <a:p>
            <a:pPr>
              <a:defRPr/>
            </a:pPr>
            <a:fld id="{99ED8190-ABBA-4192-93D3-0DE00A1206F9}" type="slidenum">
              <a:rPr lang="pt-BR" smtClean="0"/>
              <a:pPr>
                <a:defRPr/>
              </a:pPr>
              <a:t>‹nº›</a:t>
            </a:fld>
            <a:endParaRPr lang="pt-BR" dirty="0"/>
          </a:p>
        </p:txBody>
      </p:sp>
    </p:spTree>
    <p:extLst>
      <p:ext uri="{BB962C8B-B14F-4D97-AF65-F5344CB8AC3E}">
        <p14:creationId xmlns:p14="http://schemas.microsoft.com/office/powerpoint/2010/main" val="2030622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4" name="Retângulo 3"/>
          <p:cNvSpPr/>
          <p:nvPr/>
        </p:nvSpPr>
        <p:spPr>
          <a:xfrm>
            <a:off x="5656263" y="1709738"/>
            <a:ext cx="6535737" cy="357505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5" name="Retângulo 4"/>
          <p:cNvSpPr/>
          <p:nvPr userDrawn="1"/>
        </p:nvSpPr>
        <p:spPr>
          <a:xfrm>
            <a:off x="5656263" y="1709738"/>
            <a:ext cx="6535737" cy="357505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2" name="Título 1"/>
          <p:cNvSpPr>
            <a:spLocks noGrp="1"/>
          </p:cNvSpPr>
          <p:nvPr>
            <p:ph type="title"/>
          </p:nvPr>
        </p:nvSpPr>
        <p:spPr>
          <a:xfrm>
            <a:off x="838201" y="2402238"/>
            <a:ext cx="4508715" cy="2187227"/>
          </a:xfrm>
        </p:spPr>
        <p:txBody>
          <a:bodyPr>
            <a:noAutofit/>
          </a:bodyPr>
          <a:lstStyle>
            <a:lvl1pPr algn="l">
              <a:defRPr sz="4800">
                <a:solidFill>
                  <a:srgbClr val="D24726"/>
                </a:solidFill>
              </a:defRPr>
            </a:lvl1pPr>
          </a:lstStyle>
          <a:p>
            <a:r>
              <a:rPr lang="pt-BR" smtClean="0"/>
              <a:t>Clique para editar o título mestre</a:t>
            </a:r>
            <a:endParaRPr lang="pt-BR" dirty="0"/>
          </a:p>
        </p:txBody>
      </p:sp>
      <p:sp>
        <p:nvSpPr>
          <p:cNvPr id="3" name="Espaço Reservado para Texto 2"/>
          <p:cNvSpPr>
            <a:spLocks noGrp="1"/>
          </p:cNvSpPr>
          <p:nvPr>
            <p:ph type="body" idx="1"/>
          </p:nvPr>
        </p:nvSpPr>
        <p:spPr>
          <a:xfrm>
            <a:off x="6323308" y="2402237"/>
            <a:ext cx="5269424" cy="2187226"/>
          </a:xfrm>
        </p:spPr>
        <p:txBody>
          <a:bodyPr anchor="ctr">
            <a:normAutofit/>
          </a:bodyPr>
          <a:lstStyle>
            <a:lvl1pPr marL="0" indent="0">
              <a:lnSpc>
                <a:spcPct val="150000"/>
              </a:lnSpc>
              <a:buNone/>
              <a:defRPr sz="2800">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smtClean="0"/>
              <a:t>Clique para editar o texto mestre</a:t>
            </a:r>
          </a:p>
        </p:txBody>
      </p:sp>
      <p:sp>
        <p:nvSpPr>
          <p:cNvPr id="6" name="Espaço Reservado para Data 3"/>
          <p:cNvSpPr>
            <a:spLocks noGrp="1"/>
          </p:cNvSpPr>
          <p:nvPr>
            <p:ph type="dt" sz="half" idx="10"/>
          </p:nvPr>
        </p:nvSpPr>
        <p:spPr/>
        <p:txBody>
          <a:bodyPr/>
          <a:lstStyle>
            <a:lvl1pPr>
              <a:defRPr/>
            </a:lvl1pPr>
          </a:lstStyle>
          <a:p>
            <a:pPr>
              <a:defRPr/>
            </a:pPr>
            <a:fld id="{D713B6F2-A64F-455C-8ED9-61C4B7B32E51}" type="datetimeFigureOut">
              <a:rPr lang="pt-BR" smtClean="0"/>
              <a:pPr>
                <a:defRPr/>
              </a:pPr>
              <a:t>01/12/2013</a:t>
            </a:fld>
            <a:endParaRPr lang="pt-BR" dirty="0"/>
          </a:p>
        </p:txBody>
      </p:sp>
      <p:sp>
        <p:nvSpPr>
          <p:cNvPr id="7" name="Espaço Reservado para Rodapé 4"/>
          <p:cNvSpPr>
            <a:spLocks noGrp="1"/>
          </p:cNvSpPr>
          <p:nvPr>
            <p:ph type="ftr" sz="quarter" idx="11"/>
          </p:nvPr>
        </p:nvSpPr>
        <p:spPr/>
        <p:txBody>
          <a:bodyPr/>
          <a:lstStyle>
            <a:lvl1pPr>
              <a:defRPr/>
            </a:lvl1pPr>
          </a:lstStyle>
          <a:p>
            <a:pPr>
              <a:defRPr/>
            </a:pPr>
            <a:endParaRPr lang="pt-BR" dirty="0"/>
          </a:p>
        </p:txBody>
      </p:sp>
      <p:sp>
        <p:nvSpPr>
          <p:cNvPr id="8" name="Espaço Reservado para Número de Slide 5"/>
          <p:cNvSpPr>
            <a:spLocks noGrp="1"/>
          </p:cNvSpPr>
          <p:nvPr>
            <p:ph type="sldNum" sz="quarter" idx="12"/>
          </p:nvPr>
        </p:nvSpPr>
        <p:spPr/>
        <p:txBody>
          <a:bodyPr/>
          <a:lstStyle>
            <a:lvl1pPr>
              <a:defRPr/>
            </a:lvl1pPr>
          </a:lstStyle>
          <a:p>
            <a:pPr>
              <a:defRPr/>
            </a:pPr>
            <a:fld id="{0AED4605-7C7E-441D-99C9-A5CEEE00E4D3}" type="slidenum">
              <a:rPr lang="pt-BR" smtClean="0"/>
              <a:pPr>
                <a:defRPr/>
              </a:pPr>
              <a:t>‹nº›</a:t>
            </a:fld>
            <a:endParaRPr lang="pt-BR" dirty="0"/>
          </a:p>
        </p:txBody>
      </p:sp>
    </p:spTree>
    <p:extLst>
      <p:ext uri="{BB962C8B-B14F-4D97-AF65-F5344CB8AC3E}">
        <p14:creationId xmlns:p14="http://schemas.microsoft.com/office/powerpoint/2010/main" val="946798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5" name="Retângulo 4"/>
          <p:cNvSpPr/>
          <p:nvPr/>
        </p:nvSpPr>
        <p:spPr>
          <a:xfrm>
            <a:off x="0" y="0"/>
            <a:ext cx="12192000" cy="133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6" name="Retângulo 5"/>
          <p:cNvSpPr/>
          <p:nvPr userDrawn="1"/>
        </p:nvSpPr>
        <p:spPr>
          <a:xfrm>
            <a:off x="0" y="0"/>
            <a:ext cx="12192000" cy="133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2" name="Título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pt-BR" smtClean="0"/>
              <a:t>Clique para editar o título mestre</a:t>
            </a:r>
            <a:endParaRPr lang="pt-BR" dirty="0"/>
          </a:p>
        </p:txBody>
      </p:sp>
      <p:sp>
        <p:nvSpPr>
          <p:cNvPr id="3" name="Espaço Reservado para Conteúdo 2"/>
          <p:cNvSpPr>
            <a:spLocks noGrp="1"/>
          </p:cNvSpPr>
          <p:nvPr>
            <p:ph sz="half" idx="1"/>
          </p:nvPr>
        </p:nvSpPr>
        <p:spPr>
          <a:xfrm>
            <a:off x="838200" y="1825625"/>
            <a:ext cx="5181600" cy="4351338"/>
          </a:xfrm>
        </p:spPr>
        <p:txBody>
          <a:bodyPr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dirty="0"/>
          </a:p>
        </p:txBody>
      </p:sp>
      <p:sp>
        <p:nvSpPr>
          <p:cNvPr id="4" name="Espaço Reservado para Conteúdo 3"/>
          <p:cNvSpPr>
            <a:spLocks noGrp="1"/>
          </p:cNvSpPr>
          <p:nvPr>
            <p:ph sz="half" idx="2"/>
          </p:nvPr>
        </p:nvSpPr>
        <p:spPr>
          <a:xfrm>
            <a:off x="6172200" y="1825625"/>
            <a:ext cx="5181600" cy="4351338"/>
          </a:xfrm>
        </p:spPr>
        <p:txBody>
          <a:bodyPr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dirty="0"/>
          </a:p>
        </p:txBody>
      </p:sp>
      <p:sp>
        <p:nvSpPr>
          <p:cNvPr id="7" name="Date Placeholder 4"/>
          <p:cNvSpPr>
            <a:spLocks noGrp="1"/>
          </p:cNvSpPr>
          <p:nvPr>
            <p:ph type="dt" sz="half" idx="10"/>
          </p:nvPr>
        </p:nvSpPr>
        <p:spPr/>
        <p:txBody>
          <a:bodyPr/>
          <a:lstStyle>
            <a:lvl1pPr>
              <a:defRPr/>
            </a:lvl1pPr>
          </a:lstStyle>
          <a:p>
            <a:pPr>
              <a:defRPr/>
            </a:pPr>
            <a:fld id="{29088EDE-E559-4D35-9477-5C9CFD2C83AA}" type="datetimeFigureOut">
              <a:rPr lang="pt-BR" smtClean="0"/>
              <a:pPr>
                <a:defRPr/>
              </a:pPr>
              <a:t>01/12/2013</a:t>
            </a:fld>
            <a:endParaRPr lang="pt-BR" dirty="0"/>
          </a:p>
        </p:txBody>
      </p:sp>
      <p:sp>
        <p:nvSpPr>
          <p:cNvPr id="8" name="Espaço Reservado para Rodapé 5"/>
          <p:cNvSpPr>
            <a:spLocks noGrp="1"/>
          </p:cNvSpPr>
          <p:nvPr>
            <p:ph type="ftr" sz="quarter" idx="11"/>
          </p:nvPr>
        </p:nvSpPr>
        <p:spPr/>
        <p:txBody>
          <a:bodyPr/>
          <a:lstStyle>
            <a:lvl1pPr>
              <a:defRPr/>
            </a:lvl1pPr>
          </a:lstStyle>
          <a:p>
            <a:pPr>
              <a:defRPr/>
            </a:pPr>
            <a:endParaRPr lang="pt-BR" dirty="0"/>
          </a:p>
        </p:txBody>
      </p:sp>
      <p:sp>
        <p:nvSpPr>
          <p:cNvPr id="9" name="Espaço Reservado para Número de Slide 6"/>
          <p:cNvSpPr>
            <a:spLocks noGrp="1"/>
          </p:cNvSpPr>
          <p:nvPr>
            <p:ph type="sldNum" sz="quarter" idx="12"/>
          </p:nvPr>
        </p:nvSpPr>
        <p:spPr/>
        <p:txBody>
          <a:bodyPr/>
          <a:lstStyle>
            <a:lvl1pPr>
              <a:defRPr/>
            </a:lvl1pPr>
          </a:lstStyle>
          <a:p>
            <a:pPr>
              <a:defRPr/>
            </a:pPr>
            <a:fld id="{4B39F23A-8EED-4E17-8456-14363399B456}" type="slidenum">
              <a:rPr lang="pt-BR" smtClean="0"/>
              <a:pPr>
                <a:defRPr/>
              </a:pPr>
              <a:t>‹nº›</a:t>
            </a:fld>
            <a:endParaRPr lang="pt-BR" dirty="0"/>
          </a:p>
        </p:txBody>
      </p:sp>
    </p:spTree>
    <p:extLst>
      <p:ext uri="{BB962C8B-B14F-4D97-AF65-F5344CB8AC3E}">
        <p14:creationId xmlns:p14="http://schemas.microsoft.com/office/powerpoint/2010/main" val="2256779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7" name="Retângulo 6"/>
          <p:cNvSpPr/>
          <p:nvPr/>
        </p:nvSpPr>
        <p:spPr>
          <a:xfrm>
            <a:off x="0" y="0"/>
            <a:ext cx="12192000" cy="133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8" name="Retângulo 7"/>
          <p:cNvSpPr/>
          <p:nvPr userDrawn="1"/>
        </p:nvSpPr>
        <p:spPr>
          <a:xfrm>
            <a:off x="0" y="0"/>
            <a:ext cx="12192000" cy="133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2" name="Título 1"/>
          <p:cNvSpPr>
            <a:spLocks noGrp="1"/>
          </p:cNvSpPr>
          <p:nvPr>
            <p:ph type="title"/>
          </p:nvPr>
        </p:nvSpPr>
        <p:spPr>
          <a:xfrm>
            <a:off x="609600" y="0"/>
            <a:ext cx="10737851" cy="1228436"/>
          </a:xfrm>
        </p:spPr>
        <p:txBody>
          <a:bodyPr anchor="b">
            <a:normAutofit/>
          </a:bodyPr>
          <a:lstStyle>
            <a:lvl1pPr>
              <a:defRPr sz="3600">
                <a:solidFill>
                  <a:schemeClr val="bg1"/>
                </a:solidFill>
              </a:defRPr>
            </a:lvl1pPr>
          </a:lstStyle>
          <a:p>
            <a:r>
              <a:rPr lang="pt-BR" smtClean="0"/>
              <a:t>Clique para editar o título mestre</a:t>
            </a:r>
            <a:endParaRPr lang="pt-BR" dirty="0"/>
          </a:p>
        </p:txBody>
      </p:sp>
      <p:sp>
        <p:nvSpPr>
          <p:cNvPr id="3" name="Espaço Reservado para Texto 2"/>
          <p:cNvSpPr>
            <a:spLocks noGrp="1"/>
          </p:cNvSpPr>
          <p:nvPr>
            <p:ph type="body" idx="1"/>
          </p:nvPr>
        </p:nvSpPr>
        <p:spPr>
          <a:xfrm>
            <a:off x="831851" y="1489075"/>
            <a:ext cx="515620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1851" y="2193927"/>
            <a:ext cx="5156200" cy="3978275"/>
          </a:xfrm>
        </p:spPr>
        <p:txBody>
          <a:bodyPr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dirty="0"/>
          </a:p>
        </p:txBody>
      </p:sp>
      <p:sp>
        <p:nvSpPr>
          <p:cNvPr id="5" name="Espaço Reservado para Texto 4"/>
          <p:cNvSpPr>
            <a:spLocks noGrp="1"/>
          </p:cNvSpPr>
          <p:nvPr>
            <p:ph type="body" sz="quarter" idx="3"/>
          </p:nvPr>
        </p:nvSpPr>
        <p:spPr>
          <a:xfrm>
            <a:off x="6189664" y="1489075"/>
            <a:ext cx="5157787"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89664" y="2193927"/>
            <a:ext cx="5157787" cy="3978275"/>
          </a:xfrm>
        </p:spPr>
        <p:txBody>
          <a:bodyPr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dirty="0"/>
          </a:p>
        </p:txBody>
      </p:sp>
      <p:sp>
        <p:nvSpPr>
          <p:cNvPr id="9" name="Espaço Reservado para Data 6"/>
          <p:cNvSpPr>
            <a:spLocks noGrp="1"/>
          </p:cNvSpPr>
          <p:nvPr>
            <p:ph type="dt" sz="half" idx="10"/>
          </p:nvPr>
        </p:nvSpPr>
        <p:spPr/>
        <p:txBody>
          <a:bodyPr/>
          <a:lstStyle>
            <a:lvl1pPr>
              <a:defRPr/>
            </a:lvl1pPr>
          </a:lstStyle>
          <a:p>
            <a:pPr>
              <a:defRPr/>
            </a:pPr>
            <a:fld id="{9B5393F7-99E7-48CD-B06E-55E4DBF89BE2}" type="datetimeFigureOut">
              <a:rPr lang="pt-BR" smtClean="0"/>
              <a:pPr>
                <a:defRPr/>
              </a:pPr>
              <a:t>01/12/2013</a:t>
            </a:fld>
            <a:endParaRPr lang="pt-BR" dirty="0"/>
          </a:p>
        </p:txBody>
      </p:sp>
      <p:sp>
        <p:nvSpPr>
          <p:cNvPr id="10" name="Espaço Reservado para Rodapé 7"/>
          <p:cNvSpPr>
            <a:spLocks noGrp="1"/>
          </p:cNvSpPr>
          <p:nvPr>
            <p:ph type="ftr" sz="quarter" idx="11"/>
          </p:nvPr>
        </p:nvSpPr>
        <p:spPr/>
        <p:txBody>
          <a:bodyPr/>
          <a:lstStyle>
            <a:lvl1pPr>
              <a:defRPr/>
            </a:lvl1pPr>
          </a:lstStyle>
          <a:p>
            <a:pPr>
              <a:defRPr/>
            </a:pPr>
            <a:endParaRPr lang="pt-BR" dirty="0"/>
          </a:p>
        </p:txBody>
      </p:sp>
      <p:sp>
        <p:nvSpPr>
          <p:cNvPr id="11" name="Espaço Reservado para Número de Slide 8"/>
          <p:cNvSpPr>
            <a:spLocks noGrp="1"/>
          </p:cNvSpPr>
          <p:nvPr>
            <p:ph type="sldNum" sz="quarter" idx="12"/>
          </p:nvPr>
        </p:nvSpPr>
        <p:spPr/>
        <p:txBody>
          <a:bodyPr/>
          <a:lstStyle>
            <a:lvl1pPr>
              <a:defRPr/>
            </a:lvl1pPr>
          </a:lstStyle>
          <a:p>
            <a:pPr>
              <a:defRPr/>
            </a:pPr>
            <a:fld id="{5EDA76C1-6396-43AB-A8BD-8780FA76A40C}" type="slidenum">
              <a:rPr lang="pt-BR" smtClean="0"/>
              <a:pPr>
                <a:defRPr/>
              </a:pPr>
              <a:t>‹nº›</a:t>
            </a:fld>
            <a:endParaRPr lang="pt-BR" dirty="0"/>
          </a:p>
        </p:txBody>
      </p:sp>
    </p:spTree>
    <p:extLst>
      <p:ext uri="{BB962C8B-B14F-4D97-AF65-F5344CB8AC3E}">
        <p14:creationId xmlns:p14="http://schemas.microsoft.com/office/powerpoint/2010/main" val="3890148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3" name="Retângulo 2"/>
          <p:cNvSpPr/>
          <p:nvPr/>
        </p:nvSpPr>
        <p:spPr>
          <a:xfrm>
            <a:off x="0" y="0"/>
            <a:ext cx="12192000" cy="133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4" name="Retângulo 3"/>
          <p:cNvSpPr/>
          <p:nvPr userDrawn="1"/>
        </p:nvSpPr>
        <p:spPr>
          <a:xfrm>
            <a:off x="0" y="0"/>
            <a:ext cx="12192000" cy="133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2" name="Título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pt-BR" smtClean="0"/>
              <a:t>Clique para editar o título mestre</a:t>
            </a:r>
            <a:endParaRPr lang="pt-BR" dirty="0"/>
          </a:p>
        </p:txBody>
      </p:sp>
      <p:sp>
        <p:nvSpPr>
          <p:cNvPr id="5" name="Espaço Reservado para Data 2"/>
          <p:cNvSpPr>
            <a:spLocks noGrp="1"/>
          </p:cNvSpPr>
          <p:nvPr>
            <p:ph type="dt" sz="half" idx="10"/>
          </p:nvPr>
        </p:nvSpPr>
        <p:spPr/>
        <p:txBody>
          <a:bodyPr/>
          <a:lstStyle>
            <a:lvl1pPr>
              <a:defRPr/>
            </a:lvl1pPr>
          </a:lstStyle>
          <a:p>
            <a:pPr>
              <a:defRPr/>
            </a:pPr>
            <a:fld id="{466436E5-034B-462D-88AB-67C5C2420F35}" type="datetimeFigureOut">
              <a:rPr lang="pt-BR" smtClean="0"/>
              <a:pPr>
                <a:defRPr/>
              </a:pPr>
              <a:t>01/12/2013</a:t>
            </a:fld>
            <a:endParaRPr lang="pt-BR" dirty="0"/>
          </a:p>
        </p:txBody>
      </p:sp>
      <p:sp>
        <p:nvSpPr>
          <p:cNvPr id="6" name="Espaço Reservado para Rodapé 3"/>
          <p:cNvSpPr>
            <a:spLocks noGrp="1"/>
          </p:cNvSpPr>
          <p:nvPr>
            <p:ph type="ftr" sz="quarter" idx="11"/>
          </p:nvPr>
        </p:nvSpPr>
        <p:spPr/>
        <p:txBody>
          <a:bodyPr/>
          <a:lstStyle>
            <a:lvl1pPr>
              <a:defRPr/>
            </a:lvl1pPr>
          </a:lstStyle>
          <a:p>
            <a:pPr>
              <a:defRPr/>
            </a:pPr>
            <a:endParaRPr lang="pt-BR" dirty="0"/>
          </a:p>
        </p:txBody>
      </p:sp>
      <p:sp>
        <p:nvSpPr>
          <p:cNvPr id="7" name="Espaço Reservado para Número de Slide 4"/>
          <p:cNvSpPr>
            <a:spLocks noGrp="1"/>
          </p:cNvSpPr>
          <p:nvPr>
            <p:ph type="sldNum" sz="quarter" idx="12"/>
          </p:nvPr>
        </p:nvSpPr>
        <p:spPr/>
        <p:txBody>
          <a:bodyPr/>
          <a:lstStyle>
            <a:lvl1pPr>
              <a:defRPr/>
            </a:lvl1pPr>
          </a:lstStyle>
          <a:p>
            <a:pPr>
              <a:defRPr/>
            </a:pPr>
            <a:fld id="{29581303-BE0B-4F44-B252-9BE05C7BC983}" type="slidenum">
              <a:rPr lang="pt-BR" smtClean="0"/>
              <a:pPr>
                <a:defRPr/>
              </a:pPr>
              <a:t>‹nº›</a:t>
            </a:fld>
            <a:endParaRPr lang="pt-BR" dirty="0"/>
          </a:p>
        </p:txBody>
      </p:sp>
    </p:spTree>
    <p:extLst>
      <p:ext uri="{BB962C8B-B14F-4D97-AF65-F5344CB8AC3E}">
        <p14:creationId xmlns:p14="http://schemas.microsoft.com/office/powerpoint/2010/main" val="640852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A918E2B0-0D65-4B5E-B0A4-3512A1ACA322}" type="datetimeFigureOut">
              <a:rPr lang="pt-BR" smtClean="0"/>
              <a:pPr>
                <a:defRPr/>
              </a:pPr>
              <a:t>01/12/2013</a:t>
            </a:fld>
            <a:endParaRPr lang="pt-BR" dirty="0"/>
          </a:p>
        </p:txBody>
      </p:sp>
      <p:sp>
        <p:nvSpPr>
          <p:cNvPr id="3" name="Espaço Reservado para Rodapé 4"/>
          <p:cNvSpPr>
            <a:spLocks noGrp="1"/>
          </p:cNvSpPr>
          <p:nvPr>
            <p:ph type="ftr" sz="quarter" idx="11"/>
          </p:nvPr>
        </p:nvSpPr>
        <p:spPr/>
        <p:txBody>
          <a:bodyPr/>
          <a:lstStyle>
            <a:lvl1pPr>
              <a:defRPr/>
            </a:lvl1pPr>
          </a:lstStyle>
          <a:p>
            <a:pPr>
              <a:defRPr/>
            </a:pPr>
            <a:endParaRPr lang="pt-BR" dirty="0"/>
          </a:p>
        </p:txBody>
      </p:sp>
      <p:sp>
        <p:nvSpPr>
          <p:cNvPr id="4" name="Espaço Reservado para Número de Slide 5"/>
          <p:cNvSpPr>
            <a:spLocks noGrp="1"/>
          </p:cNvSpPr>
          <p:nvPr>
            <p:ph type="sldNum" sz="quarter" idx="12"/>
          </p:nvPr>
        </p:nvSpPr>
        <p:spPr/>
        <p:txBody>
          <a:bodyPr/>
          <a:lstStyle>
            <a:lvl1pPr>
              <a:defRPr/>
            </a:lvl1pPr>
          </a:lstStyle>
          <a:p>
            <a:pPr>
              <a:defRPr/>
            </a:pPr>
            <a:fld id="{40000241-ACD9-41BD-B4F9-3EEC1BF50ED5}" type="slidenum">
              <a:rPr lang="pt-BR" smtClean="0"/>
              <a:pPr>
                <a:defRPr/>
              </a:pPr>
              <a:t>‹nº›</a:t>
            </a:fld>
            <a:endParaRPr lang="pt-BR" dirty="0"/>
          </a:p>
        </p:txBody>
      </p:sp>
    </p:spTree>
    <p:extLst>
      <p:ext uri="{BB962C8B-B14F-4D97-AF65-F5344CB8AC3E}">
        <p14:creationId xmlns:p14="http://schemas.microsoft.com/office/powerpoint/2010/main" val="2470693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dirty="0"/>
          </a:p>
        </p:txBody>
      </p:sp>
      <p:sp>
        <p:nvSpPr>
          <p:cNvPr id="3" name="Espaço Reservado para Conteúdo 2"/>
          <p:cNvSpPr>
            <a:spLocks noGrp="1"/>
          </p:cNvSpPr>
          <p:nvPr>
            <p:ph idx="1"/>
          </p:nvPr>
        </p:nvSpPr>
        <p:spPr>
          <a:xfrm>
            <a:off x="5183188" y="987427"/>
            <a:ext cx="6172200" cy="4873625"/>
          </a:xfrm>
        </p:spPr>
        <p:txBody>
          <a:bodyPr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dirty="0"/>
          </a:p>
        </p:txBody>
      </p:sp>
      <p:sp>
        <p:nvSpPr>
          <p:cNvPr id="4" name="Espaço Reservado para Texto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81F29427-57E5-4B25-B67D-EDAA344F7C9A}" type="datetimeFigureOut">
              <a:rPr lang="pt-BR" smtClean="0"/>
              <a:pPr>
                <a:defRPr/>
              </a:pPr>
              <a:t>01/12/2013</a:t>
            </a:fld>
            <a:endParaRPr lang="pt-BR" dirty="0"/>
          </a:p>
        </p:txBody>
      </p:sp>
      <p:sp>
        <p:nvSpPr>
          <p:cNvPr id="6" name="Espaço Reservado para Rodapé 4"/>
          <p:cNvSpPr>
            <a:spLocks noGrp="1"/>
          </p:cNvSpPr>
          <p:nvPr>
            <p:ph type="ftr" sz="quarter" idx="11"/>
          </p:nvPr>
        </p:nvSpPr>
        <p:spPr/>
        <p:txBody>
          <a:bodyPr/>
          <a:lstStyle>
            <a:lvl1pPr>
              <a:defRPr/>
            </a:lvl1pPr>
          </a:lstStyle>
          <a:p>
            <a:pPr>
              <a:defRPr/>
            </a:pPr>
            <a:endParaRPr lang="pt-BR" dirty="0"/>
          </a:p>
        </p:txBody>
      </p:sp>
      <p:sp>
        <p:nvSpPr>
          <p:cNvPr id="7" name="Espaço Reservado para Número de Slide 5"/>
          <p:cNvSpPr>
            <a:spLocks noGrp="1"/>
          </p:cNvSpPr>
          <p:nvPr>
            <p:ph type="sldNum" sz="quarter" idx="12"/>
          </p:nvPr>
        </p:nvSpPr>
        <p:spPr/>
        <p:txBody>
          <a:bodyPr/>
          <a:lstStyle>
            <a:lvl1pPr>
              <a:defRPr/>
            </a:lvl1pPr>
          </a:lstStyle>
          <a:p>
            <a:pPr>
              <a:defRPr/>
            </a:pPr>
            <a:fld id="{89835024-B821-4DFC-A9A9-CF6BD2F260C1}" type="slidenum">
              <a:rPr lang="pt-BR" smtClean="0"/>
              <a:pPr>
                <a:defRPr/>
              </a:pPr>
              <a:t>‹nº›</a:t>
            </a:fld>
            <a:endParaRPr lang="pt-BR" dirty="0"/>
          </a:p>
        </p:txBody>
      </p:sp>
    </p:spTree>
    <p:extLst>
      <p:ext uri="{BB962C8B-B14F-4D97-AF65-F5344CB8AC3E}">
        <p14:creationId xmlns:p14="http://schemas.microsoft.com/office/powerpoint/2010/main" val="2239852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dirty="0"/>
          </a:p>
        </p:txBody>
      </p:sp>
      <p:sp>
        <p:nvSpPr>
          <p:cNvPr id="3" name="Espaço Reservado para Imagem 2"/>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smtClean="0"/>
              <a:t>Clique no ícone para adicionar uma imagem</a:t>
            </a:r>
            <a:endParaRPr lang="pt-BR" noProof="0" dirty="0"/>
          </a:p>
        </p:txBody>
      </p:sp>
      <p:sp>
        <p:nvSpPr>
          <p:cNvPr id="4" name="Espaço Reservado para Texto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E157C8CE-336E-47F6-9186-B47A3222C225}" type="datetimeFigureOut">
              <a:rPr lang="pt-BR" smtClean="0"/>
              <a:pPr>
                <a:defRPr/>
              </a:pPr>
              <a:t>01/12/2013</a:t>
            </a:fld>
            <a:endParaRPr lang="pt-BR" dirty="0"/>
          </a:p>
        </p:txBody>
      </p:sp>
      <p:sp>
        <p:nvSpPr>
          <p:cNvPr id="6" name="Espaço Reservado para Rodapé 4"/>
          <p:cNvSpPr>
            <a:spLocks noGrp="1"/>
          </p:cNvSpPr>
          <p:nvPr>
            <p:ph type="ftr" sz="quarter" idx="11"/>
          </p:nvPr>
        </p:nvSpPr>
        <p:spPr/>
        <p:txBody>
          <a:bodyPr/>
          <a:lstStyle>
            <a:lvl1pPr>
              <a:defRPr/>
            </a:lvl1pPr>
          </a:lstStyle>
          <a:p>
            <a:pPr>
              <a:defRPr/>
            </a:pPr>
            <a:endParaRPr lang="pt-BR" dirty="0"/>
          </a:p>
        </p:txBody>
      </p:sp>
      <p:sp>
        <p:nvSpPr>
          <p:cNvPr id="7" name="Espaço Reservado para Número de Slide 5"/>
          <p:cNvSpPr>
            <a:spLocks noGrp="1"/>
          </p:cNvSpPr>
          <p:nvPr>
            <p:ph type="sldNum" sz="quarter" idx="12"/>
          </p:nvPr>
        </p:nvSpPr>
        <p:spPr/>
        <p:txBody>
          <a:bodyPr/>
          <a:lstStyle>
            <a:lvl1pPr>
              <a:defRPr/>
            </a:lvl1pPr>
          </a:lstStyle>
          <a:p>
            <a:pPr>
              <a:defRPr/>
            </a:pPr>
            <a:fld id="{92D6E36D-FD7C-4E54-A34A-57F2EC7845CB}" type="slidenum">
              <a:rPr lang="pt-BR" smtClean="0"/>
              <a:pPr>
                <a:defRPr/>
              </a:pPr>
              <a:t>‹nº›</a:t>
            </a:fld>
            <a:endParaRPr lang="pt-BR" dirty="0"/>
          </a:p>
        </p:txBody>
      </p:sp>
    </p:spTree>
    <p:extLst>
      <p:ext uri="{BB962C8B-B14F-4D97-AF65-F5344CB8AC3E}">
        <p14:creationId xmlns:p14="http://schemas.microsoft.com/office/powerpoint/2010/main" val="1315881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dirty="0" smtClean="0"/>
              <a:t>Clique para editar o título mestre</a:t>
            </a:r>
          </a:p>
        </p:txBody>
      </p:sp>
      <p:sp>
        <p:nvSpPr>
          <p:cNvPr id="1027" name="Espaço Reservado para Texto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p>
        </p:txBody>
      </p:sp>
      <p:sp>
        <p:nvSpPr>
          <p:cNvPr id="4" name="Espaço Reservado para Data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93402A6B-2FF0-4705-B3DC-604D09392A3A}" type="datetimeFigureOut">
              <a:rPr lang="pt-BR" smtClean="0"/>
              <a:pPr>
                <a:defRPr/>
              </a:pPr>
              <a:t>01/12/2013</a:t>
            </a:fld>
            <a:endParaRPr lang="pt-BR" dirty="0"/>
          </a:p>
        </p:txBody>
      </p:sp>
      <p:sp>
        <p:nvSpPr>
          <p:cNvPr id="5" name="Espaço Reservado para Rodapé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dirty="0"/>
          </a:p>
        </p:txBody>
      </p:sp>
      <p:sp>
        <p:nvSpPr>
          <p:cNvPr id="6" name="Espaço Reservado para Número de Slide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E098FDB4-6A7A-4EFA-A46A-0C6C40BEB010}" type="slidenum">
              <a:rPr lang="pt-BR" smtClean="0"/>
              <a:pPr>
                <a:defRPr/>
              </a:pPr>
              <a:t>‹nº›</a:t>
            </a:fld>
            <a:endParaRPr lang="pt-BR" dirty="0"/>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0" r:id="rId7"/>
    <p:sldLayoutId id="2147483681" r:id="rId8"/>
    <p:sldLayoutId id="2147483682" r:id="rId9"/>
    <p:sldLayoutId id="2147483689" r:id="rId10"/>
    <p:sldLayoutId id="2147483690" r:id="rId11"/>
  </p:sldLayoutIdLst>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Segoe UI Light" pitchFamily="34" charset="0"/>
        </a:defRPr>
      </a:lvl2pPr>
      <a:lvl3pPr algn="l" rtl="0" eaLnBrk="1" fontAlgn="base" hangingPunct="1">
        <a:spcBef>
          <a:spcPct val="0"/>
        </a:spcBef>
        <a:spcAft>
          <a:spcPct val="0"/>
        </a:spcAft>
        <a:defRPr sz="4400">
          <a:solidFill>
            <a:schemeClr val="tx1"/>
          </a:solidFill>
          <a:latin typeface="Segoe UI Light" pitchFamily="34" charset="0"/>
        </a:defRPr>
      </a:lvl3pPr>
      <a:lvl4pPr algn="l" rtl="0" eaLnBrk="1" fontAlgn="base" hangingPunct="1">
        <a:spcBef>
          <a:spcPct val="0"/>
        </a:spcBef>
        <a:spcAft>
          <a:spcPct val="0"/>
        </a:spcAft>
        <a:defRPr sz="4400">
          <a:solidFill>
            <a:schemeClr val="tx1"/>
          </a:solidFill>
          <a:latin typeface="Segoe UI Light" pitchFamily="34" charset="0"/>
        </a:defRPr>
      </a:lvl4pPr>
      <a:lvl5pPr algn="l" rtl="0" eaLnBrk="1" fontAlgn="base" hangingPunct="1">
        <a:spcBef>
          <a:spcPct val="0"/>
        </a:spcBef>
        <a:spcAft>
          <a:spcPct val="0"/>
        </a:spcAft>
        <a:defRPr sz="4400">
          <a:solidFill>
            <a:schemeClr val="tx1"/>
          </a:solidFill>
          <a:latin typeface="Segoe UI Light" pitchFamily="34" charset="0"/>
        </a:defRPr>
      </a:lvl5pPr>
      <a:lvl6pPr marL="457200" algn="l" rtl="0" eaLnBrk="1" fontAlgn="base" hangingPunct="1">
        <a:spcBef>
          <a:spcPct val="0"/>
        </a:spcBef>
        <a:spcAft>
          <a:spcPct val="0"/>
        </a:spcAft>
        <a:defRPr sz="4400">
          <a:solidFill>
            <a:schemeClr val="tx1"/>
          </a:solidFill>
          <a:latin typeface="Segoe UI Light" pitchFamily="34" charset="0"/>
        </a:defRPr>
      </a:lvl6pPr>
      <a:lvl7pPr marL="914400" algn="l" rtl="0" eaLnBrk="1" fontAlgn="base" hangingPunct="1">
        <a:spcBef>
          <a:spcPct val="0"/>
        </a:spcBef>
        <a:spcAft>
          <a:spcPct val="0"/>
        </a:spcAft>
        <a:defRPr sz="4400">
          <a:solidFill>
            <a:schemeClr val="tx1"/>
          </a:solidFill>
          <a:latin typeface="Segoe UI Light" pitchFamily="34" charset="0"/>
        </a:defRPr>
      </a:lvl7pPr>
      <a:lvl8pPr marL="1371600" algn="l" rtl="0" eaLnBrk="1" fontAlgn="base" hangingPunct="1">
        <a:spcBef>
          <a:spcPct val="0"/>
        </a:spcBef>
        <a:spcAft>
          <a:spcPct val="0"/>
        </a:spcAft>
        <a:defRPr sz="4400">
          <a:solidFill>
            <a:schemeClr val="tx1"/>
          </a:solidFill>
          <a:latin typeface="Segoe UI Light" pitchFamily="34" charset="0"/>
        </a:defRPr>
      </a:lvl8pPr>
      <a:lvl9pPr marL="1828800" algn="l" rtl="0" eaLnBrk="1" fontAlgn="base" hangingPunct="1">
        <a:spcBef>
          <a:spcPct val="0"/>
        </a:spcBef>
        <a:spcAft>
          <a:spcPct val="0"/>
        </a:spcAft>
        <a:defRPr sz="4400">
          <a:solidFill>
            <a:schemeClr val="tx1"/>
          </a:solidFill>
          <a:latin typeface="Segoe UI Light" pitchFamily="34" charset="0"/>
        </a:defRPr>
      </a:lvl9pPr>
    </p:titleStyle>
    <p:bodyStyle>
      <a:lvl1pPr marL="228600" indent="-228600" algn="l" rtl="0" eaLnBrk="1" fontAlgn="base" hangingPunct="1">
        <a:lnSpc>
          <a:spcPct val="90000"/>
        </a:lnSpc>
        <a:spcBef>
          <a:spcPct val="30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ct val="3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ct val="3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ct val="300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ct val="300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70.emf"/><Relationship Id="rId5" Type="http://schemas.openxmlformats.org/officeDocument/2006/relationships/image" Target="../media/image169.emf"/><Relationship Id="rId4" Type="http://schemas.openxmlformats.org/officeDocument/2006/relationships/image" Target="../media/image168.emf"/></Relationships>
</file>

<file path=ppt/slides/_rels/slide101.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72.emf"/><Relationship Id="rId5" Type="http://schemas.openxmlformats.org/officeDocument/2006/relationships/image" Target="../media/image134.emf"/><Relationship Id="rId4" Type="http://schemas.openxmlformats.org/officeDocument/2006/relationships/image" Target="../media/image171.emf"/></Relationships>
</file>

<file path=ppt/slides/_rels/slide102.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74.emf"/><Relationship Id="rId5" Type="http://schemas.openxmlformats.org/officeDocument/2006/relationships/image" Target="../media/image138.emf"/><Relationship Id="rId4" Type="http://schemas.openxmlformats.org/officeDocument/2006/relationships/image" Target="../media/image173.emf"/></Relationships>
</file>

<file path=ppt/slides/_rels/slide103.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76.emf"/><Relationship Id="rId5" Type="http://schemas.openxmlformats.org/officeDocument/2006/relationships/image" Target="../media/image130.emf"/><Relationship Id="rId4" Type="http://schemas.openxmlformats.org/officeDocument/2006/relationships/image" Target="../media/image175.emf"/></Relationships>
</file>

<file path=ppt/slides/_rels/slide104.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78.emf"/><Relationship Id="rId5" Type="http://schemas.openxmlformats.org/officeDocument/2006/relationships/image" Target="../media/image144.emf"/><Relationship Id="rId4" Type="http://schemas.openxmlformats.org/officeDocument/2006/relationships/image" Target="../media/image177.emf"/></Relationships>
</file>

<file path=ppt/slides/_rels/slide105.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80.emf"/><Relationship Id="rId5" Type="http://schemas.openxmlformats.org/officeDocument/2006/relationships/image" Target="../media/image148.emf"/><Relationship Id="rId4" Type="http://schemas.openxmlformats.org/officeDocument/2006/relationships/image" Target="../media/image179.emf"/></Relationships>
</file>

<file path=ppt/slides/_rels/slide106.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82.emf"/><Relationship Id="rId5" Type="http://schemas.openxmlformats.org/officeDocument/2006/relationships/image" Target="../media/image144.emf"/><Relationship Id="rId4" Type="http://schemas.openxmlformats.org/officeDocument/2006/relationships/image" Target="../media/image181.emf"/></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84.emf"/></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85.emf"/><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88.emf"/><Relationship Id="rId5" Type="http://schemas.openxmlformats.org/officeDocument/2006/relationships/image" Target="../media/image187.emf"/><Relationship Id="rId4" Type="http://schemas.openxmlformats.org/officeDocument/2006/relationships/image" Target="../media/image186.emf"/></Relationships>
</file>

<file path=ppt/slides/_rels/slide111.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92.emf"/><Relationship Id="rId5" Type="http://schemas.openxmlformats.org/officeDocument/2006/relationships/image" Target="../media/image191.emf"/><Relationship Id="rId4" Type="http://schemas.openxmlformats.org/officeDocument/2006/relationships/image" Target="../media/image190.emf"/></Relationships>
</file>

<file path=ppt/slides/_rels/slide112.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96.emf"/><Relationship Id="rId5" Type="http://schemas.openxmlformats.org/officeDocument/2006/relationships/image" Target="../media/image195.emf"/><Relationship Id="rId4" Type="http://schemas.openxmlformats.org/officeDocument/2006/relationships/image" Target="../media/image194.emf"/></Relationships>
</file>

<file path=ppt/slides/_rels/slide113.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98.emf"/></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200.emf"/><Relationship Id="rId5" Type="http://schemas.openxmlformats.org/officeDocument/2006/relationships/image" Target="../media/image199.emf"/><Relationship Id="rId4" Type="http://schemas.openxmlformats.org/officeDocument/2006/relationships/image" Target="../media/image128.emf"/></Relationships>
</file>

<file path=ppt/slides/_rels/slide116.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202.emf"/><Relationship Id="rId5" Type="http://schemas.openxmlformats.org/officeDocument/2006/relationships/image" Target="../media/image201.emf"/><Relationship Id="rId4" Type="http://schemas.openxmlformats.org/officeDocument/2006/relationships/image" Target="../media/image132.emf"/></Relationships>
</file>

<file path=ppt/slides/_rels/slide117.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204.emf"/><Relationship Id="rId5" Type="http://schemas.openxmlformats.org/officeDocument/2006/relationships/image" Target="../media/image203.emf"/><Relationship Id="rId4" Type="http://schemas.openxmlformats.org/officeDocument/2006/relationships/image" Target="../media/image136.emf"/></Relationships>
</file>

<file path=ppt/slides/_rels/slide118.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206.emf"/><Relationship Id="rId5" Type="http://schemas.openxmlformats.org/officeDocument/2006/relationships/image" Target="../media/image205.emf"/><Relationship Id="rId4" Type="http://schemas.openxmlformats.org/officeDocument/2006/relationships/image" Target="../media/image128.emf"/></Relationships>
</file>

<file path=ppt/slides/_rels/slide119.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208.emf"/><Relationship Id="rId5" Type="http://schemas.openxmlformats.org/officeDocument/2006/relationships/image" Target="../media/image207.emf"/><Relationship Id="rId4" Type="http://schemas.openxmlformats.org/officeDocument/2006/relationships/image" Target="../media/image142.e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210.emf"/><Relationship Id="rId5" Type="http://schemas.openxmlformats.org/officeDocument/2006/relationships/image" Target="../media/image209.emf"/><Relationship Id="rId4" Type="http://schemas.openxmlformats.org/officeDocument/2006/relationships/image" Target="../media/image146.emf"/></Relationships>
</file>

<file path=ppt/slides/_rels/slide121.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212.emf"/><Relationship Id="rId5" Type="http://schemas.openxmlformats.org/officeDocument/2006/relationships/image" Target="../media/image211.emf"/><Relationship Id="rId4" Type="http://schemas.openxmlformats.org/officeDocument/2006/relationships/image" Target="../media/image142.em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5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6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emf"/></Relationships>
</file>

<file path=ppt/slides/_rels/slide6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emf"/></Relationships>
</file>

<file path=ppt/slides/_rels/slide6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emf"/></Relationships>
</file>

<file path=ppt/slides/_rels/slide6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8.emf"/></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s>
</file>

<file path=ppt/slides/_rels/slide7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6.emf"/><Relationship Id="rId5" Type="http://schemas.openxmlformats.org/officeDocument/2006/relationships/image" Target="../media/image95.emf"/><Relationship Id="rId4" Type="http://schemas.openxmlformats.org/officeDocument/2006/relationships/image" Target="../media/image94.emf"/></Relationships>
</file>

<file path=ppt/slides/_rels/slide72.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0.emf"/><Relationship Id="rId5" Type="http://schemas.openxmlformats.org/officeDocument/2006/relationships/image" Target="../media/image99.emf"/><Relationship Id="rId4" Type="http://schemas.openxmlformats.org/officeDocument/2006/relationships/image" Target="../media/image98.emf"/></Relationships>
</file>

<file path=ppt/slides/_rels/slide73.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4.emf"/><Relationship Id="rId5" Type="http://schemas.openxmlformats.org/officeDocument/2006/relationships/image" Target="../media/image103.emf"/><Relationship Id="rId4" Type="http://schemas.openxmlformats.org/officeDocument/2006/relationships/image" Target="../media/image102.emf"/></Relationships>
</file>

<file path=ppt/slides/_rels/slide74.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8.emf"/><Relationship Id="rId5" Type="http://schemas.openxmlformats.org/officeDocument/2006/relationships/image" Target="../media/image107.emf"/><Relationship Id="rId4" Type="http://schemas.openxmlformats.org/officeDocument/2006/relationships/image" Target="../media/image106.emf"/></Relationships>
</file>

<file path=ppt/slides/_rels/slide75.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10.emf"/><Relationship Id="rId5" Type="http://schemas.openxmlformats.org/officeDocument/2006/relationships/image" Target="../media/image107.emf"/><Relationship Id="rId4" Type="http://schemas.openxmlformats.org/officeDocument/2006/relationships/image" Target="../media/image109.emf"/></Relationships>
</file>

<file path=ppt/slides/_rels/slide76.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6.emf"/><Relationship Id="rId5" Type="http://schemas.openxmlformats.org/officeDocument/2006/relationships/image" Target="../media/image107.emf"/><Relationship Id="rId4" Type="http://schemas.openxmlformats.org/officeDocument/2006/relationships/image" Target="../media/image111.emf"/></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3.em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80.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17.emf"/><Relationship Id="rId5" Type="http://schemas.openxmlformats.org/officeDocument/2006/relationships/image" Target="../media/image116.emf"/><Relationship Id="rId4" Type="http://schemas.openxmlformats.org/officeDocument/2006/relationships/image" Target="../media/image115.emf"/></Relationships>
</file>

<file path=ppt/slides/_rels/slide81.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21.emf"/><Relationship Id="rId5" Type="http://schemas.openxmlformats.org/officeDocument/2006/relationships/image" Target="../media/image120.emf"/><Relationship Id="rId4" Type="http://schemas.openxmlformats.org/officeDocument/2006/relationships/image" Target="../media/image119.emf"/></Relationships>
</file>

<file path=ppt/slides/_rels/slide82.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25.emf"/><Relationship Id="rId5" Type="http://schemas.openxmlformats.org/officeDocument/2006/relationships/image" Target="../media/image124.emf"/><Relationship Id="rId4" Type="http://schemas.openxmlformats.org/officeDocument/2006/relationships/image" Target="../media/image123.emf"/></Relationships>
</file>

<file path=ppt/slides/_rels/slide83.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27.emf"/></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31.emf"/><Relationship Id="rId5" Type="http://schemas.openxmlformats.org/officeDocument/2006/relationships/image" Target="../media/image130.emf"/><Relationship Id="rId4" Type="http://schemas.openxmlformats.org/officeDocument/2006/relationships/image" Target="../media/image129.emf"/></Relationships>
</file>

<file path=ppt/slides/_rels/slide86.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35.emf"/><Relationship Id="rId5" Type="http://schemas.openxmlformats.org/officeDocument/2006/relationships/image" Target="../media/image134.emf"/><Relationship Id="rId4" Type="http://schemas.openxmlformats.org/officeDocument/2006/relationships/image" Target="../media/image133.emf"/></Relationships>
</file>

<file path=ppt/slides/_rels/slide87.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39.emf"/><Relationship Id="rId5" Type="http://schemas.openxmlformats.org/officeDocument/2006/relationships/image" Target="../media/image138.emf"/><Relationship Id="rId4" Type="http://schemas.openxmlformats.org/officeDocument/2006/relationships/image" Target="../media/image137.emf"/></Relationships>
</file>

<file path=ppt/slides/_rels/slide88.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41.emf"/><Relationship Id="rId5" Type="http://schemas.openxmlformats.org/officeDocument/2006/relationships/image" Target="../media/image130.emf"/><Relationship Id="rId4" Type="http://schemas.openxmlformats.org/officeDocument/2006/relationships/image" Target="../media/image140.emf"/></Relationships>
</file>

<file path=ppt/slides/_rels/slide89.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45.emf"/><Relationship Id="rId5" Type="http://schemas.openxmlformats.org/officeDocument/2006/relationships/image" Target="../media/image144.emf"/><Relationship Id="rId4" Type="http://schemas.openxmlformats.org/officeDocument/2006/relationships/image" Target="../media/image14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49.emf"/><Relationship Id="rId5" Type="http://schemas.openxmlformats.org/officeDocument/2006/relationships/image" Target="../media/image148.emf"/><Relationship Id="rId4" Type="http://schemas.openxmlformats.org/officeDocument/2006/relationships/image" Target="../media/image147.emf"/></Relationships>
</file>

<file path=ppt/slides/_rels/slide91.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51.emf"/><Relationship Id="rId5" Type="http://schemas.openxmlformats.org/officeDocument/2006/relationships/image" Target="../media/image144.emf"/><Relationship Id="rId4" Type="http://schemas.openxmlformats.org/officeDocument/2006/relationships/image" Target="../media/image150.emf"/></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53.emf"/></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57.emf"/><Relationship Id="rId5" Type="http://schemas.openxmlformats.org/officeDocument/2006/relationships/image" Target="../media/image156.emf"/><Relationship Id="rId4" Type="http://schemas.openxmlformats.org/officeDocument/2006/relationships/image" Target="../media/image155.emf"/></Relationships>
</file>

<file path=ppt/slides/_rels/slide96.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61.emf"/><Relationship Id="rId5" Type="http://schemas.openxmlformats.org/officeDocument/2006/relationships/image" Target="../media/image160.emf"/><Relationship Id="rId4" Type="http://schemas.openxmlformats.org/officeDocument/2006/relationships/image" Target="../media/image159.emf"/></Relationships>
</file>

<file path=ppt/slides/_rels/slide97.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65.emf"/><Relationship Id="rId5" Type="http://schemas.openxmlformats.org/officeDocument/2006/relationships/image" Target="../media/image164.emf"/><Relationship Id="rId4" Type="http://schemas.openxmlformats.org/officeDocument/2006/relationships/image" Target="../media/image163.emf"/></Relationships>
</file>

<file path=ppt/slides/_rels/slide98.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67.emf"/></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p:cNvSpPr>
            <a:spLocks noGrp="1"/>
          </p:cNvSpPr>
          <p:nvPr>
            <p:ph type="ctrTitle"/>
          </p:nvPr>
        </p:nvSpPr>
        <p:spPr>
          <a:xfrm>
            <a:off x="838200" y="2060575"/>
            <a:ext cx="10515600" cy="2387600"/>
          </a:xfrm>
        </p:spPr>
        <p:txBody>
          <a:bodyPr/>
          <a:lstStyle/>
          <a:p>
            <a:r>
              <a:rPr lang="en-GB" dirty="0" smtClean="0">
                <a:solidFill>
                  <a:srgbClr val="FFFFFF"/>
                </a:solidFill>
              </a:rPr>
              <a:t>REPORT</a:t>
            </a:r>
            <a:endParaRPr lang="pt-BR" dirty="0" smtClean="0">
              <a:solidFill>
                <a:srgbClr val="FFFFFF"/>
              </a:solidFill>
            </a:endParaRPr>
          </a:p>
        </p:txBody>
      </p:sp>
      <p:sp>
        <p:nvSpPr>
          <p:cNvPr id="3" name="Subtítulo 2"/>
          <p:cNvSpPr>
            <a:spLocks noGrp="1"/>
          </p:cNvSpPr>
          <p:nvPr>
            <p:ph type="subTitle" idx="1"/>
          </p:nvPr>
        </p:nvSpPr>
        <p:spPr>
          <a:xfrm>
            <a:off x="838200" y="5110163"/>
            <a:ext cx="8180784" cy="1244798"/>
          </a:xfrm>
        </p:spPr>
        <p:txBody>
          <a:bodyPr/>
          <a:lstStyle/>
          <a:p>
            <a:pPr>
              <a:lnSpc>
                <a:spcPct val="130000"/>
              </a:lnSpc>
              <a:buFont typeface="Segoe UI" pitchFamily="34" charset="0"/>
              <a:buNone/>
            </a:pPr>
            <a:r>
              <a:rPr lang="en-GB" sz="2600" dirty="0" smtClean="0"/>
              <a:t>Analysis between experiments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1 – Graphs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Graphs</a:t>
            </a:r>
            <a:endParaRPr lang="en-US" dirty="0" smtClean="0">
              <a:solidFill>
                <a:schemeClr val="tx1">
                  <a:lumMod val="75000"/>
                  <a:lumOff val="25000"/>
                </a:schemeClr>
              </a:solidFill>
              <a:latin typeface="Calibri" panose="020F0502020204030204" pitchFamily="34" charset="0"/>
            </a:endParaRPr>
          </a:p>
        </p:txBody>
      </p:sp>
      <p:pic>
        <p:nvPicPr>
          <p:cNvPr id="30" name="Imagem 29"/>
          <p:cNvPicPr>
            <a:picLocks noChangeAspect="1"/>
          </p:cNvPicPr>
          <p:nvPr/>
        </p:nvPicPr>
        <p:blipFill rotWithShape="1">
          <a:blip r:embed="rId2"/>
          <a:srcRect l="24128" t="25625" r="41560" b="23530"/>
          <a:stretch/>
        </p:blipFill>
        <p:spPr>
          <a:xfrm>
            <a:off x="1294281" y="2560320"/>
            <a:ext cx="4464423" cy="3719455"/>
          </a:xfrm>
          <a:prstGeom prst="rect">
            <a:avLst/>
          </a:prstGeom>
        </p:spPr>
      </p:pic>
      <p:pic>
        <p:nvPicPr>
          <p:cNvPr id="31" name="Imagem 30"/>
          <p:cNvPicPr>
            <a:picLocks noChangeAspect="1"/>
          </p:cNvPicPr>
          <p:nvPr/>
        </p:nvPicPr>
        <p:blipFill rotWithShape="1">
          <a:blip r:embed="rId3"/>
          <a:srcRect l="18069" t="18125" r="36413" b="13798"/>
          <a:stretch/>
        </p:blipFill>
        <p:spPr>
          <a:xfrm>
            <a:off x="6602506" y="2560975"/>
            <a:ext cx="4422640" cy="3718800"/>
          </a:xfrm>
          <a:prstGeom prst="rect">
            <a:avLst/>
          </a:prstGeom>
        </p:spPr>
      </p:pic>
    </p:spTree>
    <p:extLst>
      <p:ext uri="{BB962C8B-B14F-4D97-AF65-F5344CB8AC3E}">
        <p14:creationId xmlns:p14="http://schemas.microsoft.com/office/powerpoint/2010/main" val="410124868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Blurriness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=0.6)</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to Park Joy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5153028" y="629697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p:nvPr/>
        </p:nvCxnSpPr>
        <p:spPr>
          <a:xfrm flipH="1" flipV="1">
            <a:off x="4955066" y="5359152"/>
            <a:ext cx="844417" cy="10916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a:stretch>
            <a:fillRect/>
          </a:stretch>
        </p:blipFill>
        <p:spPr>
          <a:xfrm>
            <a:off x="1174284" y="3412800"/>
            <a:ext cx="3978744" cy="3445200"/>
          </a:xfrm>
          <a:prstGeom prst="rect">
            <a:avLst/>
          </a:prstGeom>
        </p:spPr>
      </p:pic>
      <p:sp>
        <p:nvSpPr>
          <p:cNvPr id="13" name="Retângulo 12"/>
          <p:cNvSpPr/>
          <p:nvPr/>
        </p:nvSpPr>
        <p:spPr>
          <a:xfrm>
            <a:off x="10780059" y="629697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4" name="Conector de seta reta 13"/>
          <p:cNvCxnSpPr/>
          <p:nvPr/>
        </p:nvCxnSpPr>
        <p:spPr>
          <a:xfrm flipH="1" flipV="1">
            <a:off x="10851370" y="5359152"/>
            <a:ext cx="575145" cy="10916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4"/>
          <a:stretch>
            <a:fillRect/>
          </a:stretch>
        </p:blipFill>
        <p:spPr>
          <a:xfrm>
            <a:off x="7097134" y="3412800"/>
            <a:ext cx="3978744" cy="3445200"/>
          </a:xfrm>
          <a:prstGeom prst="rect">
            <a:avLst/>
          </a:prstGeom>
        </p:spPr>
      </p:pic>
      <p:pic>
        <p:nvPicPr>
          <p:cNvPr id="4" name="Imagem 3"/>
          <p:cNvPicPr>
            <a:picLocks noChangeAspect="1"/>
          </p:cNvPicPr>
          <p:nvPr/>
        </p:nvPicPr>
        <p:blipFill>
          <a:blip r:embed="rId5"/>
          <a:stretch>
            <a:fillRect/>
          </a:stretch>
        </p:blipFill>
        <p:spPr>
          <a:xfrm>
            <a:off x="3991571" y="2711878"/>
            <a:ext cx="3309049" cy="1027594"/>
          </a:xfrm>
          <a:prstGeom prst="rect">
            <a:avLst/>
          </a:prstGeom>
        </p:spPr>
      </p:pic>
      <p:pic>
        <p:nvPicPr>
          <p:cNvPr id="8" name="Imagem 7"/>
          <p:cNvPicPr>
            <a:picLocks noChangeAspect="1"/>
          </p:cNvPicPr>
          <p:nvPr/>
        </p:nvPicPr>
        <p:blipFill>
          <a:blip r:embed="rId6"/>
          <a:stretch>
            <a:fillRect/>
          </a:stretch>
        </p:blipFill>
        <p:spPr>
          <a:xfrm>
            <a:off x="8486047" y="2387911"/>
            <a:ext cx="3263719" cy="982125"/>
          </a:xfrm>
          <a:prstGeom prst="rect">
            <a:avLst/>
          </a:prstGeom>
        </p:spPr>
      </p:pic>
    </p:spTree>
    <p:extLst>
      <p:ext uri="{BB962C8B-B14F-4D97-AF65-F5344CB8AC3E}">
        <p14:creationId xmlns:p14="http://schemas.microsoft.com/office/powerpoint/2010/main" val="21128421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Blurriness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lvl="0" indent="-285750" algn="just">
              <a:spcBef>
                <a:spcPts val="600"/>
              </a:spcBef>
              <a:spcAft>
                <a:spcPts val="600"/>
              </a:spcAft>
              <a:buClr>
                <a:srgbClr val="DD462F"/>
              </a:buClr>
              <a:buFont typeface="Wingdings" panose="05000000000000000000" pitchFamily="2" charset="2"/>
              <a:buChar char="ü"/>
            </a:pPr>
            <a:r>
              <a:rPr lang="en-GB" sz="2000" dirty="0">
                <a:solidFill>
                  <a:prstClr val="black">
                    <a:lumMod val="75000"/>
                    <a:lumOff val="25000"/>
                  </a:prstClr>
                </a:solidFill>
                <a:latin typeface="Calibri" panose="020F0502020204030204" pitchFamily="34" charset="0"/>
              </a:rPr>
              <a:t>Output </a:t>
            </a:r>
            <a:r>
              <a:rPr lang="en-GB" sz="1400" dirty="0">
                <a:solidFill>
                  <a:prstClr val="black">
                    <a:lumMod val="75000"/>
                    <a:lumOff val="25000"/>
                  </a:prstClr>
                </a:solidFill>
                <a:latin typeface="Calibri" panose="020F0502020204030204" pitchFamily="34" charset="0"/>
              </a:rPr>
              <a:t>(</a:t>
            </a:r>
            <a:r>
              <a:rPr lang="en-GB" sz="1400" dirty="0" err="1">
                <a:solidFill>
                  <a:prstClr val="black">
                    <a:lumMod val="75000"/>
                    <a:lumOff val="25000"/>
                  </a:prstClr>
                </a:solidFill>
                <a:latin typeface="Calibri" panose="020F0502020204030204" pitchFamily="34" charset="0"/>
              </a:rPr>
              <a:t>pck</a:t>
            </a:r>
            <a:r>
              <a:rPr lang="en-GB" sz="1400" dirty="0">
                <a:solidFill>
                  <a:prstClr val="black">
                    <a:lumMod val="75000"/>
                    <a:lumOff val="25000"/>
                  </a:prstClr>
                </a:solidFill>
                <a:latin typeface="Calibri" panose="020F0502020204030204" pitchFamily="34" charset="0"/>
              </a:rPr>
              <a:t>=</a:t>
            </a:r>
            <a:r>
              <a:rPr lang="en-GB" sz="1400" dirty="0" err="1">
                <a:solidFill>
                  <a:prstClr val="black">
                    <a:lumMod val="75000"/>
                    <a:lumOff val="25000"/>
                  </a:prstClr>
                </a:solidFill>
                <a:latin typeface="Calibri" panose="020F0502020204030204" pitchFamily="34" charset="0"/>
              </a:rPr>
              <a:t>blo</a:t>
            </a:r>
            <a:r>
              <a:rPr lang="en-GB" sz="1400" dirty="0">
                <a:solidFill>
                  <a:prstClr val="black">
                    <a:lumMod val="75000"/>
                    <a:lumOff val="25000"/>
                  </a:prstClr>
                </a:solidFill>
                <a:latin typeface="Calibri" panose="020F0502020204030204" pitchFamily="34" charset="0"/>
              </a:rPr>
              <a:t>=</a:t>
            </a:r>
            <a:r>
              <a:rPr lang="en-GB" sz="1400" dirty="0" err="1">
                <a:solidFill>
                  <a:prstClr val="black">
                    <a:lumMod val="75000"/>
                    <a:lumOff val="25000"/>
                  </a:prstClr>
                </a:solidFill>
                <a:latin typeface="Calibri" panose="020F0502020204030204" pitchFamily="34" charset="0"/>
              </a:rPr>
              <a:t>blu</a:t>
            </a:r>
            <a:r>
              <a:rPr lang="en-GB" sz="1400" dirty="0">
                <a:solidFill>
                  <a:prstClr val="black">
                    <a:lumMod val="75000"/>
                    <a:lumOff val="25000"/>
                  </a:prstClr>
                </a:solidFill>
                <a:latin typeface="Calibri" panose="020F0502020204030204" pitchFamily="34" charset="0"/>
              </a:rPr>
              <a:t>=0 / </a:t>
            </a:r>
            <a:r>
              <a:rPr lang="en-GB" sz="1400" dirty="0" err="1">
                <a:solidFill>
                  <a:prstClr val="black">
                    <a:lumMod val="75000"/>
                    <a:lumOff val="25000"/>
                  </a:prstClr>
                </a:solidFill>
                <a:latin typeface="Calibri" panose="020F0502020204030204" pitchFamily="34" charset="0"/>
              </a:rPr>
              <a:t>pck</a:t>
            </a:r>
            <a:r>
              <a:rPr lang="en-GB" sz="1400" dirty="0">
                <a:solidFill>
                  <a:prstClr val="black">
                    <a:lumMod val="75000"/>
                    <a:lumOff val="25000"/>
                  </a:prstClr>
                </a:solidFill>
                <a:latin typeface="Calibri" panose="020F0502020204030204" pitchFamily="34" charset="0"/>
              </a:rPr>
              <a:t>=0, </a:t>
            </a:r>
            <a:r>
              <a:rPr lang="en-GB" sz="1400" dirty="0" err="1">
                <a:solidFill>
                  <a:prstClr val="black">
                    <a:lumMod val="75000"/>
                    <a:lumOff val="25000"/>
                  </a:prstClr>
                </a:solidFill>
                <a:latin typeface="Calibri" panose="020F0502020204030204" pitchFamily="34" charset="0"/>
              </a:rPr>
              <a:t>blo</a:t>
            </a:r>
            <a:r>
              <a:rPr lang="en-GB" sz="1400" dirty="0">
                <a:solidFill>
                  <a:prstClr val="black">
                    <a:lumMod val="75000"/>
                    <a:lumOff val="25000"/>
                  </a:prstClr>
                </a:solidFill>
                <a:latin typeface="Calibri" panose="020F0502020204030204" pitchFamily="34" charset="0"/>
              </a:rPr>
              <a:t>=0, </a:t>
            </a:r>
            <a:r>
              <a:rPr lang="en-GB" sz="1400" dirty="0" err="1">
                <a:solidFill>
                  <a:prstClr val="black">
                    <a:lumMod val="75000"/>
                    <a:lumOff val="25000"/>
                  </a:prstClr>
                </a:solidFill>
                <a:latin typeface="Calibri" panose="020F0502020204030204" pitchFamily="34" charset="0"/>
              </a:rPr>
              <a:t>blu</a:t>
            </a:r>
            <a:r>
              <a:rPr lang="en-GB" sz="1400" dirty="0">
                <a:solidFill>
                  <a:prstClr val="black">
                    <a:lumMod val="75000"/>
                    <a:lumOff val="25000"/>
                  </a:prstClr>
                </a:solidFill>
                <a:latin typeface="Calibri" panose="020F0502020204030204" pitchFamily="34" charset="0"/>
              </a:rPr>
              <a:t>=0.6)</a:t>
            </a:r>
            <a:endParaRPr lang="en-US" dirty="0">
              <a:solidFill>
                <a:prstClr val="black">
                  <a:lumMod val="75000"/>
                  <a:lumOff val="25000"/>
                </a:prst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Mann-Whitney Test to Into Trees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5153028" y="629697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p:nvPr/>
        </p:nvCxnSpPr>
        <p:spPr>
          <a:xfrm flipH="1" flipV="1">
            <a:off x="4955066" y="5359152"/>
            <a:ext cx="844417" cy="10916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0780059" y="629697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4" name="Conector de seta reta 13"/>
          <p:cNvCxnSpPr/>
          <p:nvPr/>
        </p:nvCxnSpPr>
        <p:spPr>
          <a:xfrm flipH="1" flipV="1">
            <a:off x="10851370" y="5359152"/>
            <a:ext cx="575145" cy="10916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1174284" y="3412800"/>
            <a:ext cx="3978744" cy="3445200"/>
          </a:xfrm>
          <a:prstGeom prst="rect">
            <a:avLst/>
          </a:prstGeom>
        </p:spPr>
      </p:pic>
      <p:pic>
        <p:nvPicPr>
          <p:cNvPr id="5" name="Imagem 4"/>
          <p:cNvPicPr>
            <a:picLocks noChangeAspect="1"/>
          </p:cNvPicPr>
          <p:nvPr/>
        </p:nvPicPr>
        <p:blipFill>
          <a:blip r:embed="rId4"/>
          <a:stretch>
            <a:fillRect/>
          </a:stretch>
        </p:blipFill>
        <p:spPr>
          <a:xfrm>
            <a:off x="7095102" y="3412800"/>
            <a:ext cx="3978744" cy="3445200"/>
          </a:xfrm>
          <a:prstGeom prst="rect">
            <a:avLst/>
          </a:prstGeom>
        </p:spPr>
      </p:pic>
      <p:pic>
        <p:nvPicPr>
          <p:cNvPr id="7" name="Imagem 6"/>
          <p:cNvPicPr>
            <a:picLocks noChangeAspect="1"/>
          </p:cNvPicPr>
          <p:nvPr/>
        </p:nvPicPr>
        <p:blipFill>
          <a:blip r:embed="rId5"/>
          <a:stretch>
            <a:fillRect/>
          </a:stretch>
        </p:blipFill>
        <p:spPr>
          <a:xfrm>
            <a:off x="4015252" y="2637263"/>
            <a:ext cx="3263719" cy="982125"/>
          </a:xfrm>
          <a:prstGeom prst="rect">
            <a:avLst/>
          </a:prstGeom>
        </p:spPr>
      </p:pic>
      <p:pic>
        <p:nvPicPr>
          <p:cNvPr id="8" name="Imagem 7"/>
          <p:cNvPicPr>
            <a:picLocks noChangeAspect="1"/>
          </p:cNvPicPr>
          <p:nvPr/>
        </p:nvPicPr>
        <p:blipFill>
          <a:blip r:embed="rId6"/>
          <a:stretch>
            <a:fillRect/>
          </a:stretch>
        </p:blipFill>
        <p:spPr>
          <a:xfrm>
            <a:off x="8488079" y="2350036"/>
            <a:ext cx="3263719" cy="982125"/>
          </a:xfrm>
          <a:prstGeom prst="rect">
            <a:avLst/>
          </a:prstGeom>
        </p:spPr>
      </p:pic>
    </p:spTree>
    <p:extLst>
      <p:ext uri="{BB962C8B-B14F-4D97-AF65-F5344CB8AC3E}">
        <p14:creationId xmlns:p14="http://schemas.microsoft.com/office/powerpoint/2010/main" val="4777713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Blurriness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lvl="0" indent="-285750" algn="just">
              <a:spcBef>
                <a:spcPts val="600"/>
              </a:spcBef>
              <a:spcAft>
                <a:spcPts val="600"/>
              </a:spcAft>
              <a:buClr>
                <a:srgbClr val="DD462F"/>
              </a:buClr>
              <a:buFont typeface="Wingdings" panose="05000000000000000000" pitchFamily="2" charset="2"/>
              <a:buChar char="ü"/>
            </a:pPr>
            <a:r>
              <a:rPr lang="en-GB" sz="2000" dirty="0">
                <a:solidFill>
                  <a:prstClr val="black">
                    <a:lumMod val="75000"/>
                    <a:lumOff val="25000"/>
                  </a:prstClr>
                </a:solidFill>
                <a:latin typeface="Calibri" panose="020F0502020204030204" pitchFamily="34" charset="0"/>
              </a:rPr>
              <a:t>Output </a:t>
            </a:r>
            <a:r>
              <a:rPr lang="en-GB" sz="1400" dirty="0">
                <a:solidFill>
                  <a:prstClr val="black">
                    <a:lumMod val="75000"/>
                    <a:lumOff val="25000"/>
                  </a:prstClr>
                </a:solidFill>
                <a:latin typeface="Calibri" panose="020F0502020204030204" pitchFamily="34" charset="0"/>
              </a:rPr>
              <a:t>(</a:t>
            </a:r>
            <a:r>
              <a:rPr lang="en-GB" sz="1400" dirty="0" err="1">
                <a:solidFill>
                  <a:prstClr val="black">
                    <a:lumMod val="75000"/>
                    <a:lumOff val="25000"/>
                  </a:prstClr>
                </a:solidFill>
                <a:latin typeface="Calibri" panose="020F0502020204030204" pitchFamily="34" charset="0"/>
              </a:rPr>
              <a:t>pck</a:t>
            </a:r>
            <a:r>
              <a:rPr lang="en-GB" sz="1400" dirty="0">
                <a:solidFill>
                  <a:prstClr val="black">
                    <a:lumMod val="75000"/>
                    <a:lumOff val="25000"/>
                  </a:prstClr>
                </a:solidFill>
                <a:latin typeface="Calibri" panose="020F0502020204030204" pitchFamily="34" charset="0"/>
              </a:rPr>
              <a:t>=</a:t>
            </a:r>
            <a:r>
              <a:rPr lang="en-GB" sz="1400" dirty="0" err="1">
                <a:solidFill>
                  <a:prstClr val="black">
                    <a:lumMod val="75000"/>
                    <a:lumOff val="25000"/>
                  </a:prstClr>
                </a:solidFill>
                <a:latin typeface="Calibri" panose="020F0502020204030204" pitchFamily="34" charset="0"/>
              </a:rPr>
              <a:t>blo</a:t>
            </a:r>
            <a:r>
              <a:rPr lang="en-GB" sz="1400" dirty="0">
                <a:solidFill>
                  <a:prstClr val="black">
                    <a:lumMod val="75000"/>
                    <a:lumOff val="25000"/>
                  </a:prstClr>
                </a:solidFill>
                <a:latin typeface="Calibri" panose="020F0502020204030204" pitchFamily="34" charset="0"/>
              </a:rPr>
              <a:t>=</a:t>
            </a:r>
            <a:r>
              <a:rPr lang="en-GB" sz="1400" dirty="0" err="1">
                <a:solidFill>
                  <a:prstClr val="black">
                    <a:lumMod val="75000"/>
                    <a:lumOff val="25000"/>
                  </a:prstClr>
                </a:solidFill>
                <a:latin typeface="Calibri" panose="020F0502020204030204" pitchFamily="34" charset="0"/>
              </a:rPr>
              <a:t>blu</a:t>
            </a:r>
            <a:r>
              <a:rPr lang="en-GB" sz="1400" dirty="0">
                <a:solidFill>
                  <a:prstClr val="black">
                    <a:lumMod val="75000"/>
                    <a:lumOff val="25000"/>
                  </a:prstClr>
                </a:solidFill>
                <a:latin typeface="Calibri" panose="020F0502020204030204" pitchFamily="34" charset="0"/>
              </a:rPr>
              <a:t>=0 / </a:t>
            </a:r>
            <a:r>
              <a:rPr lang="en-GB" sz="1400" dirty="0" err="1">
                <a:solidFill>
                  <a:prstClr val="black">
                    <a:lumMod val="75000"/>
                    <a:lumOff val="25000"/>
                  </a:prstClr>
                </a:solidFill>
                <a:latin typeface="Calibri" panose="020F0502020204030204" pitchFamily="34" charset="0"/>
              </a:rPr>
              <a:t>pck</a:t>
            </a:r>
            <a:r>
              <a:rPr lang="en-GB" sz="1400" dirty="0">
                <a:solidFill>
                  <a:prstClr val="black">
                    <a:lumMod val="75000"/>
                    <a:lumOff val="25000"/>
                  </a:prstClr>
                </a:solidFill>
                <a:latin typeface="Calibri" panose="020F0502020204030204" pitchFamily="34" charset="0"/>
              </a:rPr>
              <a:t>=0, </a:t>
            </a:r>
            <a:r>
              <a:rPr lang="en-GB" sz="1400" dirty="0" err="1">
                <a:solidFill>
                  <a:prstClr val="black">
                    <a:lumMod val="75000"/>
                    <a:lumOff val="25000"/>
                  </a:prstClr>
                </a:solidFill>
                <a:latin typeface="Calibri" panose="020F0502020204030204" pitchFamily="34" charset="0"/>
              </a:rPr>
              <a:t>blo</a:t>
            </a:r>
            <a:r>
              <a:rPr lang="en-GB" sz="1400" dirty="0">
                <a:solidFill>
                  <a:prstClr val="black">
                    <a:lumMod val="75000"/>
                    <a:lumOff val="25000"/>
                  </a:prstClr>
                </a:solidFill>
                <a:latin typeface="Calibri" panose="020F0502020204030204" pitchFamily="34" charset="0"/>
              </a:rPr>
              <a:t>=0, </a:t>
            </a:r>
            <a:r>
              <a:rPr lang="en-GB" sz="1400" dirty="0" err="1">
                <a:solidFill>
                  <a:prstClr val="black">
                    <a:lumMod val="75000"/>
                    <a:lumOff val="25000"/>
                  </a:prstClr>
                </a:solidFill>
                <a:latin typeface="Calibri" panose="020F0502020204030204" pitchFamily="34" charset="0"/>
              </a:rPr>
              <a:t>blu</a:t>
            </a:r>
            <a:r>
              <a:rPr lang="en-GB" sz="1400" dirty="0">
                <a:solidFill>
                  <a:prstClr val="black">
                    <a:lumMod val="75000"/>
                    <a:lumOff val="25000"/>
                  </a:prstClr>
                </a:solidFill>
                <a:latin typeface="Calibri" panose="020F0502020204030204" pitchFamily="34" charset="0"/>
              </a:rPr>
              <a:t>=0.6)</a:t>
            </a:r>
            <a:endParaRPr lang="en-US" dirty="0">
              <a:solidFill>
                <a:prstClr val="black">
                  <a:lumMod val="75000"/>
                  <a:lumOff val="25000"/>
                </a:prst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Mann-Whitney Test to Park Run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5153028" y="629697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p:nvPr/>
        </p:nvCxnSpPr>
        <p:spPr>
          <a:xfrm flipH="1" flipV="1">
            <a:off x="4955066" y="5359152"/>
            <a:ext cx="844417" cy="10916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0780059" y="629697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4" name="Conector de seta reta 13"/>
          <p:cNvCxnSpPr/>
          <p:nvPr/>
        </p:nvCxnSpPr>
        <p:spPr>
          <a:xfrm flipH="1" flipV="1">
            <a:off x="10851370" y="5359152"/>
            <a:ext cx="575145" cy="10916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a:stretch>
            <a:fillRect/>
          </a:stretch>
        </p:blipFill>
        <p:spPr>
          <a:xfrm>
            <a:off x="1186902" y="3412800"/>
            <a:ext cx="3978744" cy="3445200"/>
          </a:xfrm>
          <a:prstGeom prst="rect">
            <a:avLst/>
          </a:prstGeom>
        </p:spPr>
      </p:pic>
      <p:pic>
        <p:nvPicPr>
          <p:cNvPr id="4" name="Imagem 3"/>
          <p:cNvPicPr>
            <a:picLocks noChangeAspect="1"/>
          </p:cNvPicPr>
          <p:nvPr/>
        </p:nvPicPr>
        <p:blipFill>
          <a:blip r:embed="rId4"/>
          <a:stretch>
            <a:fillRect/>
          </a:stretch>
        </p:blipFill>
        <p:spPr>
          <a:xfrm>
            <a:off x="7086329" y="3412800"/>
            <a:ext cx="3978744" cy="3445200"/>
          </a:xfrm>
          <a:prstGeom prst="rect">
            <a:avLst/>
          </a:prstGeom>
        </p:spPr>
      </p:pic>
      <p:pic>
        <p:nvPicPr>
          <p:cNvPr id="6" name="Imagem 5"/>
          <p:cNvPicPr>
            <a:picLocks noChangeAspect="1"/>
          </p:cNvPicPr>
          <p:nvPr/>
        </p:nvPicPr>
        <p:blipFill>
          <a:blip r:embed="rId5"/>
          <a:stretch>
            <a:fillRect/>
          </a:stretch>
        </p:blipFill>
        <p:spPr>
          <a:xfrm>
            <a:off x="4076432" y="2637263"/>
            <a:ext cx="3263719" cy="982125"/>
          </a:xfrm>
          <a:prstGeom prst="rect">
            <a:avLst/>
          </a:prstGeom>
        </p:spPr>
      </p:pic>
      <p:pic>
        <p:nvPicPr>
          <p:cNvPr id="7" name="Imagem 6"/>
          <p:cNvPicPr>
            <a:picLocks noChangeAspect="1"/>
          </p:cNvPicPr>
          <p:nvPr/>
        </p:nvPicPr>
        <p:blipFill>
          <a:blip r:embed="rId6"/>
          <a:stretch>
            <a:fillRect/>
          </a:stretch>
        </p:blipFill>
        <p:spPr>
          <a:xfrm>
            <a:off x="8529521" y="2395737"/>
            <a:ext cx="3263719" cy="982125"/>
          </a:xfrm>
          <a:prstGeom prst="rect">
            <a:avLst/>
          </a:prstGeom>
        </p:spPr>
      </p:pic>
    </p:spTree>
    <p:extLst>
      <p:ext uri="{BB962C8B-B14F-4D97-AF65-F5344CB8AC3E}">
        <p14:creationId xmlns:p14="http://schemas.microsoft.com/office/powerpoint/2010/main" val="39320470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Blurriness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lvl="0" indent="-285750" algn="just">
              <a:spcBef>
                <a:spcPts val="600"/>
              </a:spcBef>
              <a:spcAft>
                <a:spcPts val="600"/>
              </a:spcAft>
              <a:buClr>
                <a:srgbClr val="DD462F"/>
              </a:buClr>
              <a:buFont typeface="Wingdings" panose="05000000000000000000" pitchFamily="2" charset="2"/>
              <a:buChar char="ü"/>
            </a:pPr>
            <a:r>
              <a:rPr lang="en-GB" sz="2000" dirty="0">
                <a:solidFill>
                  <a:prstClr val="black">
                    <a:lumMod val="75000"/>
                    <a:lumOff val="25000"/>
                  </a:prstClr>
                </a:solidFill>
                <a:latin typeface="Calibri" panose="020F0502020204030204" pitchFamily="34" charset="0"/>
              </a:rPr>
              <a:t>Output </a:t>
            </a:r>
            <a:r>
              <a:rPr lang="en-GB" sz="1400" dirty="0">
                <a:solidFill>
                  <a:prstClr val="black">
                    <a:lumMod val="75000"/>
                    <a:lumOff val="25000"/>
                  </a:prstClr>
                </a:solidFill>
                <a:latin typeface="Calibri" panose="020F0502020204030204" pitchFamily="34" charset="0"/>
              </a:rPr>
              <a:t>(</a:t>
            </a:r>
            <a:r>
              <a:rPr lang="en-GB" sz="1400" dirty="0" err="1">
                <a:solidFill>
                  <a:prstClr val="black">
                    <a:lumMod val="75000"/>
                    <a:lumOff val="25000"/>
                  </a:prstClr>
                </a:solidFill>
                <a:latin typeface="Calibri" panose="020F0502020204030204" pitchFamily="34" charset="0"/>
              </a:rPr>
              <a:t>pck</a:t>
            </a:r>
            <a:r>
              <a:rPr lang="en-GB" sz="1400" dirty="0">
                <a:solidFill>
                  <a:prstClr val="black">
                    <a:lumMod val="75000"/>
                    <a:lumOff val="25000"/>
                  </a:prstClr>
                </a:solidFill>
                <a:latin typeface="Calibri" panose="020F0502020204030204" pitchFamily="34" charset="0"/>
              </a:rPr>
              <a:t>=</a:t>
            </a:r>
            <a:r>
              <a:rPr lang="en-GB" sz="1400" dirty="0" err="1">
                <a:solidFill>
                  <a:prstClr val="black">
                    <a:lumMod val="75000"/>
                    <a:lumOff val="25000"/>
                  </a:prstClr>
                </a:solidFill>
                <a:latin typeface="Calibri" panose="020F0502020204030204" pitchFamily="34" charset="0"/>
              </a:rPr>
              <a:t>blo</a:t>
            </a:r>
            <a:r>
              <a:rPr lang="en-GB" sz="1400" dirty="0">
                <a:solidFill>
                  <a:prstClr val="black">
                    <a:lumMod val="75000"/>
                    <a:lumOff val="25000"/>
                  </a:prstClr>
                </a:solidFill>
                <a:latin typeface="Calibri" panose="020F0502020204030204" pitchFamily="34" charset="0"/>
              </a:rPr>
              <a:t>=</a:t>
            </a:r>
            <a:r>
              <a:rPr lang="en-GB" sz="1400" dirty="0" err="1">
                <a:solidFill>
                  <a:prstClr val="black">
                    <a:lumMod val="75000"/>
                    <a:lumOff val="25000"/>
                  </a:prstClr>
                </a:solidFill>
                <a:latin typeface="Calibri" panose="020F0502020204030204" pitchFamily="34" charset="0"/>
              </a:rPr>
              <a:t>blu</a:t>
            </a:r>
            <a:r>
              <a:rPr lang="en-GB" sz="1400" dirty="0">
                <a:solidFill>
                  <a:prstClr val="black">
                    <a:lumMod val="75000"/>
                    <a:lumOff val="25000"/>
                  </a:prstClr>
                </a:solidFill>
                <a:latin typeface="Calibri" panose="020F0502020204030204" pitchFamily="34" charset="0"/>
              </a:rPr>
              <a:t>=0 / </a:t>
            </a:r>
            <a:r>
              <a:rPr lang="en-GB" sz="1400" dirty="0" err="1">
                <a:solidFill>
                  <a:prstClr val="black">
                    <a:lumMod val="75000"/>
                    <a:lumOff val="25000"/>
                  </a:prstClr>
                </a:solidFill>
                <a:latin typeface="Calibri" panose="020F0502020204030204" pitchFamily="34" charset="0"/>
              </a:rPr>
              <a:t>pck</a:t>
            </a:r>
            <a:r>
              <a:rPr lang="en-GB" sz="1400" dirty="0">
                <a:solidFill>
                  <a:prstClr val="black">
                    <a:lumMod val="75000"/>
                    <a:lumOff val="25000"/>
                  </a:prstClr>
                </a:solidFill>
                <a:latin typeface="Calibri" panose="020F0502020204030204" pitchFamily="34" charset="0"/>
              </a:rPr>
              <a:t>=0, </a:t>
            </a:r>
            <a:r>
              <a:rPr lang="en-GB" sz="1400" dirty="0" err="1">
                <a:solidFill>
                  <a:prstClr val="black">
                    <a:lumMod val="75000"/>
                    <a:lumOff val="25000"/>
                  </a:prstClr>
                </a:solidFill>
                <a:latin typeface="Calibri" panose="020F0502020204030204" pitchFamily="34" charset="0"/>
              </a:rPr>
              <a:t>blo</a:t>
            </a:r>
            <a:r>
              <a:rPr lang="en-GB" sz="1400" dirty="0">
                <a:solidFill>
                  <a:prstClr val="black">
                    <a:lumMod val="75000"/>
                    <a:lumOff val="25000"/>
                  </a:prstClr>
                </a:solidFill>
                <a:latin typeface="Calibri" panose="020F0502020204030204" pitchFamily="34" charset="0"/>
              </a:rPr>
              <a:t>=0, </a:t>
            </a:r>
            <a:r>
              <a:rPr lang="en-GB" sz="1400" dirty="0" err="1">
                <a:solidFill>
                  <a:prstClr val="black">
                    <a:lumMod val="75000"/>
                    <a:lumOff val="25000"/>
                  </a:prstClr>
                </a:solidFill>
                <a:latin typeface="Calibri" panose="020F0502020204030204" pitchFamily="34" charset="0"/>
              </a:rPr>
              <a:t>blu</a:t>
            </a:r>
            <a:r>
              <a:rPr lang="en-GB" sz="1400" dirty="0">
                <a:solidFill>
                  <a:prstClr val="black">
                    <a:lumMod val="75000"/>
                    <a:lumOff val="25000"/>
                  </a:prstClr>
                </a:solidFill>
                <a:latin typeface="Calibri" panose="020F0502020204030204" pitchFamily="34" charset="0"/>
              </a:rPr>
              <a:t>=0.6)</a:t>
            </a:r>
            <a:endParaRPr lang="en-US" dirty="0">
              <a:solidFill>
                <a:prstClr val="black">
                  <a:lumMod val="75000"/>
                  <a:lumOff val="25000"/>
                </a:prst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Mann-Whitney Test to Romeo &amp; Juliet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5153028" y="6257479"/>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p:nvPr/>
        </p:nvCxnSpPr>
        <p:spPr>
          <a:xfrm flipH="1" flipV="1">
            <a:off x="4955066" y="5319661"/>
            <a:ext cx="844417" cy="10916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0780059" y="6257479"/>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4" name="Conector de seta reta 13"/>
          <p:cNvCxnSpPr/>
          <p:nvPr/>
        </p:nvCxnSpPr>
        <p:spPr>
          <a:xfrm flipH="1" flipV="1">
            <a:off x="10851370" y="5319661"/>
            <a:ext cx="575145" cy="1091664"/>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1174284" y="3412800"/>
            <a:ext cx="3978744" cy="3445200"/>
          </a:xfrm>
          <a:prstGeom prst="rect">
            <a:avLst/>
          </a:prstGeom>
        </p:spPr>
      </p:pic>
      <p:pic>
        <p:nvPicPr>
          <p:cNvPr id="5" name="Imagem 4"/>
          <p:cNvPicPr>
            <a:picLocks noChangeAspect="1"/>
          </p:cNvPicPr>
          <p:nvPr/>
        </p:nvPicPr>
        <p:blipFill>
          <a:blip r:embed="rId4"/>
          <a:stretch>
            <a:fillRect/>
          </a:stretch>
        </p:blipFill>
        <p:spPr>
          <a:xfrm>
            <a:off x="7142400" y="3373309"/>
            <a:ext cx="3978744" cy="3445200"/>
          </a:xfrm>
          <a:prstGeom prst="rect">
            <a:avLst/>
          </a:prstGeom>
        </p:spPr>
      </p:pic>
      <p:pic>
        <p:nvPicPr>
          <p:cNvPr id="6" name="Imagem 5"/>
          <p:cNvPicPr>
            <a:picLocks noChangeAspect="1"/>
          </p:cNvPicPr>
          <p:nvPr/>
        </p:nvPicPr>
        <p:blipFill>
          <a:blip r:embed="rId5"/>
          <a:stretch>
            <a:fillRect/>
          </a:stretch>
        </p:blipFill>
        <p:spPr>
          <a:xfrm>
            <a:off x="4047975" y="2737601"/>
            <a:ext cx="3263719" cy="982125"/>
          </a:xfrm>
          <a:prstGeom prst="rect">
            <a:avLst/>
          </a:prstGeom>
        </p:spPr>
      </p:pic>
      <p:pic>
        <p:nvPicPr>
          <p:cNvPr id="7" name="Imagem 6"/>
          <p:cNvPicPr>
            <a:picLocks noChangeAspect="1"/>
          </p:cNvPicPr>
          <p:nvPr/>
        </p:nvPicPr>
        <p:blipFill>
          <a:blip r:embed="rId6"/>
          <a:stretch>
            <a:fillRect/>
          </a:stretch>
        </p:blipFill>
        <p:spPr>
          <a:xfrm>
            <a:off x="8741706" y="2248703"/>
            <a:ext cx="3263719" cy="982125"/>
          </a:xfrm>
          <a:prstGeom prst="rect">
            <a:avLst/>
          </a:prstGeom>
        </p:spPr>
      </p:pic>
    </p:spTree>
    <p:extLst>
      <p:ext uri="{BB962C8B-B14F-4D97-AF65-F5344CB8AC3E}">
        <p14:creationId xmlns:p14="http://schemas.microsoft.com/office/powerpoint/2010/main" val="31796397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Blurriness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lvl="0" indent="-285750" algn="just">
              <a:spcBef>
                <a:spcPts val="600"/>
              </a:spcBef>
              <a:spcAft>
                <a:spcPts val="600"/>
              </a:spcAft>
              <a:buClr>
                <a:srgbClr val="DD462F"/>
              </a:buClr>
              <a:buFont typeface="Wingdings" panose="05000000000000000000" pitchFamily="2" charset="2"/>
              <a:buChar char="ü"/>
            </a:pPr>
            <a:r>
              <a:rPr lang="en-GB" sz="2000" dirty="0">
                <a:solidFill>
                  <a:prstClr val="black">
                    <a:lumMod val="75000"/>
                    <a:lumOff val="25000"/>
                  </a:prstClr>
                </a:solidFill>
                <a:latin typeface="Calibri" panose="020F0502020204030204" pitchFamily="34" charset="0"/>
              </a:rPr>
              <a:t>Output </a:t>
            </a:r>
            <a:r>
              <a:rPr lang="en-GB" sz="1400" dirty="0">
                <a:solidFill>
                  <a:prstClr val="black">
                    <a:lumMod val="75000"/>
                    <a:lumOff val="25000"/>
                  </a:prstClr>
                </a:solidFill>
                <a:latin typeface="Calibri" panose="020F0502020204030204" pitchFamily="34" charset="0"/>
              </a:rPr>
              <a:t>(</a:t>
            </a:r>
            <a:r>
              <a:rPr lang="en-GB" sz="1400" dirty="0" err="1">
                <a:solidFill>
                  <a:prstClr val="black">
                    <a:lumMod val="75000"/>
                    <a:lumOff val="25000"/>
                  </a:prstClr>
                </a:solidFill>
                <a:latin typeface="Calibri" panose="020F0502020204030204" pitchFamily="34" charset="0"/>
              </a:rPr>
              <a:t>pck</a:t>
            </a:r>
            <a:r>
              <a:rPr lang="en-GB" sz="1400" dirty="0">
                <a:solidFill>
                  <a:prstClr val="black">
                    <a:lumMod val="75000"/>
                    <a:lumOff val="25000"/>
                  </a:prstClr>
                </a:solidFill>
                <a:latin typeface="Calibri" panose="020F0502020204030204" pitchFamily="34" charset="0"/>
              </a:rPr>
              <a:t>=</a:t>
            </a:r>
            <a:r>
              <a:rPr lang="en-GB" sz="1400" dirty="0" err="1">
                <a:solidFill>
                  <a:prstClr val="black">
                    <a:lumMod val="75000"/>
                    <a:lumOff val="25000"/>
                  </a:prstClr>
                </a:solidFill>
                <a:latin typeface="Calibri" panose="020F0502020204030204" pitchFamily="34" charset="0"/>
              </a:rPr>
              <a:t>blo</a:t>
            </a:r>
            <a:r>
              <a:rPr lang="en-GB" sz="1400" dirty="0">
                <a:solidFill>
                  <a:prstClr val="black">
                    <a:lumMod val="75000"/>
                    <a:lumOff val="25000"/>
                  </a:prstClr>
                </a:solidFill>
                <a:latin typeface="Calibri" panose="020F0502020204030204" pitchFamily="34" charset="0"/>
              </a:rPr>
              <a:t>=</a:t>
            </a:r>
            <a:r>
              <a:rPr lang="en-GB" sz="1400" dirty="0" err="1">
                <a:solidFill>
                  <a:prstClr val="black">
                    <a:lumMod val="75000"/>
                    <a:lumOff val="25000"/>
                  </a:prstClr>
                </a:solidFill>
                <a:latin typeface="Calibri" panose="020F0502020204030204" pitchFamily="34" charset="0"/>
              </a:rPr>
              <a:t>blu</a:t>
            </a:r>
            <a:r>
              <a:rPr lang="en-GB" sz="1400" dirty="0">
                <a:solidFill>
                  <a:prstClr val="black">
                    <a:lumMod val="75000"/>
                    <a:lumOff val="25000"/>
                  </a:prstClr>
                </a:solidFill>
                <a:latin typeface="Calibri" panose="020F0502020204030204" pitchFamily="34" charset="0"/>
              </a:rPr>
              <a:t>=0 / </a:t>
            </a:r>
            <a:r>
              <a:rPr lang="en-GB" sz="1400" dirty="0" err="1">
                <a:solidFill>
                  <a:prstClr val="black">
                    <a:lumMod val="75000"/>
                    <a:lumOff val="25000"/>
                  </a:prstClr>
                </a:solidFill>
                <a:latin typeface="Calibri" panose="020F0502020204030204" pitchFamily="34" charset="0"/>
              </a:rPr>
              <a:t>pck</a:t>
            </a:r>
            <a:r>
              <a:rPr lang="en-GB" sz="1400" dirty="0">
                <a:solidFill>
                  <a:prstClr val="black">
                    <a:lumMod val="75000"/>
                    <a:lumOff val="25000"/>
                  </a:prstClr>
                </a:solidFill>
                <a:latin typeface="Calibri" panose="020F0502020204030204" pitchFamily="34" charset="0"/>
              </a:rPr>
              <a:t>=0, </a:t>
            </a:r>
            <a:r>
              <a:rPr lang="en-GB" sz="1400" dirty="0" err="1">
                <a:solidFill>
                  <a:prstClr val="black">
                    <a:lumMod val="75000"/>
                    <a:lumOff val="25000"/>
                  </a:prstClr>
                </a:solidFill>
                <a:latin typeface="Calibri" panose="020F0502020204030204" pitchFamily="34" charset="0"/>
              </a:rPr>
              <a:t>blo</a:t>
            </a:r>
            <a:r>
              <a:rPr lang="en-GB" sz="1400" dirty="0">
                <a:solidFill>
                  <a:prstClr val="black">
                    <a:lumMod val="75000"/>
                    <a:lumOff val="25000"/>
                  </a:prstClr>
                </a:solidFill>
                <a:latin typeface="Calibri" panose="020F0502020204030204" pitchFamily="34" charset="0"/>
              </a:rPr>
              <a:t>=0, </a:t>
            </a:r>
            <a:r>
              <a:rPr lang="en-GB" sz="1400" dirty="0" err="1">
                <a:solidFill>
                  <a:prstClr val="black">
                    <a:lumMod val="75000"/>
                    <a:lumOff val="25000"/>
                  </a:prstClr>
                </a:solidFill>
                <a:latin typeface="Calibri" panose="020F0502020204030204" pitchFamily="34" charset="0"/>
              </a:rPr>
              <a:t>blu</a:t>
            </a:r>
            <a:r>
              <a:rPr lang="en-GB" sz="1400" dirty="0">
                <a:solidFill>
                  <a:prstClr val="black">
                    <a:lumMod val="75000"/>
                    <a:lumOff val="25000"/>
                  </a:prstClr>
                </a:solidFill>
                <a:latin typeface="Calibri" panose="020F0502020204030204" pitchFamily="34" charset="0"/>
              </a:rPr>
              <a:t>=0.6)</a:t>
            </a:r>
            <a:endParaRPr lang="en-US" dirty="0">
              <a:solidFill>
                <a:prstClr val="black">
                  <a:lumMod val="75000"/>
                  <a:lumOff val="25000"/>
                </a:prst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Mann-Whitney Test to Cactus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5153028" y="629697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p:nvPr/>
        </p:nvCxnSpPr>
        <p:spPr>
          <a:xfrm flipH="1" flipV="1">
            <a:off x="4955066" y="5359152"/>
            <a:ext cx="844417" cy="10916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0780059" y="6296970"/>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4" name="Conector de seta reta 13"/>
          <p:cNvCxnSpPr/>
          <p:nvPr/>
        </p:nvCxnSpPr>
        <p:spPr>
          <a:xfrm flipH="1" flipV="1">
            <a:off x="10851370" y="5359152"/>
            <a:ext cx="575145" cy="1091664"/>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a:stretch>
            <a:fillRect/>
          </a:stretch>
        </p:blipFill>
        <p:spPr>
          <a:xfrm>
            <a:off x="1174284" y="3412800"/>
            <a:ext cx="3978744" cy="3445200"/>
          </a:xfrm>
          <a:prstGeom prst="rect">
            <a:avLst/>
          </a:prstGeom>
        </p:spPr>
      </p:pic>
      <p:pic>
        <p:nvPicPr>
          <p:cNvPr id="4" name="Imagem 3"/>
          <p:cNvPicPr>
            <a:picLocks noChangeAspect="1"/>
          </p:cNvPicPr>
          <p:nvPr/>
        </p:nvPicPr>
        <p:blipFill>
          <a:blip r:embed="rId4"/>
          <a:stretch>
            <a:fillRect/>
          </a:stretch>
        </p:blipFill>
        <p:spPr>
          <a:xfrm>
            <a:off x="7095102" y="3412800"/>
            <a:ext cx="3978744" cy="3445200"/>
          </a:xfrm>
          <a:prstGeom prst="rect">
            <a:avLst/>
          </a:prstGeom>
        </p:spPr>
      </p:pic>
      <p:pic>
        <p:nvPicPr>
          <p:cNvPr id="6" name="Imagem 5"/>
          <p:cNvPicPr>
            <a:picLocks noChangeAspect="1"/>
          </p:cNvPicPr>
          <p:nvPr/>
        </p:nvPicPr>
        <p:blipFill>
          <a:blip r:embed="rId5"/>
          <a:stretch>
            <a:fillRect/>
          </a:stretch>
        </p:blipFill>
        <p:spPr>
          <a:xfrm>
            <a:off x="4181288" y="2637263"/>
            <a:ext cx="3263719" cy="982125"/>
          </a:xfrm>
          <a:prstGeom prst="rect">
            <a:avLst/>
          </a:prstGeom>
        </p:spPr>
      </p:pic>
      <p:pic>
        <p:nvPicPr>
          <p:cNvPr id="7" name="Imagem 6"/>
          <p:cNvPicPr>
            <a:picLocks noChangeAspect="1"/>
          </p:cNvPicPr>
          <p:nvPr/>
        </p:nvPicPr>
        <p:blipFill>
          <a:blip r:embed="rId6"/>
          <a:stretch>
            <a:fillRect/>
          </a:stretch>
        </p:blipFill>
        <p:spPr>
          <a:xfrm>
            <a:off x="8633567" y="2310592"/>
            <a:ext cx="3263719" cy="982125"/>
          </a:xfrm>
          <a:prstGeom prst="rect">
            <a:avLst/>
          </a:prstGeom>
        </p:spPr>
      </p:pic>
    </p:spTree>
    <p:extLst>
      <p:ext uri="{BB962C8B-B14F-4D97-AF65-F5344CB8AC3E}">
        <p14:creationId xmlns:p14="http://schemas.microsoft.com/office/powerpoint/2010/main" val="34327137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Blurriness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lvl="0" indent="-285750" algn="just">
              <a:spcBef>
                <a:spcPts val="600"/>
              </a:spcBef>
              <a:spcAft>
                <a:spcPts val="600"/>
              </a:spcAft>
              <a:buClr>
                <a:srgbClr val="DD462F"/>
              </a:buClr>
              <a:buFont typeface="Wingdings" panose="05000000000000000000" pitchFamily="2" charset="2"/>
              <a:buChar char="ü"/>
            </a:pPr>
            <a:r>
              <a:rPr lang="en-GB" sz="2000" dirty="0">
                <a:solidFill>
                  <a:prstClr val="black">
                    <a:lumMod val="75000"/>
                    <a:lumOff val="25000"/>
                  </a:prstClr>
                </a:solidFill>
                <a:latin typeface="Calibri" panose="020F0502020204030204" pitchFamily="34" charset="0"/>
              </a:rPr>
              <a:t>Output </a:t>
            </a:r>
            <a:r>
              <a:rPr lang="en-GB" sz="1400" dirty="0">
                <a:solidFill>
                  <a:prstClr val="black">
                    <a:lumMod val="75000"/>
                    <a:lumOff val="25000"/>
                  </a:prstClr>
                </a:solidFill>
                <a:latin typeface="Calibri" panose="020F0502020204030204" pitchFamily="34" charset="0"/>
              </a:rPr>
              <a:t>(</a:t>
            </a:r>
            <a:r>
              <a:rPr lang="en-GB" sz="1400" dirty="0" err="1">
                <a:solidFill>
                  <a:prstClr val="black">
                    <a:lumMod val="75000"/>
                    <a:lumOff val="25000"/>
                  </a:prstClr>
                </a:solidFill>
                <a:latin typeface="Calibri" panose="020F0502020204030204" pitchFamily="34" charset="0"/>
              </a:rPr>
              <a:t>pck</a:t>
            </a:r>
            <a:r>
              <a:rPr lang="en-GB" sz="1400" dirty="0">
                <a:solidFill>
                  <a:prstClr val="black">
                    <a:lumMod val="75000"/>
                    <a:lumOff val="25000"/>
                  </a:prstClr>
                </a:solidFill>
                <a:latin typeface="Calibri" panose="020F0502020204030204" pitchFamily="34" charset="0"/>
              </a:rPr>
              <a:t>=</a:t>
            </a:r>
            <a:r>
              <a:rPr lang="en-GB" sz="1400" dirty="0" err="1">
                <a:solidFill>
                  <a:prstClr val="black">
                    <a:lumMod val="75000"/>
                    <a:lumOff val="25000"/>
                  </a:prstClr>
                </a:solidFill>
                <a:latin typeface="Calibri" panose="020F0502020204030204" pitchFamily="34" charset="0"/>
              </a:rPr>
              <a:t>blo</a:t>
            </a:r>
            <a:r>
              <a:rPr lang="en-GB" sz="1400" dirty="0">
                <a:solidFill>
                  <a:prstClr val="black">
                    <a:lumMod val="75000"/>
                    <a:lumOff val="25000"/>
                  </a:prstClr>
                </a:solidFill>
                <a:latin typeface="Calibri" panose="020F0502020204030204" pitchFamily="34" charset="0"/>
              </a:rPr>
              <a:t>=</a:t>
            </a:r>
            <a:r>
              <a:rPr lang="en-GB" sz="1400" dirty="0" err="1">
                <a:solidFill>
                  <a:prstClr val="black">
                    <a:lumMod val="75000"/>
                    <a:lumOff val="25000"/>
                  </a:prstClr>
                </a:solidFill>
                <a:latin typeface="Calibri" panose="020F0502020204030204" pitchFamily="34" charset="0"/>
              </a:rPr>
              <a:t>blu</a:t>
            </a:r>
            <a:r>
              <a:rPr lang="en-GB" sz="1400" dirty="0">
                <a:solidFill>
                  <a:prstClr val="black">
                    <a:lumMod val="75000"/>
                    <a:lumOff val="25000"/>
                  </a:prstClr>
                </a:solidFill>
                <a:latin typeface="Calibri" panose="020F0502020204030204" pitchFamily="34" charset="0"/>
              </a:rPr>
              <a:t>=0 / </a:t>
            </a:r>
            <a:r>
              <a:rPr lang="en-GB" sz="1400" dirty="0" err="1">
                <a:solidFill>
                  <a:prstClr val="black">
                    <a:lumMod val="75000"/>
                    <a:lumOff val="25000"/>
                  </a:prstClr>
                </a:solidFill>
                <a:latin typeface="Calibri" panose="020F0502020204030204" pitchFamily="34" charset="0"/>
              </a:rPr>
              <a:t>pck</a:t>
            </a:r>
            <a:r>
              <a:rPr lang="en-GB" sz="1400" dirty="0">
                <a:solidFill>
                  <a:prstClr val="black">
                    <a:lumMod val="75000"/>
                    <a:lumOff val="25000"/>
                  </a:prstClr>
                </a:solidFill>
                <a:latin typeface="Calibri" panose="020F0502020204030204" pitchFamily="34" charset="0"/>
              </a:rPr>
              <a:t>=0, </a:t>
            </a:r>
            <a:r>
              <a:rPr lang="en-GB" sz="1400" dirty="0" err="1">
                <a:solidFill>
                  <a:prstClr val="black">
                    <a:lumMod val="75000"/>
                    <a:lumOff val="25000"/>
                  </a:prstClr>
                </a:solidFill>
                <a:latin typeface="Calibri" panose="020F0502020204030204" pitchFamily="34" charset="0"/>
              </a:rPr>
              <a:t>blo</a:t>
            </a:r>
            <a:r>
              <a:rPr lang="en-GB" sz="1400" dirty="0">
                <a:solidFill>
                  <a:prstClr val="black">
                    <a:lumMod val="75000"/>
                    <a:lumOff val="25000"/>
                  </a:prstClr>
                </a:solidFill>
                <a:latin typeface="Calibri" panose="020F0502020204030204" pitchFamily="34" charset="0"/>
              </a:rPr>
              <a:t>=0, </a:t>
            </a:r>
            <a:r>
              <a:rPr lang="en-GB" sz="1400" dirty="0" err="1">
                <a:solidFill>
                  <a:prstClr val="black">
                    <a:lumMod val="75000"/>
                    <a:lumOff val="25000"/>
                  </a:prstClr>
                </a:solidFill>
                <a:latin typeface="Calibri" panose="020F0502020204030204" pitchFamily="34" charset="0"/>
              </a:rPr>
              <a:t>blu</a:t>
            </a:r>
            <a:r>
              <a:rPr lang="en-GB" sz="1400" dirty="0">
                <a:solidFill>
                  <a:prstClr val="black">
                    <a:lumMod val="75000"/>
                    <a:lumOff val="25000"/>
                  </a:prstClr>
                </a:solidFill>
                <a:latin typeface="Calibri" panose="020F0502020204030204" pitchFamily="34" charset="0"/>
              </a:rPr>
              <a:t>=0.6)</a:t>
            </a:r>
            <a:endParaRPr lang="en-US" dirty="0">
              <a:solidFill>
                <a:prstClr val="black">
                  <a:lumMod val="75000"/>
                  <a:lumOff val="25000"/>
                </a:prst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Mann-Whitney Test to Basketball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5153028" y="629697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p:nvPr/>
        </p:nvCxnSpPr>
        <p:spPr>
          <a:xfrm flipH="1" flipV="1">
            <a:off x="4955066" y="5359152"/>
            <a:ext cx="844417" cy="10916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0780059" y="6296970"/>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4" name="Conector de seta reta 13"/>
          <p:cNvCxnSpPr/>
          <p:nvPr/>
        </p:nvCxnSpPr>
        <p:spPr>
          <a:xfrm flipH="1" flipV="1">
            <a:off x="10851370" y="5359152"/>
            <a:ext cx="575145" cy="1091664"/>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1209958" y="3412800"/>
            <a:ext cx="3978744" cy="3445200"/>
          </a:xfrm>
          <a:prstGeom prst="rect">
            <a:avLst/>
          </a:prstGeom>
        </p:spPr>
      </p:pic>
      <p:pic>
        <p:nvPicPr>
          <p:cNvPr id="5" name="Imagem 4"/>
          <p:cNvPicPr>
            <a:picLocks noChangeAspect="1"/>
          </p:cNvPicPr>
          <p:nvPr/>
        </p:nvPicPr>
        <p:blipFill>
          <a:blip r:embed="rId4"/>
          <a:stretch>
            <a:fillRect/>
          </a:stretch>
        </p:blipFill>
        <p:spPr>
          <a:xfrm>
            <a:off x="7095102" y="3412800"/>
            <a:ext cx="3978744" cy="3445200"/>
          </a:xfrm>
          <a:prstGeom prst="rect">
            <a:avLst/>
          </a:prstGeom>
        </p:spPr>
      </p:pic>
      <p:pic>
        <p:nvPicPr>
          <p:cNvPr id="6" name="Imagem 5"/>
          <p:cNvPicPr>
            <a:picLocks noChangeAspect="1"/>
          </p:cNvPicPr>
          <p:nvPr/>
        </p:nvPicPr>
        <p:blipFill>
          <a:blip r:embed="rId5"/>
          <a:stretch>
            <a:fillRect/>
          </a:stretch>
        </p:blipFill>
        <p:spPr>
          <a:xfrm>
            <a:off x="4050926" y="2637263"/>
            <a:ext cx="3263719" cy="982125"/>
          </a:xfrm>
          <a:prstGeom prst="rect">
            <a:avLst/>
          </a:prstGeom>
        </p:spPr>
      </p:pic>
      <p:pic>
        <p:nvPicPr>
          <p:cNvPr id="7" name="Imagem 6"/>
          <p:cNvPicPr>
            <a:picLocks noChangeAspect="1"/>
          </p:cNvPicPr>
          <p:nvPr/>
        </p:nvPicPr>
        <p:blipFill>
          <a:blip r:embed="rId6"/>
          <a:stretch>
            <a:fillRect/>
          </a:stretch>
        </p:blipFill>
        <p:spPr>
          <a:xfrm>
            <a:off x="8716582" y="2384974"/>
            <a:ext cx="3263719" cy="982125"/>
          </a:xfrm>
          <a:prstGeom prst="rect">
            <a:avLst/>
          </a:prstGeom>
        </p:spPr>
      </p:pic>
    </p:spTree>
    <p:extLst>
      <p:ext uri="{BB962C8B-B14F-4D97-AF65-F5344CB8AC3E}">
        <p14:creationId xmlns:p14="http://schemas.microsoft.com/office/powerpoint/2010/main" val="19758554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Blurriness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lvl="0" indent="-285750" algn="just">
              <a:spcBef>
                <a:spcPts val="600"/>
              </a:spcBef>
              <a:spcAft>
                <a:spcPts val="600"/>
              </a:spcAft>
              <a:buClr>
                <a:srgbClr val="DD462F"/>
              </a:buClr>
              <a:buFont typeface="Wingdings" panose="05000000000000000000" pitchFamily="2" charset="2"/>
              <a:buChar char="ü"/>
            </a:pPr>
            <a:r>
              <a:rPr lang="en-GB" sz="2000" dirty="0">
                <a:solidFill>
                  <a:prstClr val="black">
                    <a:lumMod val="75000"/>
                    <a:lumOff val="25000"/>
                  </a:prstClr>
                </a:solidFill>
                <a:latin typeface="Calibri" panose="020F0502020204030204" pitchFamily="34" charset="0"/>
              </a:rPr>
              <a:t>Output </a:t>
            </a:r>
            <a:r>
              <a:rPr lang="en-GB" sz="1400" dirty="0">
                <a:solidFill>
                  <a:prstClr val="black">
                    <a:lumMod val="75000"/>
                    <a:lumOff val="25000"/>
                  </a:prstClr>
                </a:solidFill>
                <a:latin typeface="Calibri" panose="020F0502020204030204" pitchFamily="34" charset="0"/>
              </a:rPr>
              <a:t>(</a:t>
            </a:r>
            <a:r>
              <a:rPr lang="en-GB" sz="1400" dirty="0" err="1">
                <a:solidFill>
                  <a:prstClr val="black">
                    <a:lumMod val="75000"/>
                    <a:lumOff val="25000"/>
                  </a:prstClr>
                </a:solidFill>
                <a:latin typeface="Calibri" panose="020F0502020204030204" pitchFamily="34" charset="0"/>
              </a:rPr>
              <a:t>pck</a:t>
            </a:r>
            <a:r>
              <a:rPr lang="en-GB" sz="1400" dirty="0">
                <a:solidFill>
                  <a:prstClr val="black">
                    <a:lumMod val="75000"/>
                    <a:lumOff val="25000"/>
                  </a:prstClr>
                </a:solidFill>
                <a:latin typeface="Calibri" panose="020F0502020204030204" pitchFamily="34" charset="0"/>
              </a:rPr>
              <a:t>=</a:t>
            </a:r>
            <a:r>
              <a:rPr lang="en-GB" sz="1400" dirty="0" err="1">
                <a:solidFill>
                  <a:prstClr val="black">
                    <a:lumMod val="75000"/>
                    <a:lumOff val="25000"/>
                  </a:prstClr>
                </a:solidFill>
                <a:latin typeface="Calibri" panose="020F0502020204030204" pitchFamily="34" charset="0"/>
              </a:rPr>
              <a:t>blo</a:t>
            </a:r>
            <a:r>
              <a:rPr lang="en-GB" sz="1400" dirty="0">
                <a:solidFill>
                  <a:prstClr val="black">
                    <a:lumMod val="75000"/>
                    <a:lumOff val="25000"/>
                  </a:prstClr>
                </a:solidFill>
                <a:latin typeface="Calibri" panose="020F0502020204030204" pitchFamily="34" charset="0"/>
              </a:rPr>
              <a:t>=</a:t>
            </a:r>
            <a:r>
              <a:rPr lang="en-GB" sz="1400" dirty="0" err="1">
                <a:solidFill>
                  <a:prstClr val="black">
                    <a:lumMod val="75000"/>
                    <a:lumOff val="25000"/>
                  </a:prstClr>
                </a:solidFill>
                <a:latin typeface="Calibri" panose="020F0502020204030204" pitchFamily="34" charset="0"/>
              </a:rPr>
              <a:t>blu</a:t>
            </a:r>
            <a:r>
              <a:rPr lang="en-GB" sz="1400" dirty="0">
                <a:solidFill>
                  <a:prstClr val="black">
                    <a:lumMod val="75000"/>
                    <a:lumOff val="25000"/>
                  </a:prstClr>
                </a:solidFill>
                <a:latin typeface="Calibri" panose="020F0502020204030204" pitchFamily="34" charset="0"/>
              </a:rPr>
              <a:t>=0 / </a:t>
            </a:r>
            <a:r>
              <a:rPr lang="en-GB" sz="1400" dirty="0" err="1">
                <a:solidFill>
                  <a:prstClr val="black">
                    <a:lumMod val="75000"/>
                    <a:lumOff val="25000"/>
                  </a:prstClr>
                </a:solidFill>
                <a:latin typeface="Calibri" panose="020F0502020204030204" pitchFamily="34" charset="0"/>
              </a:rPr>
              <a:t>pck</a:t>
            </a:r>
            <a:r>
              <a:rPr lang="en-GB" sz="1400" dirty="0">
                <a:solidFill>
                  <a:prstClr val="black">
                    <a:lumMod val="75000"/>
                    <a:lumOff val="25000"/>
                  </a:prstClr>
                </a:solidFill>
                <a:latin typeface="Calibri" panose="020F0502020204030204" pitchFamily="34" charset="0"/>
              </a:rPr>
              <a:t>=0, </a:t>
            </a:r>
            <a:r>
              <a:rPr lang="en-GB" sz="1400" dirty="0" err="1">
                <a:solidFill>
                  <a:prstClr val="black">
                    <a:lumMod val="75000"/>
                    <a:lumOff val="25000"/>
                  </a:prstClr>
                </a:solidFill>
                <a:latin typeface="Calibri" panose="020F0502020204030204" pitchFamily="34" charset="0"/>
              </a:rPr>
              <a:t>blo</a:t>
            </a:r>
            <a:r>
              <a:rPr lang="en-GB" sz="1400" dirty="0">
                <a:solidFill>
                  <a:prstClr val="black">
                    <a:lumMod val="75000"/>
                    <a:lumOff val="25000"/>
                  </a:prstClr>
                </a:solidFill>
                <a:latin typeface="Calibri" panose="020F0502020204030204" pitchFamily="34" charset="0"/>
              </a:rPr>
              <a:t>=0, </a:t>
            </a:r>
            <a:r>
              <a:rPr lang="en-GB" sz="1400" dirty="0" err="1">
                <a:solidFill>
                  <a:prstClr val="black">
                    <a:lumMod val="75000"/>
                    <a:lumOff val="25000"/>
                  </a:prstClr>
                </a:solidFill>
                <a:latin typeface="Calibri" panose="020F0502020204030204" pitchFamily="34" charset="0"/>
              </a:rPr>
              <a:t>blu</a:t>
            </a:r>
            <a:r>
              <a:rPr lang="en-GB" sz="1400" dirty="0">
                <a:solidFill>
                  <a:prstClr val="black">
                    <a:lumMod val="75000"/>
                    <a:lumOff val="25000"/>
                  </a:prstClr>
                </a:solidFill>
                <a:latin typeface="Calibri" panose="020F0502020204030204" pitchFamily="34" charset="0"/>
              </a:rPr>
              <a:t>=0.6)</a:t>
            </a:r>
            <a:endParaRPr lang="en-US" dirty="0">
              <a:solidFill>
                <a:prstClr val="black">
                  <a:lumMod val="75000"/>
                  <a:lumOff val="25000"/>
                </a:prst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Mann-Whitney Test to Barbecue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5153028" y="629697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p:nvPr/>
        </p:nvCxnSpPr>
        <p:spPr>
          <a:xfrm flipH="1" flipV="1">
            <a:off x="4955066" y="5359152"/>
            <a:ext cx="844417" cy="10916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0780059" y="629697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4" name="Conector de seta reta 13"/>
          <p:cNvCxnSpPr/>
          <p:nvPr/>
        </p:nvCxnSpPr>
        <p:spPr>
          <a:xfrm flipH="1" flipV="1">
            <a:off x="10851370" y="5359152"/>
            <a:ext cx="575145" cy="10916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a:stretch>
            <a:fillRect/>
          </a:stretch>
        </p:blipFill>
        <p:spPr>
          <a:xfrm>
            <a:off x="1214575" y="3412800"/>
            <a:ext cx="3978744" cy="3445200"/>
          </a:xfrm>
          <a:prstGeom prst="rect">
            <a:avLst/>
          </a:prstGeom>
        </p:spPr>
      </p:pic>
      <p:pic>
        <p:nvPicPr>
          <p:cNvPr id="4" name="Imagem 3"/>
          <p:cNvPicPr>
            <a:picLocks noChangeAspect="1"/>
          </p:cNvPicPr>
          <p:nvPr/>
        </p:nvPicPr>
        <p:blipFill>
          <a:blip r:embed="rId4"/>
          <a:stretch>
            <a:fillRect/>
          </a:stretch>
        </p:blipFill>
        <p:spPr>
          <a:xfrm>
            <a:off x="7095979" y="3412800"/>
            <a:ext cx="3978744" cy="3445200"/>
          </a:xfrm>
          <a:prstGeom prst="rect">
            <a:avLst/>
          </a:prstGeom>
        </p:spPr>
      </p:pic>
      <p:pic>
        <p:nvPicPr>
          <p:cNvPr id="6" name="Imagem 5"/>
          <p:cNvPicPr>
            <a:picLocks noChangeAspect="1"/>
          </p:cNvPicPr>
          <p:nvPr/>
        </p:nvPicPr>
        <p:blipFill>
          <a:blip r:embed="rId5"/>
          <a:stretch>
            <a:fillRect/>
          </a:stretch>
        </p:blipFill>
        <p:spPr>
          <a:xfrm>
            <a:off x="4031847" y="2637263"/>
            <a:ext cx="3263719" cy="982125"/>
          </a:xfrm>
          <a:prstGeom prst="rect">
            <a:avLst/>
          </a:prstGeom>
        </p:spPr>
      </p:pic>
      <p:pic>
        <p:nvPicPr>
          <p:cNvPr id="7" name="Imagem 6"/>
          <p:cNvPicPr>
            <a:picLocks noChangeAspect="1"/>
          </p:cNvPicPr>
          <p:nvPr/>
        </p:nvPicPr>
        <p:blipFill>
          <a:blip r:embed="rId6"/>
          <a:stretch>
            <a:fillRect/>
          </a:stretch>
        </p:blipFill>
        <p:spPr>
          <a:xfrm>
            <a:off x="8726560" y="2396935"/>
            <a:ext cx="3263719" cy="982125"/>
          </a:xfrm>
          <a:prstGeom prst="rect">
            <a:avLst/>
          </a:prstGeom>
        </p:spPr>
      </p:pic>
    </p:spTree>
    <p:extLst>
      <p:ext uri="{BB962C8B-B14F-4D97-AF65-F5344CB8AC3E}">
        <p14:creationId xmlns:p14="http://schemas.microsoft.com/office/powerpoint/2010/main" val="34044123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a:latin typeface="Calibri" panose="020F0502020204030204" pitchFamily="34" charset="0"/>
              </a:rPr>
              <a:t>Exp. </a:t>
            </a:r>
            <a:r>
              <a:rPr lang="en-GB" dirty="0" smtClean="0">
                <a:latin typeface="Calibri" panose="020F0502020204030204" pitchFamily="34" charset="0"/>
              </a:rPr>
              <a:t>2 </a:t>
            </a:r>
            <a:r>
              <a:rPr lang="en-GB" dirty="0">
                <a:latin typeface="Calibri" panose="020F0502020204030204" pitchFamily="34" charset="0"/>
              </a:rPr>
              <a:t>and Exp.3 – T-Test between Scores’ – </a:t>
            </a:r>
            <a:r>
              <a:rPr lang="en-GB" dirty="0" smtClean="0">
                <a:latin typeface="Calibri" panose="020F0502020204030204" pitchFamily="34" charset="0"/>
              </a:rPr>
              <a:t>org + </a:t>
            </a:r>
            <a:r>
              <a:rPr lang="en-GB" dirty="0" err="1" smtClean="0">
                <a:latin typeface="Calibri" panose="020F0502020204030204" pitchFamily="34" charset="0"/>
              </a:rPr>
              <a:t>blo</a:t>
            </a:r>
            <a:r>
              <a:rPr lang="en-GB" dirty="0" smtClean="0">
                <a:latin typeface="Calibri" panose="020F0502020204030204" pitchFamily="34" charset="0"/>
              </a:rPr>
              <a:t> + </a:t>
            </a:r>
            <a:r>
              <a:rPr lang="en-GB" dirty="0" err="1" smtClean="0">
                <a:latin typeface="Calibri" panose="020F0502020204030204" pitchFamily="34" charset="0"/>
              </a:rPr>
              <a:t>blu</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OR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a:t>
            </a:r>
            <a:r>
              <a:rPr lang="en-US" sz="1600" dirty="0">
                <a:solidFill>
                  <a:schemeClr val="tx1">
                    <a:lumMod val="75000"/>
                    <a:lumOff val="25000"/>
                  </a:schemeClr>
                </a:solidFill>
                <a:latin typeface="Calibri" panose="020F0502020204030204" pitchFamily="34" charset="0"/>
                <a:sym typeface="Wingdings 3" panose="05040102010807070707" pitchFamily="18" charset="2"/>
              </a:rPr>
              <a:t>) OR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a:t>
            </a:r>
            <a:endParaRPr lang="en-US" sz="1600" dirty="0">
              <a:solidFill>
                <a:schemeClr val="tx1">
                  <a:lumMod val="75000"/>
                  <a:lumOff val="25000"/>
                </a:schemeClr>
              </a:solidFill>
              <a:latin typeface="Calibri" panose="020F0502020204030204" pitchFamily="34" charset="0"/>
              <a:sym typeface="Wingdings 3" panose="05040102010807070707" pitchFamily="18" charset="2"/>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NON PARAMETRIC TESTS  2-INDEPENDENT SAMPLES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PAIRS: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score2 </a:t>
            </a:r>
            <a:r>
              <a:rPr lang="en-GB" sz="1600" dirty="0">
                <a:solidFill>
                  <a:schemeClr val="tx1">
                    <a:lumMod val="75000"/>
                    <a:lumOff val="25000"/>
                  </a:schemeClr>
                </a:solidFill>
                <a:latin typeface="Calibri" panose="020F0502020204030204" pitchFamily="34" charset="0"/>
                <a:sym typeface="Wingdings 3" panose="05040102010807070707" pitchFamily="18" charset="2"/>
              </a:rPr>
              <a:t>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score3</a:t>
            </a:r>
            <a:endParaRPr lang="en-GB" sz="16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TYPE: Mann Whitney</a:t>
            </a:r>
            <a:endParaRPr lang="en-GB" sz="16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21241194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a:t>
            </a:r>
            <a:r>
              <a:rPr lang="en-GB" dirty="0">
                <a:latin typeface="Calibri" panose="020F0502020204030204" pitchFamily="34" charset="0"/>
              </a:rPr>
              <a:t>org + </a:t>
            </a:r>
            <a:r>
              <a:rPr lang="en-GB" dirty="0" err="1">
                <a:latin typeface="Calibri" panose="020F0502020204030204" pitchFamily="34" charset="0"/>
              </a:rPr>
              <a:t>blo</a:t>
            </a:r>
            <a:r>
              <a:rPr lang="en-GB" dirty="0">
                <a:latin typeface="Calibri" panose="020F0502020204030204" pitchFamily="34" charset="0"/>
              </a:rPr>
              <a:t> + </a:t>
            </a:r>
            <a:r>
              <a:rPr lang="en-GB" dirty="0" err="1">
                <a:latin typeface="Calibri" panose="020F0502020204030204" pitchFamily="34" charset="0"/>
              </a:rPr>
              <a:t>blu</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US" sz="1400" dirty="0">
                <a:solidFill>
                  <a:schemeClr val="tx1">
                    <a:lumMod val="75000"/>
                    <a:lumOff val="25000"/>
                  </a:schemeClr>
                </a:solidFill>
                <a:latin typeface="Calibri" panose="020F0502020204030204" pitchFamily="34" charset="0"/>
              </a:rPr>
              <a:t>(</a:t>
            </a:r>
            <a:r>
              <a:rPr lang="en-US" sz="1400" dirty="0" err="1" smtClean="0">
                <a:solidFill>
                  <a:schemeClr val="tx1">
                    <a:lumMod val="75000"/>
                    <a:lumOff val="25000"/>
                  </a:schemeClr>
                </a:solidFill>
                <a:latin typeface="Calibri" panose="020F0502020204030204" pitchFamily="34" charset="0"/>
              </a:rPr>
              <a:t>pck</a:t>
            </a:r>
            <a:r>
              <a:rPr lang="en-US" sz="1400" dirty="0" smtClean="0">
                <a:solidFill>
                  <a:schemeClr val="tx1">
                    <a:lumMod val="75000"/>
                    <a:lumOff val="25000"/>
                  </a:schemeClr>
                </a:solidFill>
                <a:latin typeface="Calibri" panose="020F0502020204030204" pitchFamily="34" charset="0"/>
              </a:rPr>
              <a:t>=</a:t>
            </a:r>
            <a:r>
              <a:rPr lang="en-US" sz="1400" dirty="0" err="1" smtClean="0">
                <a:solidFill>
                  <a:schemeClr val="tx1">
                    <a:lumMod val="75000"/>
                    <a:lumOff val="25000"/>
                  </a:schemeClr>
                </a:solidFill>
                <a:latin typeface="Calibri" panose="020F0502020204030204" pitchFamily="34" charset="0"/>
              </a:rPr>
              <a:t>blo</a:t>
            </a:r>
            <a:r>
              <a:rPr lang="en-US" sz="1400" dirty="0" smtClean="0">
                <a:solidFill>
                  <a:schemeClr val="tx1">
                    <a:lumMod val="75000"/>
                    <a:lumOff val="25000"/>
                  </a:schemeClr>
                </a:solidFill>
                <a:latin typeface="Calibri" panose="020F0502020204030204" pitchFamily="34" charset="0"/>
              </a:rPr>
              <a:t>=</a:t>
            </a:r>
            <a:r>
              <a:rPr lang="en-US" sz="1400" dirty="0" err="1" smtClean="0">
                <a:solidFill>
                  <a:schemeClr val="tx1">
                    <a:lumMod val="75000"/>
                    <a:lumOff val="25000"/>
                  </a:schemeClr>
                </a:solidFill>
                <a:latin typeface="Calibri" panose="020F0502020204030204" pitchFamily="34" charset="0"/>
              </a:rPr>
              <a:t>blu</a:t>
            </a:r>
            <a:r>
              <a:rPr lang="en-US" sz="1400" dirty="0" smtClean="0">
                <a:solidFill>
                  <a:schemeClr val="tx1">
                    <a:lumMod val="75000"/>
                    <a:lumOff val="25000"/>
                  </a:schemeClr>
                </a:solidFill>
                <a:latin typeface="Calibri" panose="020F0502020204030204" pitchFamily="34" charset="0"/>
              </a:rPr>
              <a:t>=0 AND </a:t>
            </a:r>
            <a:r>
              <a:rPr lang="en-US" sz="1400" dirty="0" err="1" smtClean="0">
                <a:solidFill>
                  <a:schemeClr val="tx1">
                    <a:lumMod val="75000"/>
                    <a:lumOff val="25000"/>
                  </a:schemeClr>
                </a:solidFill>
                <a:latin typeface="Calibri" panose="020F0502020204030204" pitchFamily="34" charset="0"/>
              </a:rPr>
              <a:t>pck</a:t>
            </a:r>
            <a:r>
              <a:rPr lang="en-US" sz="1400" dirty="0" smtClean="0">
                <a:solidFill>
                  <a:schemeClr val="tx1">
                    <a:lumMod val="75000"/>
                    <a:lumOff val="25000"/>
                  </a:schemeClr>
                </a:solidFill>
                <a:latin typeface="Calibri" panose="020F0502020204030204" pitchFamily="34" charset="0"/>
              </a:rPr>
              <a:t>=</a:t>
            </a:r>
            <a:r>
              <a:rPr lang="en-US" sz="1400" dirty="0" err="1" smtClean="0">
                <a:solidFill>
                  <a:schemeClr val="tx1">
                    <a:lumMod val="75000"/>
                    <a:lumOff val="25000"/>
                  </a:schemeClr>
                </a:solidFill>
                <a:latin typeface="Calibri" panose="020F0502020204030204" pitchFamily="34" charset="0"/>
              </a:rPr>
              <a:t>blo</a:t>
            </a:r>
            <a:r>
              <a:rPr lang="en-US" sz="1400" dirty="0" smtClean="0">
                <a:solidFill>
                  <a:schemeClr val="tx1">
                    <a:lumMod val="75000"/>
                    <a:lumOff val="25000"/>
                  </a:schemeClr>
                </a:solidFill>
                <a:latin typeface="Calibri" panose="020F0502020204030204" pitchFamily="34" charset="0"/>
              </a:rPr>
              <a:t>=0, </a:t>
            </a:r>
            <a:r>
              <a:rPr lang="en-US" sz="1400" dirty="0" err="1" smtClean="0">
                <a:solidFill>
                  <a:schemeClr val="tx1">
                    <a:lumMod val="75000"/>
                    <a:lumOff val="25000"/>
                  </a:schemeClr>
                </a:solidFill>
                <a:latin typeface="Calibri" panose="020F0502020204030204" pitchFamily="34" charset="0"/>
              </a:rPr>
              <a:t>blu</a:t>
            </a:r>
            <a:r>
              <a:rPr lang="en-US" sz="1400" dirty="0" smtClean="0">
                <a:solidFill>
                  <a:schemeClr val="tx1">
                    <a:lumMod val="75000"/>
                    <a:lumOff val="25000"/>
                  </a:schemeClr>
                </a:solidFill>
                <a:latin typeface="Calibri" panose="020F0502020204030204" pitchFamily="34" charset="0"/>
              </a:rPr>
              <a:t>=0.6 AND </a:t>
            </a:r>
            <a:r>
              <a:rPr lang="en-US" sz="1400" dirty="0" err="1" smtClean="0">
                <a:solidFill>
                  <a:schemeClr val="tx1">
                    <a:lumMod val="75000"/>
                    <a:lumOff val="25000"/>
                  </a:schemeClr>
                </a:solidFill>
                <a:latin typeface="Calibri" panose="020F0502020204030204" pitchFamily="34" charset="0"/>
              </a:rPr>
              <a:t>pck</a:t>
            </a:r>
            <a:r>
              <a:rPr lang="en-US" sz="1400" dirty="0" smtClean="0">
                <a:solidFill>
                  <a:schemeClr val="tx1">
                    <a:lumMod val="75000"/>
                    <a:lumOff val="25000"/>
                  </a:schemeClr>
                </a:solidFill>
                <a:latin typeface="Calibri" panose="020F0502020204030204" pitchFamily="34" charset="0"/>
              </a:rPr>
              <a:t>=</a:t>
            </a:r>
            <a:r>
              <a:rPr lang="en-US" sz="1400" dirty="0" err="1" smtClean="0">
                <a:solidFill>
                  <a:schemeClr val="tx1">
                    <a:lumMod val="75000"/>
                    <a:lumOff val="25000"/>
                  </a:schemeClr>
                </a:solidFill>
                <a:latin typeface="Calibri" panose="020F0502020204030204" pitchFamily="34" charset="0"/>
              </a:rPr>
              <a:t>blu</a:t>
            </a:r>
            <a:r>
              <a:rPr lang="en-US" sz="1400" dirty="0" smtClean="0">
                <a:solidFill>
                  <a:schemeClr val="tx1">
                    <a:lumMod val="75000"/>
                    <a:lumOff val="25000"/>
                  </a:schemeClr>
                </a:solidFill>
                <a:latin typeface="Calibri" panose="020F0502020204030204" pitchFamily="34" charset="0"/>
              </a:rPr>
              <a:t>=0, </a:t>
            </a:r>
            <a:r>
              <a:rPr lang="en-US" sz="1400" dirty="0" err="1" smtClean="0">
                <a:solidFill>
                  <a:schemeClr val="tx1">
                    <a:lumMod val="75000"/>
                    <a:lumOff val="25000"/>
                  </a:schemeClr>
                </a:solidFill>
                <a:latin typeface="Calibri" panose="020F0502020204030204" pitchFamily="34" charset="0"/>
              </a:rPr>
              <a:t>blo</a:t>
            </a:r>
            <a:r>
              <a:rPr lang="en-US" sz="1400" dirty="0" smtClean="0">
                <a:solidFill>
                  <a:schemeClr val="tx1">
                    <a:lumMod val="75000"/>
                    <a:lumOff val="25000"/>
                  </a:schemeClr>
                </a:solidFill>
                <a:latin typeface="Calibri" panose="020F0502020204030204" pitchFamily="34" charset="0"/>
              </a:rPr>
              <a:t>=0.6)</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 Mann-Whitney U test was run to determine if there were differences in scores between </a:t>
            </a:r>
            <a:r>
              <a:rPr lang="en-US" sz="1800" dirty="0" smtClean="0">
                <a:solidFill>
                  <a:schemeClr val="tx1">
                    <a:lumMod val="75000"/>
                    <a:lumOff val="25000"/>
                  </a:schemeClr>
                </a:solidFill>
                <a:latin typeface="Calibri" panose="020F0502020204030204" pitchFamily="34" charset="0"/>
              </a:rPr>
              <a:t>Exp2 </a:t>
            </a:r>
            <a:r>
              <a:rPr lang="en-US" sz="1800" dirty="0">
                <a:solidFill>
                  <a:schemeClr val="tx1">
                    <a:lumMod val="75000"/>
                    <a:lumOff val="25000"/>
                  </a:schemeClr>
                </a:solidFill>
                <a:latin typeface="Calibri" panose="020F0502020204030204" pitchFamily="34" charset="0"/>
              </a:rPr>
              <a:t>and Exp3 to all videos (</a:t>
            </a:r>
            <a:r>
              <a:rPr lang="en-US" sz="1800" dirty="0" smtClean="0">
                <a:solidFill>
                  <a:schemeClr val="tx1">
                    <a:lumMod val="75000"/>
                    <a:lumOff val="25000"/>
                  </a:schemeClr>
                </a:solidFill>
                <a:latin typeface="Calibri" panose="020F0502020204030204" pitchFamily="34" charset="0"/>
              </a:rPr>
              <a:t>original, blockiness and </a:t>
            </a:r>
            <a:r>
              <a:rPr lang="en-US" sz="1800" dirty="0" smtClean="0">
                <a:solidFill>
                  <a:schemeClr val="tx1">
                    <a:lumMod val="75000"/>
                    <a:lumOff val="25000"/>
                  </a:schemeClr>
                </a:solidFill>
                <a:latin typeface="Calibri" panose="020F0502020204030204" pitchFamily="34" charset="0"/>
              </a:rPr>
              <a:t>blurriness). </a:t>
            </a:r>
            <a:r>
              <a:rPr lang="en-US" sz="1800" dirty="0">
                <a:solidFill>
                  <a:schemeClr val="tx1">
                    <a:lumMod val="75000"/>
                    <a:lumOff val="25000"/>
                  </a:schemeClr>
                </a:solidFill>
                <a:latin typeface="Calibri" panose="020F0502020204030204" pitchFamily="34" charset="0"/>
              </a:rPr>
              <a:t>Median </a:t>
            </a:r>
            <a:r>
              <a:rPr lang="en-US" sz="1800" dirty="0" smtClean="0">
                <a:solidFill>
                  <a:schemeClr val="tx1">
                    <a:lumMod val="75000"/>
                    <a:lumOff val="25000"/>
                  </a:schemeClr>
                </a:solidFill>
                <a:latin typeface="Calibri" panose="020F0502020204030204" pitchFamily="34" charset="0"/>
              </a:rPr>
              <a:t>score was </a:t>
            </a:r>
            <a:r>
              <a:rPr lang="en-US" sz="1800" dirty="0" smtClean="0">
                <a:solidFill>
                  <a:schemeClr val="tx1">
                    <a:lumMod val="75000"/>
                    <a:lumOff val="25000"/>
                  </a:schemeClr>
                </a:solidFill>
                <a:latin typeface="Calibri" panose="020F0502020204030204" pitchFamily="34" charset="0"/>
              </a:rPr>
              <a:t>statistically </a:t>
            </a:r>
            <a:r>
              <a:rPr lang="en-US" sz="1800" dirty="0">
                <a:solidFill>
                  <a:schemeClr val="tx1">
                    <a:lumMod val="75000"/>
                    <a:lumOff val="25000"/>
                  </a:schemeClr>
                </a:solidFill>
                <a:latin typeface="Calibri" panose="020F0502020204030204" pitchFamily="34" charset="0"/>
              </a:rPr>
              <a:t>significantly in </a:t>
            </a:r>
            <a:r>
              <a:rPr lang="en-US" sz="1800" dirty="0" smtClean="0">
                <a:solidFill>
                  <a:schemeClr val="tx1">
                    <a:lumMod val="75000"/>
                    <a:lumOff val="25000"/>
                  </a:schemeClr>
                </a:solidFill>
                <a:latin typeface="Calibri" panose="020F0502020204030204" pitchFamily="34" charset="0"/>
              </a:rPr>
              <a:t>Exp2 </a:t>
            </a:r>
            <a:r>
              <a:rPr lang="en-US" sz="1800" dirty="0" smtClean="0">
                <a:solidFill>
                  <a:schemeClr val="tx1">
                    <a:lumMod val="75000"/>
                    <a:lumOff val="25000"/>
                  </a:schemeClr>
                </a:solidFill>
                <a:latin typeface="Calibri" panose="020F0502020204030204" pitchFamily="34" charset="0"/>
              </a:rPr>
              <a:t>(431.41) </a:t>
            </a:r>
            <a:r>
              <a:rPr lang="en-US" sz="1800" dirty="0">
                <a:solidFill>
                  <a:schemeClr val="tx1">
                    <a:lumMod val="75000"/>
                    <a:lumOff val="25000"/>
                  </a:schemeClr>
                </a:solidFill>
                <a:latin typeface="Calibri" panose="020F0502020204030204" pitchFamily="34" charset="0"/>
              </a:rPr>
              <a:t>than in Exp3 </a:t>
            </a:r>
            <a:r>
              <a:rPr lang="en-US" sz="1800" dirty="0" smtClean="0">
                <a:solidFill>
                  <a:schemeClr val="tx1">
                    <a:lumMod val="75000"/>
                    <a:lumOff val="25000"/>
                  </a:schemeClr>
                </a:solidFill>
                <a:latin typeface="Calibri" panose="020F0502020204030204" pitchFamily="34" charset="0"/>
              </a:rPr>
              <a:t>(395.11),</a:t>
            </a:r>
            <a:r>
              <a:rPr lang="en-US" sz="1800" dirty="0">
                <a:solidFill>
                  <a:schemeClr val="tx1">
                    <a:lumMod val="75000"/>
                    <a:lumOff val="25000"/>
                  </a:schemeClr>
                </a:solidFill>
                <a:latin typeface="Calibri" panose="020F0502020204030204" pitchFamily="34" charset="0"/>
              </a:rPr>
              <a:t> U = </a:t>
            </a:r>
            <a:r>
              <a:rPr lang="en-US" sz="1800" dirty="0" smtClean="0">
                <a:solidFill>
                  <a:schemeClr val="tx1">
                    <a:lumMod val="75000"/>
                    <a:lumOff val="25000"/>
                  </a:schemeClr>
                </a:solidFill>
                <a:latin typeface="Calibri" panose="020F0502020204030204" pitchFamily="34" charset="0"/>
              </a:rPr>
              <a:t>73951.50,</a:t>
            </a:r>
            <a:r>
              <a:rPr lang="en-US" sz="1800" dirty="0">
                <a:solidFill>
                  <a:schemeClr val="tx1">
                    <a:lumMod val="75000"/>
                    <a:lumOff val="25000"/>
                  </a:schemeClr>
                </a:solidFill>
                <a:latin typeface="Calibri" panose="020F0502020204030204" pitchFamily="34" charset="0"/>
              </a:rPr>
              <a:t> z = </a:t>
            </a:r>
            <a:r>
              <a:rPr lang="en-US" sz="1800" dirty="0" smtClean="0">
                <a:solidFill>
                  <a:schemeClr val="tx1">
                    <a:lumMod val="75000"/>
                    <a:lumOff val="25000"/>
                  </a:schemeClr>
                </a:solidFill>
                <a:latin typeface="Calibri" panose="020F0502020204030204" pitchFamily="34" charset="0"/>
              </a:rPr>
              <a:t>-2.213,</a:t>
            </a:r>
            <a:r>
              <a:rPr lang="en-US" sz="1800" dirty="0">
                <a:solidFill>
                  <a:schemeClr val="tx1">
                    <a:lumMod val="75000"/>
                    <a:lumOff val="25000"/>
                  </a:schemeClr>
                </a:solidFill>
                <a:latin typeface="Calibri" panose="020F0502020204030204" pitchFamily="34" charset="0"/>
              </a:rPr>
              <a:t> p = </a:t>
            </a:r>
            <a:r>
              <a:rPr lang="en-US" sz="1800" dirty="0" smtClean="0">
                <a:solidFill>
                  <a:schemeClr val="tx1">
                    <a:lumMod val="75000"/>
                    <a:lumOff val="25000"/>
                  </a:schemeClr>
                </a:solidFill>
                <a:latin typeface="Calibri" panose="020F0502020204030204" pitchFamily="34" charset="0"/>
              </a:rPr>
              <a:t>.0.27.</a:t>
            </a:r>
            <a:endParaRPr lang="en-US" sz="1800" dirty="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endParaRPr lang="en-US" sz="1800" dirty="0" smtClean="0">
              <a:solidFill>
                <a:schemeClr val="tx1">
                  <a:lumMod val="75000"/>
                  <a:lumOff val="25000"/>
                </a:schemeClr>
              </a:solidFill>
              <a:latin typeface="Calibri" panose="020F0502020204030204" pitchFamily="34" charset="0"/>
            </a:endParaRPr>
          </a:p>
        </p:txBody>
      </p:sp>
      <p:sp>
        <p:nvSpPr>
          <p:cNvPr id="8" name="Retângulo 7"/>
          <p:cNvSpPr/>
          <p:nvPr/>
        </p:nvSpPr>
        <p:spPr>
          <a:xfrm>
            <a:off x="4658656" y="4741607"/>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9" name="Conector de seta reta 8"/>
          <p:cNvCxnSpPr>
            <a:stCxn id="8" idx="2"/>
          </p:cNvCxnSpPr>
          <p:nvPr/>
        </p:nvCxnSpPr>
        <p:spPr>
          <a:xfrm flipH="1">
            <a:off x="4445652" y="5104677"/>
            <a:ext cx="853981" cy="568042"/>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a:stretch>
            <a:fillRect/>
          </a:stretch>
        </p:blipFill>
        <p:spPr>
          <a:xfrm>
            <a:off x="824458" y="3708978"/>
            <a:ext cx="3816685" cy="2535485"/>
          </a:xfrm>
          <a:prstGeom prst="rect">
            <a:avLst/>
          </a:prstGeom>
        </p:spPr>
      </p:pic>
      <p:pic>
        <p:nvPicPr>
          <p:cNvPr id="6" name="Imagem 5"/>
          <p:cNvPicPr>
            <a:picLocks noChangeAspect="1"/>
          </p:cNvPicPr>
          <p:nvPr/>
        </p:nvPicPr>
        <p:blipFill>
          <a:blip r:embed="rId4"/>
          <a:stretch>
            <a:fillRect/>
          </a:stretch>
        </p:blipFill>
        <p:spPr>
          <a:xfrm>
            <a:off x="6382881" y="3708978"/>
            <a:ext cx="5209190" cy="1567560"/>
          </a:xfrm>
          <a:prstGeom prst="rect">
            <a:avLst/>
          </a:prstGeom>
        </p:spPr>
      </p:pic>
    </p:spTree>
    <p:extLst>
      <p:ext uri="{BB962C8B-B14F-4D97-AF65-F5344CB8AC3E}">
        <p14:creationId xmlns:p14="http://schemas.microsoft.com/office/powerpoint/2010/main" val="11819530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a:latin typeface="Calibri" panose="020F0502020204030204" pitchFamily="34" charset="0"/>
              </a:rPr>
              <a:t>Exp. </a:t>
            </a:r>
            <a:r>
              <a:rPr lang="en-GB" dirty="0" smtClean="0">
                <a:latin typeface="Calibri" panose="020F0502020204030204" pitchFamily="34" charset="0"/>
              </a:rPr>
              <a:t>2 </a:t>
            </a:r>
            <a:r>
              <a:rPr lang="en-GB" dirty="0">
                <a:latin typeface="Calibri" panose="020F0502020204030204" pitchFamily="34" charset="0"/>
              </a:rPr>
              <a:t>and Exp.3 – T-Test between Scores</a:t>
            </a:r>
            <a:r>
              <a:rPr lang="en-GB" dirty="0" smtClean="0">
                <a:latin typeface="Calibri" panose="020F0502020204030204" pitchFamily="34" charset="0"/>
              </a:rPr>
              <a:t>’ – </a:t>
            </a:r>
            <a:r>
              <a:rPr lang="en-GB" dirty="0">
                <a:latin typeface="Calibri" panose="020F0502020204030204" pitchFamily="34" charset="0"/>
              </a:rPr>
              <a:t>org + </a:t>
            </a:r>
            <a:r>
              <a:rPr lang="en-GB" dirty="0" err="1">
                <a:latin typeface="Calibri" panose="020F0502020204030204" pitchFamily="34" charset="0"/>
              </a:rPr>
              <a:t>blo</a:t>
            </a:r>
            <a:r>
              <a:rPr lang="en-GB" dirty="0">
                <a:latin typeface="Calibri" panose="020F0502020204030204" pitchFamily="34" charset="0"/>
              </a:rPr>
              <a:t> + </a:t>
            </a:r>
            <a:r>
              <a:rPr lang="en-GB" dirty="0" err="1">
                <a:latin typeface="Calibri" panose="020F0502020204030204" pitchFamily="34" charset="0"/>
              </a:rPr>
              <a:t>blu</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a:solidFill>
                  <a:schemeClr val="tx1">
                    <a:lumMod val="75000"/>
                    <a:lumOff val="25000"/>
                  </a:schemeClr>
                </a:solidFill>
                <a:latin typeface="Calibri" panose="020F0502020204030204" pitchFamily="34" charset="0"/>
                <a:sym typeface="Wingdings 3" panose="05040102010807070707" pitchFamily="18" charset="2"/>
              </a:rPr>
              <a:t>(</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a:solidFill>
                  <a:schemeClr val="tx1">
                    <a:lumMod val="75000"/>
                    <a:lumOff val="25000"/>
                  </a:schemeClr>
                </a:solidFill>
                <a:latin typeface="Calibri" panose="020F0502020204030204" pitchFamily="34" charset="0"/>
                <a:sym typeface="Wingdings 3" panose="05040102010807070707" pitchFamily="18" charset="2"/>
              </a:rPr>
              <a:t>=0) OR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a:solidFill>
                  <a:schemeClr val="tx1">
                    <a:lumMod val="75000"/>
                    <a:lumOff val="25000"/>
                  </a:schemeClr>
                </a:solidFill>
                <a:latin typeface="Calibri" panose="020F0502020204030204" pitchFamily="34" charset="0"/>
                <a:sym typeface="Wingdings 3" panose="05040102010807070707" pitchFamily="18" charset="2"/>
              </a:rPr>
              <a:t>=0.6) OR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a:solidFill>
                  <a:schemeClr val="tx1">
                    <a:lumMod val="75000"/>
                    <a:lumOff val="25000"/>
                  </a:schemeClr>
                </a:solidFill>
                <a:latin typeface="Calibri" panose="020F0502020204030204" pitchFamily="34" charset="0"/>
                <a:sym typeface="Wingdings 3" panose="05040102010807070707" pitchFamily="18" charset="2"/>
              </a:rPr>
              <a:t>=0.6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a:solidFill>
                  <a:schemeClr val="tx1">
                    <a:lumMod val="75000"/>
                    <a:lumOff val="25000"/>
                  </a:schemeClr>
                </a:solidFill>
                <a:latin typeface="Calibri" panose="020F0502020204030204" pitchFamily="34" charset="0"/>
                <a:sym typeface="Wingdings 3" panose="05040102010807070707" pitchFamily="18" charset="2"/>
              </a:rPr>
              <a:t>=0)</a:t>
            </a:r>
            <a:endParaRPr lang="en-US" sz="1600" dirty="0" smtClean="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OBS: the filter has been selected for each video (separately)</a:t>
            </a:r>
            <a:endParaRPr lang="en-US" sz="1600" dirty="0">
              <a:solidFill>
                <a:schemeClr val="tx1">
                  <a:lumMod val="75000"/>
                  <a:lumOff val="25000"/>
                </a:schemeClr>
              </a:solidFill>
              <a:latin typeface="Calibri" panose="020F0502020204030204" pitchFamily="34" charset="0"/>
              <a:sym typeface="Wingdings 3" panose="05040102010807070707" pitchFamily="18" charset="2"/>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NON PARAMETRIC TESTS  2-INDEPENDENT SAMPLES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PAIRS: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score2 </a:t>
            </a:r>
            <a:r>
              <a:rPr lang="en-GB" sz="1600" dirty="0">
                <a:solidFill>
                  <a:schemeClr val="tx1">
                    <a:lumMod val="75000"/>
                    <a:lumOff val="25000"/>
                  </a:schemeClr>
                </a:solidFill>
                <a:latin typeface="Calibri" panose="020F0502020204030204" pitchFamily="34" charset="0"/>
                <a:sym typeface="Wingdings 3" panose="05040102010807070707" pitchFamily="18" charset="2"/>
              </a:rPr>
              <a:t>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score3</a:t>
            </a:r>
            <a:endParaRPr lang="en-GB" sz="16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TYPE: Mann Whitney</a:t>
            </a:r>
            <a:endParaRPr lang="en-GB" sz="16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854136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1 – Graphs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Graphs</a:t>
            </a:r>
            <a:endParaRPr lang="en-US" dirty="0" smtClean="0">
              <a:solidFill>
                <a:schemeClr val="tx1">
                  <a:lumMod val="75000"/>
                  <a:lumOff val="25000"/>
                </a:schemeClr>
              </a:solidFill>
              <a:latin typeface="Calibri" panose="020F0502020204030204" pitchFamily="34" charset="0"/>
            </a:endParaRPr>
          </a:p>
        </p:txBody>
      </p:sp>
      <p:pic>
        <p:nvPicPr>
          <p:cNvPr id="4" name="Imagem 3"/>
          <p:cNvPicPr>
            <a:picLocks noChangeAspect="1"/>
          </p:cNvPicPr>
          <p:nvPr/>
        </p:nvPicPr>
        <p:blipFill rotWithShape="1">
          <a:blip r:embed="rId2"/>
          <a:srcRect l="17276" t="22355" r="37386" b="9376"/>
          <a:stretch/>
        </p:blipFill>
        <p:spPr>
          <a:xfrm>
            <a:off x="1041321" y="2560975"/>
            <a:ext cx="4392724" cy="3718800"/>
          </a:xfrm>
          <a:prstGeom prst="rect">
            <a:avLst/>
          </a:prstGeom>
        </p:spPr>
      </p:pic>
      <p:pic>
        <p:nvPicPr>
          <p:cNvPr id="5" name="Imagem 4"/>
          <p:cNvPicPr>
            <a:picLocks noChangeAspect="1"/>
          </p:cNvPicPr>
          <p:nvPr/>
        </p:nvPicPr>
        <p:blipFill rotWithShape="1">
          <a:blip r:embed="rId3"/>
          <a:srcRect l="18177" t="20049" r="36738" b="11874"/>
          <a:stretch/>
        </p:blipFill>
        <p:spPr>
          <a:xfrm>
            <a:off x="6640055" y="2560975"/>
            <a:ext cx="4380620" cy="3718800"/>
          </a:xfrm>
          <a:prstGeom prst="rect">
            <a:avLst/>
          </a:prstGeom>
        </p:spPr>
      </p:pic>
    </p:spTree>
    <p:extLst>
      <p:ext uri="{BB962C8B-B14F-4D97-AF65-F5344CB8AC3E}">
        <p14:creationId xmlns:p14="http://schemas.microsoft.com/office/powerpoint/2010/main" val="227212786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a:t>
            </a:r>
            <a:r>
              <a:rPr lang="en-GB" dirty="0">
                <a:latin typeface="Calibri" panose="020F0502020204030204" pitchFamily="34" charset="0"/>
              </a:rPr>
              <a:t>org + </a:t>
            </a:r>
            <a:r>
              <a:rPr lang="en-GB" dirty="0" err="1">
                <a:latin typeface="Calibri" panose="020F0502020204030204" pitchFamily="34" charset="0"/>
              </a:rPr>
              <a:t>blo</a:t>
            </a:r>
            <a:r>
              <a:rPr lang="en-GB" dirty="0">
                <a:latin typeface="Calibri" panose="020F0502020204030204" pitchFamily="34" charset="0"/>
              </a:rPr>
              <a:t> + </a:t>
            </a:r>
            <a:r>
              <a:rPr lang="en-GB" dirty="0" err="1">
                <a:latin typeface="Calibri" panose="020F0502020204030204" pitchFamily="34" charset="0"/>
              </a:rPr>
              <a:t>blu</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=0.6 </a:t>
            </a:r>
            <a:r>
              <a:rPr lang="en-GB" sz="1400" dirty="0">
                <a:solidFill>
                  <a:schemeClr val="tx1">
                    <a:lumMod val="75000"/>
                    <a:lumOff val="25000"/>
                  </a:schemeClr>
                </a:solidFill>
                <a:latin typeface="Calibri" panose="020F0502020204030204" pitchFamily="34" charset="0"/>
              </a:rPr>
              <a:t>AND </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=0.6,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a:t>
            </a:r>
          </a:p>
          <a:p>
            <a:pPr lvl="1" indent="0">
              <a:spcBef>
                <a:spcPts val="600"/>
              </a:spcBef>
              <a:spcAft>
                <a:spcPts val="600"/>
              </a:spcAft>
              <a:buClr>
                <a:schemeClr val="accent4">
                  <a:lumMod val="75000"/>
                </a:schemeClr>
              </a:buClr>
              <a:buNone/>
            </a:pPr>
            <a:r>
              <a:rPr lang="en-US" sz="1800" dirty="0" smtClean="0">
                <a:solidFill>
                  <a:schemeClr val="tx1">
                    <a:lumMod val="75000"/>
                    <a:lumOff val="25000"/>
                  </a:schemeClr>
                </a:solidFill>
                <a:latin typeface="Calibri" panose="020F0502020204030204" pitchFamily="34" charset="0"/>
              </a:rPr>
              <a:t>   Park Joy                                                                                             Into Trees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5116803" y="5997684"/>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0"/>
          </p:cNvCxnSpPr>
          <p:nvPr/>
        </p:nvCxnSpPr>
        <p:spPr>
          <a:xfrm flipH="1" flipV="1">
            <a:off x="5013434" y="5596759"/>
            <a:ext cx="744346" cy="4009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tângulo 22"/>
          <p:cNvSpPr/>
          <p:nvPr/>
        </p:nvSpPr>
        <p:spPr>
          <a:xfrm>
            <a:off x="10657899" y="6046638"/>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24" name="Conector de seta reta 23"/>
          <p:cNvCxnSpPr>
            <a:stCxn id="23" idx="0"/>
          </p:cNvCxnSpPr>
          <p:nvPr/>
        </p:nvCxnSpPr>
        <p:spPr>
          <a:xfrm flipH="1" flipV="1">
            <a:off x="10554530" y="5645713"/>
            <a:ext cx="744346" cy="4009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Imagem 7"/>
          <p:cNvPicPr>
            <a:picLocks noChangeAspect="1"/>
          </p:cNvPicPr>
          <p:nvPr/>
        </p:nvPicPr>
        <p:blipFill>
          <a:blip r:embed="rId3"/>
          <a:stretch>
            <a:fillRect/>
          </a:stretch>
        </p:blipFill>
        <p:spPr>
          <a:xfrm>
            <a:off x="2920153" y="2503222"/>
            <a:ext cx="3263719" cy="982125"/>
          </a:xfrm>
          <a:prstGeom prst="rect">
            <a:avLst/>
          </a:prstGeom>
        </p:spPr>
      </p:pic>
      <p:pic>
        <p:nvPicPr>
          <p:cNvPr id="9" name="Imagem 8"/>
          <p:cNvPicPr>
            <a:picLocks noChangeAspect="1"/>
          </p:cNvPicPr>
          <p:nvPr/>
        </p:nvPicPr>
        <p:blipFill>
          <a:blip r:embed="rId4"/>
          <a:stretch>
            <a:fillRect/>
          </a:stretch>
        </p:blipFill>
        <p:spPr>
          <a:xfrm>
            <a:off x="1935507" y="3836185"/>
            <a:ext cx="3263030" cy="2309494"/>
          </a:xfrm>
          <a:prstGeom prst="rect">
            <a:avLst/>
          </a:prstGeom>
        </p:spPr>
      </p:pic>
      <p:pic>
        <p:nvPicPr>
          <p:cNvPr id="10" name="Imagem 9"/>
          <p:cNvPicPr>
            <a:picLocks noChangeAspect="1"/>
          </p:cNvPicPr>
          <p:nvPr/>
        </p:nvPicPr>
        <p:blipFill>
          <a:blip r:embed="rId5"/>
          <a:stretch>
            <a:fillRect/>
          </a:stretch>
        </p:blipFill>
        <p:spPr>
          <a:xfrm>
            <a:off x="7560726" y="3918969"/>
            <a:ext cx="3181296" cy="2251645"/>
          </a:xfrm>
          <a:prstGeom prst="rect">
            <a:avLst/>
          </a:prstGeom>
        </p:spPr>
      </p:pic>
      <p:pic>
        <p:nvPicPr>
          <p:cNvPr id="11" name="Imagem 10"/>
          <p:cNvPicPr>
            <a:picLocks noChangeAspect="1"/>
          </p:cNvPicPr>
          <p:nvPr/>
        </p:nvPicPr>
        <p:blipFill>
          <a:blip r:embed="rId6"/>
          <a:stretch>
            <a:fillRect/>
          </a:stretch>
        </p:blipFill>
        <p:spPr>
          <a:xfrm>
            <a:off x="8468841" y="2525497"/>
            <a:ext cx="3263719" cy="982125"/>
          </a:xfrm>
          <a:prstGeom prst="rect">
            <a:avLst/>
          </a:prstGeom>
        </p:spPr>
      </p:pic>
    </p:spTree>
    <p:extLst>
      <p:ext uri="{BB962C8B-B14F-4D97-AF65-F5344CB8AC3E}">
        <p14:creationId xmlns:p14="http://schemas.microsoft.com/office/powerpoint/2010/main" val="1390358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a:t>
            </a:r>
            <a:r>
              <a:rPr lang="en-GB" dirty="0">
                <a:latin typeface="Calibri" panose="020F0502020204030204" pitchFamily="34" charset="0"/>
              </a:rPr>
              <a:t>org + </a:t>
            </a:r>
            <a:r>
              <a:rPr lang="en-GB" dirty="0" err="1">
                <a:latin typeface="Calibri" panose="020F0502020204030204" pitchFamily="34" charset="0"/>
              </a:rPr>
              <a:t>blo</a:t>
            </a:r>
            <a:r>
              <a:rPr lang="en-GB" dirty="0">
                <a:latin typeface="Calibri" panose="020F0502020204030204" pitchFamily="34" charset="0"/>
              </a:rPr>
              <a:t> + </a:t>
            </a:r>
            <a:r>
              <a:rPr lang="en-GB" dirty="0" err="1">
                <a:latin typeface="Calibri" panose="020F0502020204030204" pitchFamily="34" charset="0"/>
              </a:rPr>
              <a:t>blu</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 AND </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=0.6 AND </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=0.6,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Mann-Whitney Test: </a:t>
            </a:r>
          </a:p>
          <a:p>
            <a:pPr lvl="1" indent="0">
              <a:spcBef>
                <a:spcPts val="600"/>
              </a:spcBef>
              <a:spcAft>
                <a:spcPts val="600"/>
              </a:spcAft>
              <a:buClr>
                <a:schemeClr val="accent4">
                  <a:lumMod val="75000"/>
                </a:schemeClr>
              </a:buClr>
              <a:buNone/>
            </a:pPr>
            <a:r>
              <a:rPr lang="en-US" sz="1800" dirty="0" smtClean="0">
                <a:solidFill>
                  <a:schemeClr val="tx1">
                    <a:lumMod val="75000"/>
                    <a:lumOff val="25000"/>
                  </a:schemeClr>
                </a:solidFill>
                <a:latin typeface="Calibri" panose="020F0502020204030204" pitchFamily="34" charset="0"/>
              </a:rPr>
              <a:t>  </a:t>
            </a:r>
            <a:r>
              <a:rPr lang="en-US" sz="1800" dirty="0" smtClean="0">
                <a:solidFill>
                  <a:schemeClr val="tx1">
                    <a:lumMod val="75000"/>
                    <a:lumOff val="25000"/>
                  </a:schemeClr>
                </a:solidFill>
                <a:latin typeface="Calibri" panose="020F0502020204030204" pitchFamily="34" charset="0"/>
              </a:rPr>
              <a:t>Park Run                                                                                            Romeo &amp; Juliet</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4927611" y="5997684"/>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0"/>
          </p:cNvCxnSpPr>
          <p:nvPr/>
        </p:nvCxnSpPr>
        <p:spPr>
          <a:xfrm flipH="1" flipV="1">
            <a:off x="4824242" y="5596759"/>
            <a:ext cx="744346" cy="4009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tângulo 22"/>
          <p:cNvSpPr/>
          <p:nvPr/>
        </p:nvSpPr>
        <p:spPr>
          <a:xfrm>
            <a:off x="10553975" y="5997684"/>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24" name="Conector de seta reta 23"/>
          <p:cNvCxnSpPr>
            <a:stCxn id="23" idx="0"/>
          </p:cNvCxnSpPr>
          <p:nvPr/>
        </p:nvCxnSpPr>
        <p:spPr>
          <a:xfrm flipH="1" flipV="1">
            <a:off x="10450606" y="5596759"/>
            <a:ext cx="744346" cy="40092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Imagem 7"/>
          <p:cNvPicPr>
            <a:picLocks noChangeAspect="1"/>
          </p:cNvPicPr>
          <p:nvPr/>
        </p:nvPicPr>
        <p:blipFill>
          <a:blip r:embed="rId3"/>
          <a:stretch>
            <a:fillRect/>
          </a:stretch>
        </p:blipFill>
        <p:spPr>
          <a:xfrm>
            <a:off x="2638645" y="2623078"/>
            <a:ext cx="3263719" cy="982125"/>
          </a:xfrm>
          <a:prstGeom prst="rect">
            <a:avLst/>
          </a:prstGeom>
        </p:spPr>
      </p:pic>
      <p:pic>
        <p:nvPicPr>
          <p:cNvPr id="9" name="Imagem 8"/>
          <p:cNvPicPr>
            <a:picLocks noChangeAspect="1"/>
          </p:cNvPicPr>
          <p:nvPr/>
        </p:nvPicPr>
        <p:blipFill>
          <a:blip r:embed="rId4"/>
          <a:stretch>
            <a:fillRect/>
          </a:stretch>
        </p:blipFill>
        <p:spPr>
          <a:xfrm>
            <a:off x="1797679" y="3922850"/>
            <a:ext cx="3187478" cy="2256020"/>
          </a:xfrm>
          <a:prstGeom prst="rect">
            <a:avLst/>
          </a:prstGeom>
        </p:spPr>
      </p:pic>
      <p:pic>
        <p:nvPicPr>
          <p:cNvPr id="10" name="Imagem 9"/>
          <p:cNvPicPr>
            <a:picLocks noChangeAspect="1"/>
          </p:cNvPicPr>
          <p:nvPr/>
        </p:nvPicPr>
        <p:blipFill>
          <a:blip r:embed="rId5"/>
          <a:stretch>
            <a:fillRect/>
          </a:stretch>
        </p:blipFill>
        <p:spPr>
          <a:xfrm>
            <a:off x="8572210" y="2681321"/>
            <a:ext cx="3263719" cy="982125"/>
          </a:xfrm>
          <a:prstGeom prst="rect">
            <a:avLst/>
          </a:prstGeom>
        </p:spPr>
      </p:pic>
      <p:pic>
        <p:nvPicPr>
          <p:cNvPr id="11" name="Imagem 10"/>
          <p:cNvPicPr>
            <a:picLocks noChangeAspect="1"/>
          </p:cNvPicPr>
          <p:nvPr/>
        </p:nvPicPr>
        <p:blipFill>
          <a:blip r:embed="rId6"/>
          <a:stretch>
            <a:fillRect/>
          </a:stretch>
        </p:blipFill>
        <p:spPr>
          <a:xfrm>
            <a:off x="7245070" y="3718834"/>
            <a:ext cx="3441628" cy="2435902"/>
          </a:xfrm>
          <a:prstGeom prst="rect">
            <a:avLst/>
          </a:prstGeom>
        </p:spPr>
      </p:pic>
    </p:spTree>
    <p:extLst>
      <p:ext uri="{BB962C8B-B14F-4D97-AF65-F5344CB8AC3E}">
        <p14:creationId xmlns:p14="http://schemas.microsoft.com/office/powerpoint/2010/main" val="13489384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a:t>
            </a:r>
            <a:r>
              <a:rPr lang="en-GB" dirty="0">
                <a:latin typeface="Calibri" panose="020F0502020204030204" pitchFamily="34" charset="0"/>
              </a:rPr>
              <a:t>org + </a:t>
            </a:r>
            <a:r>
              <a:rPr lang="en-GB" dirty="0" err="1">
                <a:latin typeface="Calibri" panose="020F0502020204030204" pitchFamily="34" charset="0"/>
              </a:rPr>
              <a:t>blo</a:t>
            </a:r>
            <a:r>
              <a:rPr lang="en-GB" dirty="0">
                <a:latin typeface="Calibri" panose="020F0502020204030204" pitchFamily="34" charset="0"/>
              </a:rPr>
              <a:t> + </a:t>
            </a:r>
            <a:r>
              <a:rPr lang="en-GB" dirty="0" err="1">
                <a:latin typeface="Calibri" panose="020F0502020204030204" pitchFamily="34" charset="0"/>
              </a:rPr>
              <a:t>blu</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 AND </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=0.6 AND </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=0.6,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a:t>
            </a:r>
          </a:p>
          <a:p>
            <a:pPr lvl="1" indent="0">
              <a:spcBef>
                <a:spcPts val="600"/>
              </a:spcBef>
              <a:spcAft>
                <a:spcPts val="600"/>
              </a:spcAft>
              <a:buClr>
                <a:schemeClr val="accent4">
                  <a:lumMod val="75000"/>
                </a:schemeClr>
              </a:buClr>
              <a:buNone/>
            </a:pPr>
            <a:r>
              <a:rPr lang="en-US" sz="1800" dirty="0" smtClean="0">
                <a:solidFill>
                  <a:schemeClr val="tx1">
                    <a:lumMod val="75000"/>
                    <a:lumOff val="25000"/>
                  </a:schemeClr>
                </a:solidFill>
                <a:latin typeface="Calibri" panose="020F0502020204030204" pitchFamily="34" charset="0"/>
              </a:rPr>
              <a:t>    Cactus                                                                                           Basketball</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5116803" y="5997684"/>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0"/>
          </p:cNvCxnSpPr>
          <p:nvPr/>
        </p:nvCxnSpPr>
        <p:spPr>
          <a:xfrm flipH="1" flipV="1">
            <a:off x="5013434" y="5596759"/>
            <a:ext cx="744346" cy="4009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tângulo 22"/>
          <p:cNvSpPr/>
          <p:nvPr/>
        </p:nvSpPr>
        <p:spPr>
          <a:xfrm>
            <a:off x="10657899" y="6046638"/>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24" name="Conector de seta reta 23"/>
          <p:cNvCxnSpPr>
            <a:stCxn id="23" idx="0"/>
          </p:cNvCxnSpPr>
          <p:nvPr/>
        </p:nvCxnSpPr>
        <p:spPr>
          <a:xfrm flipH="1" flipV="1">
            <a:off x="10554530" y="5645713"/>
            <a:ext cx="744346" cy="4009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Imagem 7"/>
          <p:cNvPicPr>
            <a:picLocks noChangeAspect="1"/>
          </p:cNvPicPr>
          <p:nvPr/>
        </p:nvPicPr>
        <p:blipFill>
          <a:blip r:embed="rId3"/>
          <a:stretch>
            <a:fillRect/>
          </a:stretch>
        </p:blipFill>
        <p:spPr>
          <a:xfrm>
            <a:off x="2494061" y="2593594"/>
            <a:ext cx="3263719" cy="982125"/>
          </a:xfrm>
          <a:prstGeom prst="rect">
            <a:avLst/>
          </a:prstGeom>
        </p:spPr>
      </p:pic>
      <p:pic>
        <p:nvPicPr>
          <p:cNvPr id="9" name="Imagem 8"/>
          <p:cNvPicPr>
            <a:picLocks noChangeAspect="1"/>
          </p:cNvPicPr>
          <p:nvPr/>
        </p:nvPicPr>
        <p:blipFill>
          <a:blip r:embed="rId4"/>
          <a:stretch>
            <a:fillRect/>
          </a:stretch>
        </p:blipFill>
        <p:spPr>
          <a:xfrm>
            <a:off x="1716156" y="3713118"/>
            <a:ext cx="3546656" cy="2510238"/>
          </a:xfrm>
          <a:prstGeom prst="rect">
            <a:avLst/>
          </a:prstGeom>
        </p:spPr>
      </p:pic>
      <p:pic>
        <p:nvPicPr>
          <p:cNvPr id="10" name="Imagem 9"/>
          <p:cNvPicPr>
            <a:picLocks noChangeAspect="1"/>
          </p:cNvPicPr>
          <p:nvPr/>
        </p:nvPicPr>
        <p:blipFill>
          <a:blip r:embed="rId5"/>
          <a:stretch>
            <a:fillRect/>
          </a:stretch>
        </p:blipFill>
        <p:spPr>
          <a:xfrm>
            <a:off x="8468841" y="2593593"/>
            <a:ext cx="3263719" cy="982125"/>
          </a:xfrm>
          <a:prstGeom prst="rect">
            <a:avLst/>
          </a:prstGeom>
        </p:spPr>
      </p:pic>
      <p:pic>
        <p:nvPicPr>
          <p:cNvPr id="11" name="Imagem 10"/>
          <p:cNvPicPr>
            <a:picLocks noChangeAspect="1"/>
          </p:cNvPicPr>
          <p:nvPr/>
        </p:nvPicPr>
        <p:blipFill>
          <a:blip r:embed="rId6"/>
          <a:stretch>
            <a:fillRect/>
          </a:stretch>
        </p:blipFill>
        <p:spPr>
          <a:xfrm>
            <a:off x="7451747" y="3874958"/>
            <a:ext cx="3314552" cy="2345960"/>
          </a:xfrm>
          <a:prstGeom prst="rect">
            <a:avLst/>
          </a:prstGeom>
        </p:spPr>
      </p:pic>
    </p:spTree>
    <p:extLst>
      <p:ext uri="{BB962C8B-B14F-4D97-AF65-F5344CB8AC3E}">
        <p14:creationId xmlns:p14="http://schemas.microsoft.com/office/powerpoint/2010/main" val="36073366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a:t>
            </a:r>
            <a:r>
              <a:rPr lang="en-GB" dirty="0">
                <a:latin typeface="Calibri" panose="020F0502020204030204" pitchFamily="34" charset="0"/>
              </a:rPr>
              <a:t>org + </a:t>
            </a:r>
            <a:r>
              <a:rPr lang="en-GB" dirty="0" err="1">
                <a:latin typeface="Calibri" panose="020F0502020204030204" pitchFamily="34" charset="0"/>
              </a:rPr>
              <a:t>blo</a:t>
            </a:r>
            <a:r>
              <a:rPr lang="en-GB" dirty="0">
                <a:latin typeface="Calibri" panose="020F0502020204030204" pitchFamily="34" charset="0"/>
              </a:rPr>
              <a:t> + </a:t>
            </a:r>
            <a:r>
              <a:rPr lang="en-GB" dirty="0" err="1">
                <a:latin typeface="Calibri" panose="020F0502020204030204" pitchFamily="34" charset="0"/>
              </a:rPr>
              <a:t>blu</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 AND </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=0.6 AND </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=0.6,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a:t>
            </a:r>
          </a:p>
          <a:p>
            <a:pPr lvl="1" indent="0">
              <a:spcBef>
                <a:spcPts val="600"/>
              </a:spcBef>
              <a:spcAft>
                <a:spcPts val="600"/>
              </a:spcAft>
              <a:buClr>
                <a:schemeClr val="accent4">
                  <a:lumMod val="75000"/>
                </a:schemeClr>
              </a:buClr>
              <a:buNone/>
            </a:pPr>
            <a:r>
              <a:rPr lang="en-US" sz="1800" dirty="0" smtClean="0">
                <a:solidFill>
                  <a:schemeClr val="tx1">
                    <a:lumMod val="75000"/>
                    <a:lumOff val="25000"/>
                  </a:schemeClr>
                </a:solidFill>
                <a:latin typeface="Calibri" panose="020F0502020204030204" pitchFamily="34" charset="0"/>
              </a:rPr>
              <a:t>                                Barbecue</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5116803" y="5997684"/>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0"/>
          </p:cNvCxnSpPr>
          <p:nvPr/>
        </p:nvCxnSpPr>
        <p:spPr>
          <a:xfrm flipH="1" flipV="1">
            <a:off x="5013434" y="5596759"/>
            <a:ext cx="744346" cy="4009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3"/>
          <a:stretch>
            <a:fillRect/>
          </a:stretch>
        </p:blipFill>
        <p:spPr>
          <a:xfrm>
            <a:off x="1722124" y="3689933"/>
            <a:ext cx="3512432" cy="2486014"/>
          </a:xfrm>
          <a:prstGeom prst="rect">
            <a:avLst/>
          </a:prstGeom>
        </p:spPr>
      </p:pic>
      <p:pic>
        <p:nvPicPr>
          <p:cNvPr id="7" name="Imagem 6"/>
          <p:cNvPicPr>
            <a:picLocks noChangeAspect="1"/>
          </p:cNvPicPr>
          <p:nvPr/>
        </p:nvPicPr>
        <p:blipFill>
          <a:blip r:embed="rId4"/>
          <a:stretch>
            <a:fillRect/>
          </a:stretch>
        </p:blipFill>
        <p:spPr>
          <a:xfrm>
            <a:off x="6851698" y="3689933"/>
            <a:ext cx="3263719" cy="982125"/>
          </a:xfrm>
          <a:prstGeom prst="rect">
            <a:avLst/>
          </a:prstGeom>
        </p:spPr>
      </p:pic>
    </p:spTree>
    <p:extLst>
      <p:ext uri="{BB962C8B-B14F-4D97-AF65-F5344CB8AC3E}">
        <p14:creationId xmlns:p14="http://schemas.microsoft.com/office/powerpoint/2010/main" val="15067744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a:latin typeface="Calibri" panose="020F0502020204030204" pitchFamily="34" charset="0"/>
              </a:rPr>
              <a:t>Exp. </a:t>
            </a:r>
            <a:r>
              <a:rPr lang="en-GB" dirty="0" smtClean="0">
                <a:latin typeface="Calibri" panose="020F0502020204030204" pitchFamily="34" charset="0"/>
              </a:rPr>
              <a:t>2 </a:t>
            </a:r>
            <a:r>
              <a:rPr lang="en-GB" dirty="0">
                <a:latin typeface="Calibri" panose="020F0502020204030204" pitchFamily="34" charset="0"/>
              </a:rPr>
              <a:t>and Exp.3 – T-Test between Scores</a:t>
            </a:r>
            <a:r>
              <a:rPr lang="en-GB" dirty="0" smtClean="0">
                <a:latin typeface="Calibri" panose="020F0502020204030204" pitchFamily="34" charset="0"/>
              </a:rPr>
              <a:t>’ – </a:t>
            </a:r>
            <a:r>
              <a:rPr lang="en-GB" dirty="0">
                <a:latin typeface="Calibri" panose="020F0502020204030204" pitchFamily="34" charset="0"/>
              </a:rPr>
              <a:t>org + </a:t>
            </a:r>
            <a:r>
              <a:rPr lang="en-GB" dirty="0" err="1">
                <a:latin typeface="Calibri" panose="020F0502020204030204" pitchFamily="34" charset="0"/>
              </a:rPr>
              <a:t>blo</a:t>
            </a:r>
            <a:r>
              <a:rPr lang="en-GB" dirty="0">
                <a:latin typeface="Calibri" panose="020F0502020204030204" pitchFamily="34" charset="0"/>
              </a:rPr>
              <a:t> + </a:t>
            </a:r>
            <a:r>
              <a:rPr lang="en-GB" dirty="0" err="1">
                <a:latin typeface="Calibri" panose="020F0502020204030204" pitchFamily="34" charset="0"/>
              </a:rPr>
              <a:t>blu</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 </a:t>
            </a:r>
            <a:r>
              <a:rPr lang="en-US" sz="1600" dirty="0">
                <a:solidFill>
                  <a:schemeClr val="tx1">
                    <a:lumMod val="75000"/>
                    <a:lumOff val="25000"/>
                  </a:schemeClr>
                </a:solidFill>
                <a:latin typeface="Calibri" panose="020F0502020204030204" pitchFamily="34" charset="0"/>
                <a:sym typeface="Wingdings 3" panose="05040102010807070707" pitchFamily="18" charset="2"/>
              </a:rPr>
              <a:t>OR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a:t>
            </a:r>
            <a:endParaRPr lang="en-US" sz="1600" dirty="0" smtClean="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OBS: the filter has been selected for each video (separately)</a:t>
            </a:r>
            <a:endParaRPr lang="en-US" sz="1600" dirty="0">
              <a:solidFill>
                <a:schemeClr val="tx1">
                  <a:lumMod val="75000"/>
                  <a:lumOff val="25000"/>
                </a:schemeClr>
              </a:solidFill>
              <a:latin typeface="Calibri" panose="020F0502020204030204" pitchFamily="34" charset="0"/>
              <a:sym typeface="Wingdings 3" panose="05040102010807070707" pitchFamily="18" charset="2"/>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NON PARAMETRIC TESTS  2-INDEPENDENT SAMPLES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PAIRS: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score2 </a:t>
            </a:r>
            <a:r>
              <a:rPr lang="en-GB" sz="1600" dirty="0">
                <a:solidFill>
                  <a:schemeClr val="tx1">
                    <a:lumMod val="75000"/>
                    <a:lumOff val="25000"/>
                  </a:schemeClr>
                </a:solidFill>
                <a:latin typeface="Calibri" panose="020F0502020204030204" pitchFamily="34" charset="0"/>
                <a:sym typeface="Wingdings 3" panose="05040102010807070707" pitchFamily="18" charset="2"/>
              </a:rPr>
              <a:t>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score3</a:t>
            </a:r>
            <a:endParaRPr lang="en-GB" sz="16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TYPE: Mann Whitney</a:t>
            </a:r>
            <a:endParaRPr lang="en-GB" sz="16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72106498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a:t>
            </a:r>
            <a:r>
              <a:rPr lang="en-GB" dirty="0">
                <a:latin typeface="Calibri" panose="020F0502020204030204" pitchFamily="34" charset="0"/>
              </a:rPr>
              <a:t>org + </a:t>
            </a:r>
            <a:r>
              <a:rPr lang="en-GB" dirty="0" err="1">
                <a:latin typeface="Calibri" panose="020F0502020204030204" pitchFamily="34" charset="0"/>
              </a:rPr>
              <a:t>blo</a:t>
            </a:r>
            <a:r>
              <a:rPr lang="en-GB" dirty="0">
                <a:latin typeface="Calibri" panose="020F0502020204030204" pitchFamily="34" charset="0"/>
              </a:rPr>
              <a:t> + </a:t>
            </a:r>
            <a:r>
              <a:rPr lang="en-GB" dirty="0" err="1">
                <a:latin typeface="Calibri" panose="020F0502020204030204" pitchFamily="34" charset="0"/>
              </a:rPr>
              <a:t>blu</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=0.6 / </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=0.6,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to Park Joy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4577157" y="6127823"/>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0"/>
          </p:cNvCxnSpPr>
          <p:nvPr/>
        </p:nvCxnSpPr>
        <p:spPr>
          <a:xfrm flipH="1" flipV="1">
            <a:off x="3987384" y="5246557"/>
            <a:ext cx="1230750" cy="8812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367839" y="2728075"/>
            <a:ext cx="3263719" cy="982125"/>
          </a:xfrm>
          <a:prstGeom prst="rect">
            <a:avLst/>
          </a:prstGeom>
        </p:spPr>
      </p:pic>
      <p:pic>
        <p:nvPicPr>
          <p:cNvPr id="7" name="Imagem 6"/>
          <p:cNvPicPr>
            <a:picLocks noChangeAspect="1"/>
          </p:cNvPicPr>
          <p:nvPr/>
        </p:nvPicPr>
        <p:blipFill>
          <a:blip r:embed="rId4"/>
          <a:stretch>
            <a:fillRect/>
          </a:stretch>
        </p:blipFill>
        <p:spPr>
          <a:xfrm>
            <a:off x="1352938" y="3897358"/>
            <a:ext cx="2785536" cy="2412000"/>
          </a:xfrm>
          <a:prstGeom prst="rect">
            <a:avLst/>
          </a:prstGeom>
        </p:spPr>
      </p:pic>
      <p:pic>
        <p:nvPicPr>
          <p:cNvPr id="11" name="Imagem 10"/>
          <p:cNvPicPr>
            <a:picLocks noChangeAspect="1"/>
          </p:cNvPicPr>
          <p:nvPr/>
        </p:nvPicPr>
        <p:blipFill>
          <a:blip r:embed="rId5"/>
          <a:stretch>
            <a:fillRect/>
          </a:stretch>
        </p:blipFill>
        <p:spPr>
          <a:xfrm>
            <a:off x="8468841" y="2728075"/>
            <a:ext cx="3263719" cy="982125"/>
          </a:xfrm>
          <a:prstGeom prst="rect">
            <a:avLst/>
          </a:prstGeom>
        </p:spPr>
      </p:pic>
      <p:pic>
        <p:nvPicPr>
          <p:cNvPr id="12" name="Imagem 11"/>
          <p:cNvPicPr>
            <a:picLocks noChangeAspect="1"/>
          </p:cNvPicPr>
          <p:nvPr/>
        </p:nvPicPr>
        <p:blipFill>
          <a:blip r:embed="rId6"/>
          <a:stretch>
            <a:fillRect/>
          </a:stretch>
        </p:blipFill>
        <p:spPr>
          <a:xfrm>
            <a:off x="7188203" y="3897358"/>
            <a:ext cx="2912497" cy="2061395"/>
          </a:xfrm>
          <a:prstGeom prst="rect">
            <a:avLst/>
          </a:prstGeom>
        </p:spPr>
      </p:pic>
      <p:sp>
        <p:nvSpPr>
          <p:cNvPr id="17" name="Retângulo 16"/>
          <p:cNvSpPr/>
          <p:nvPr/>
        </p:nvSpPr>
        <p:spPr>
          <a:xfrm>
            <a:off x="10499777" y="6070825"/>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8" name="Conector de seta reta 17"/>
          <p:cNvCxnSpPr>
            <a:stCxn id="17" idx="0"/>
          </p:cNvCxnSpPr>
          <p:nvPr/>
        </p:nvCxnSpPr>
        <p:spPr>
          <a:xfrm flipH="1" flipV="1">
            <a:off x="9878518" y="5471411"/>
            <a:ext cx="1262236" cy="5994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60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a:t>
            </a:r>
            <a:r>
              <a:rPr lang="en-GB" dirty="0">
                <a:latin typeface="Calibri" panose="020F0502020204030204" pitchFamily="34" charset="0"/>
              </a:rPr>
              <a:t>org + </a:t>
            </a:r>
            <a:r>
              <a:rPr lang="en-GB" dirty="0" err="1">
                <a:latin typeface="Calibri" panose="020F0502020204030204" pitchFamily="34" charset="0"/>
              </a:rPr>
              <a:t>blo</a:t>
            </a:r>
            <a:r>
              <a:rPr lang="en-GB" dirty="0">
                <a:latin typeface="Calibri" panose="020F0502020204030204" pitchFamily="34" charset="0"/>
              </a:rPr>
              <a:t> + </a:t>
            </a:r>
            <a:r>
              <a:rPr lang="en-GB" dirty="0" err="1">
                <a:latin typeface="Calibri" panose="020F0502020204030204" pitchFamily="34" charset="0"/>
              </a:rPr>
              <a:t>blu</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lvl="0" indent="-285750" algn="just">
              <a:spcBef>
                <a:spcPts val="600"/>
              </a:spcBef>
              <a:spcAft>
                <a:spcPts val="600"/>
              </a:spcAft>
              <a:buClr>
                <a:srgbClr val="DD462F"/>
              </a:buClr>
              <a:buFont typeface="Wingdings" panose="05000000000000000000" pitchFamily="2" charset="2"/>
              <a:buChar char="ü"/>
            </a:pPr>
            <a:r>
              <a:rPr lang="en-GB" sz="2000" dirty="0">
                <a:solidFill>
                  <a:prstClr val="black">
                    <a:lumMod val="75000"/>
                    <a:lumOff val="25000"/>
                  </a:prstClr>
                </a:solidFill>
                <a:latin typeface="Calibri" panose="020F0502020204030204" pitchFamily="34" charset="0"/>
              </a:rPr>
              <a:t>Output </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 / </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=0.6 / </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=0.6,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a:t>
            </a:r>
            <a:endParaRPr lang="en-US" dirty="0">
              <a:solidFill>
                <a:prstClr val="black">
                  <a:lumMod val="75000"/>
                  <a:lumOff val="25000"/>
                </a:prst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Mann-Whitney Test to Into Trees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4202403" y="6100379"/>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0"/>
          </p:cNvCxnSpPr>
          <p:nvPr/>
        </p:nvCxnSpPr>
        <p:spPr>
          <a:xfrm flipH="1" flipV="1">
            <a:off x="4004442" y="5162562"/>
            <a:ext cx="838938" cy="9378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0698864" y="5935487"/>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4" name="Conector de seta reta 13"/>
          <p:cNvCxnSpPr>
            <a:stCxn id="13" idx="0"/>
          </p:cNvCxnSpPr>
          <p:nvPr/>
        </p:nvCxnSpPr>
        <p:spPr>
          <a:xfrm flipH="1" flipV="1">
            <a:off x="10609856" y="5366479"/>
            <a:ext cx="729985" cy="5690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Imagem 7"/>
          <p:cNvPicPr>
            <a:picLocks noChangeAspect="1"/>
          </p:cNvPicPr>
          <p:nvPr/>
        </p:nvPicPr>
        <p:blipFill>
          <a:blip r:embed="rId3"/>
          <a:stretch>
            <a:fillRect/>
          </a:stretch>
        </p:blipFill>
        <p:spPr>
          <a:xfrm>
            <a:off x="450478" y="2758055"/>
            <a:ext cx="3263719" cy="982125"/>
          </a:xfrm>
          <a:prstGeom prst="rect">
            <a:avLst/>
          </a:prstGeom>
        </p:spPr>
      </p:pic>
      <p:pic>
        <p:nvPicPr>
          <p:cNvPr id="9" name="Imagem 8"/>
          <p:cNvPicPr>
            <a:picLocks noChangeAspect="1"/>
          </p:cNvPicPr>
          <p:nvPr/>
        </p:nvPicPr>
        <p:blipFill>
          <a:blip r:embed="rId4"/>
          <a:stretch>
            <a:fillRect/>
          </a:stretch>
        </p:blipFill>
        <p:spPr>
          <a:xfrm>
            <a:off x="1390873" y="3807878"/>
            <a:ext cx="2785536" cy="2412000"/>
          </a:xfrm>
          <a:prstGeom prst="rect">
            <a:avLst/>
          </a:prstGeom>
        </p:spPr>
      </p:pic>
      <p:pic>
        <p:nvPicPr>
          <p:cNvPr id="10" name="Imagem 9"/>
          <p:cNvPicPr>
            <a:picLocks noChangeAspect="1"/>
          </p:cNvPicPr>
          <p:nvPr/>
        </p:nvPicPr>
        <p:blipFill>
          <a:blip r:embed="rId5"/>
          <a:stretch>
            <a:fillRect/>
          </a:stretch>
        </p:blipFill>
        <p:spPr>
          <a:xfrm>
            <a:off x="7551427" y="2758054"/>
            <a:ext cx="3263719" cy="982125"/>
          </a:xfrm>
          <a:prstGeom prst="rect">
            <a:avLst/>
          </a:prstGeom>
        </p:spPr>
      </p:pic>
      <p:pic>
        <p:nvPicPr>
          <p:cNvPr id="11" name="Imagem 10"/>
          <p:cNvPicPr>
            <a:picLocks noChangeAspect="1"/>
          </p:cNvPicPr>
          <p:nvPr/>
        </p:nvPicPr>
        <p:blipFill>
          <a:blip r:embed="rId6"/>
          <a:stretch>
            <a:fillRect/>
          </a:stretch>
        </p:blipFill>
        <p:spPr>
          <a:xfrm>
            <a:off x="7893821" y="3807878"/>
            <a:ext cx="2899223" cy="2052000"/>
          </a:xfrm>
          <a:prstGeom prst="rect">
            <a:avLst/>
          </a:prstGeom>
        </p:spPr>
      </p:pic>
    </p:spTree>
    <p:extLst>
      <p:ext uri="{BB962C8B-B14F-4D97-AF65-F5344CB8AC3E}">
        <p14:creationId xmlns:p14="http://schemas.microsoft.com/office/powerpoint/2010/main" val="33689345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a:t>
            </a:r>
            <a:r>
              <a:rPr lang="en-GB" dirty="0">
                <a:latin typeface="Calibri" panose="020F0502020204030204" pitchFamily="34" charset="0"/>
              </a:rPr>
              <a:t>org + </a:t>
            </a:r>
            <a:r>
              <a:rPr lang="en-GB" dirty="0" err="1">
                <a:latin typeface="Calibri" panose="020F0502020204030204" pitchFamily="34" charset="0"/>
              </a:rPr>
              <a:t>blo</a:t>
            </a:r>
            <a:r>
              <a:rPr lang="en-GB" dirty="0">
                <a:latin typeface="Calibri" panose="020F0502020204030204" pitchFamily="34" charset="0"/>
              </a:rPr>
              <a:t> + </a:t>
            </a:r>
            <a:r>
              <a:rPr lang="en-GB" dirty="0" err="1">
                <a:latin typeface="Calibri" panose="020F0502020204030204" pitchFamily="34" charset="0"/>
              </a:rPr>
              <a:t>blu</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lvl="0" indent="-285750" algn="just">
              <a:spcBef>
                <a:spcPts val="600"/>
              </a:spcBef>
              <a:spcAft>
                <a:spcPts val="600"/>
              </a:spcAft>
              <a:buClr>
                <a:srgbClr val="DD462F"/>
              </a:buClr>
              <a:buFont typeface="Wingdings" panose="05000000000000000000" pitchFamily="2" charset="2"/>
              <a:buChar char="ü"/>
            </a:pPr>
            <a:r>
              <a:rPr lang="en-GB" sz="2000" dirty="0">
                <a:solidFill>
                  <a:prstClr val="black">
                    <a:lumMod val="75000"/>
                    <a:lumOff val="25000"/>
                  </a:prstClr>
                </a:solidFill>
                <a:latin typeface="Calibri" panose="020F0502020204030204" pitchFamily="34" charset="0"/>
              </a:rPr>
              <a:t>Output </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 / </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=0.6 / </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=0.6,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a:t>
            </a:r>
            <a:endParaRPr lang="en-US" dirty="0">
              <a:solidFill>
                <a:prstClr val="black">
                  <a:lumMod val="75000"/>
                  <a:lumOff val="25000"/>
                </a:prst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Mann-Whitney Test to Park Run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4475827" y="5935487"/>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0"/>
          </p:cNvCxnSpPr>
          <p:nvPr/>
        </p:nvCxnSpPr>
        <p:spPr>
          <a:xfrm flipH="1" flipV="1">
            <a:off x="4017364" y="5321508"/>
            <a:ext cx="1099440" cy="6139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0743834" y="5935487"/>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4" name="Conector de seta reta 13"/>
          <p:cNvCxnSpPr>
            <a:stCxn id="13" idx="0"/>
          </p:cNvCxnSpPr>
          <p:nvPr/>
        </p:nvCxnSpPr>
        <p:spPr>
          <a:xfrm flipH="1" flipV="1">
            <a:off x="10792918" y="5411449"/>
            <a:ext cx="591893" cy="5240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3"/>
          <a:stretch>
            <a:fillRect/>
          </a:stretch>
        </p:blipFill>
        <p:spPr>
          <a:xfrm>
            <a:off x="641648" y="2877976"/>
            <a:ext cx="3263719" cy="982125"/>
          </a:xfrm>
          <a:prstGeom prst="rect">
            <a:avLst/>
          </a:prstGeom>
        </p:spPr>
      </p:pic>
      <p:pic>
        <p:nvPicPr>
          <p:cNvPr id="7" name="Imagem 6"/>
          <p:cNvPicPr>
            <a:picLocks noChangeAspect="1"/>
          </p:cNvPicPr>
          <p:nvPr/>
        </p:nvPicPr>
        <p:blipFill>
          <a:blip r:embed="rId4"/>
          <a:stretch>
            <a:fillRect/>
          </a:stretch>
        </p:blipFill>
        <p:spPr>
          <a:xfrm>
            <a:off x="1390873" y="3957671"/>
            <a:ext cx="2785536" cy="2412000"/>
          </a:xfrm>
          <a:prstGeom prst="rect">
            <a:avLst/>
          </a:prstGeom>
        </p:spPr>
      </p:pic>
      <p:pic>
        <p:nvPicPr>
          <p:cNvPr id="10" name="Imagem 9"/>
          <p:cNvPicPr>
            <a:picLocks noChangeAspect="1"/>
          </p:cNvPicPr>
          <p:nvPr/>
        </p:nvPicPr>
        <p:blipFill>
          <a:blip r:embed="rId5"/>
          <a:stretch>
            <a:fillRect/>
          </a:stretch>
        </p:blipFill>
        <p:spPr>
          <a:xfrm>
            <a:off x="8121092" y="2877975"/>
            <a:ext cx="3263719" cy="982125"/>
          </a:xfrm>
          <a:prstGeom prst="rect">
            <a:avLst/>
          </a:prstGeom>
        </p:spPr>
      </p:pic>
      <p:pic>
        <p:nvPicPr>
          <p:cNvPr id="11" name="Imagem 10"/>
          <p:cNvPicPr>
            <a:picLocks noChangeAspect="1"/>
          </p:cNvPicPr>
          <p:nvPr/>
        </p:nvPicPr>
        <p:blipFill>
          <a:blip r:embed="rId6"/>
          <a:stretch>
            <a:fillRect/>
          </a:stretch>
        </p:blipFill>
        <p:spPr>
          <a:xfrm>
            <a:off x="8059664" y="3883487"/>
            <a:ext cx="2899223" cy="2052000"/>
          </a:xfrm>
          <a:prstGeom prst="rect">
            <a:avLst/>
          </a:prstGeom>
        </p:spPr>
      </p:pic>
    </p:spTree>
    <p:extLst>
      <p:ext uri="{BB962C8B-B14F-4D97-AF65-F5344CB8AC3E}">
        <p14:creationId xmlns:p14="http://schemas.microsoft.com/office/powerpoint/2010/main" val="36583690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a:t>
            </a:r>
            <a:r>
              <a:rPr lang="en-GB" dirty="0">
                <a:latin typeface="Calibri" panose="020F0502020204030204" pitchFamily="34" charset="0"/>
              </a:rPr>
              <a:t>org + </a:t>
            </a:r>
            <a:r>
              <a:rPr lang="en-GB" dirty="0" err="1">
                <a:latin typeface="Calibri" panose="020F0502020204030204" pitchFamily="34" charset="0"/>
              </a:rPr>
              <a:t>blo</a:t>
            </a:r>
            <a:r>
              <a:rPr lang="en-GB" dirty="0">
                <a:latin typeface="Calibri" panose="020F0502020204030204" pitchFamily="34" charset="0"/>
              </a:rPr>
              <a:t> + </a:t>
            </a:r>
            <a:r>
              <a:rPr lang="en-GB" dirty="0" err="1">
                <a:latin typeface="Calibri" panose="020F0502020204030204" pitchFamily="34" charset="0"/>
              </a:rPr>
              <a:t>blu</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lvl="0" indent="-285750" algn="just">
              <a:spcBef>
                <a:spcPts val="600"/>
              </a:spcBef>
              <a:spcAft>
                <a:spcPts val="600"/>
              </a:spcAft>
              <a:buClr>
                <a:srgbClr val="DD462F"/>
              </a:buClr>
              <a:buFont typeface="Wingdings" panose="05000000000000000000" pitchFamily="2" charset="2"/>
              <a:buChar char="ü"/>
            </a:pPr>
            <a:r>
              <a:rPr lang="en-GB" sz="2000" dirty="0">
                <a:solidFill>
                  <a:prstClr val="black">
                    <a:lumMod val="75000"/>
                    <a:lumOff val="25000"/>
                  </a:prstClr>
                </a:solidFill>
                <a:latin typeface="Calibri" panose="020F0502020204030204" pitchFamily="34" charset="0"/>
              </a:rPr>
              <a:t>Output </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 / </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=0.6 / </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=0.6,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a:t>
            </a:r>
            <a:endParaRPr lang="en-US" dirty="0">
              <a:solidFill>
                <a:prstClr val="black">
                  <a:lumMod val="75000"/>
                  <a:lumOff val="25000"/>
                </a:prst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Mann-Whitney Test to Romeo &amp; Juliet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4176409" y="5935487"/>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0"/>
          </p:cNvCxnSpPr>
          <p:nvPr/>
        </p:nvCxnSpPr>
        <p:spPr>
          <a:xfrm flipH="1" flipV="1">
            <a:off x="4004442" y="5222522"/>
            <a:ext cx="812944" cy="7129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0743834" y="5935487"/>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4" name="Conector de seta reta 13"/>
          <p:cNvCxnSpPr>
            <a:stCxn id="13" idx="0"/>
          </p:cNvCxnSpPr>
          <p:nvPr/>
        </p:nvCxnSpPr>
        <p:spPr>
          <a:xfrm flipH="1" flipV="1">
            <a:off x="10613036" y="5351489"/>
            <a:ext cx="771775" cy="583998"/>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3"/>
          <a:stretch>
            <a:fillRect/>
          </a:stretch>
        </p:blipFill>
        <p:spPr>
          <a:xfrm>
            <a:off x="581687" y="2758055"/>
            <a:ext cx="3263719" cy="982125"/>
          </a:xfrm>
          <a:prstGeom prst="rect">
            <a:avLst/>
          </a:prstGeom>
        </p:spPr>
      </p:pic>
      <p:pic>
        <p:nvPicPr>
          <p:cNvPr id="7" name="Imagem 6"/>
          <p:cNvPicPr>
            <a:picLocks noChangeAspect="1"/>
          </p:cNvPicPr>
          <p:nvPr/>
        </p:nvPicPr>
        <p:blipFill>
          <a:blip r:embed="rId4"/>
          <a:stretch>
            <a:fillRect/>
          </a:stretch>
        </p:blipFill>
        <p:spPr>
          <a:xfrm>
            <a:off x="1390873" y="3886557"/>
            <a:ext cx="2785536" cy="2412000"/>
          </a:xfrm>
          <a:prstGeom prst="rect">
            <a:avLst/>
          </a:prstGeom>
        </p:spPr>
      </p:pic>
      <p:pic>
        <p:nvPicPr>
          <p:cNvPr id="9" name="Imagem 8"/>
          <p:cNvPicPr>
            <a:picLocks noChangeAspect="1"/>
          </p:cNvPicPr>
          <p:nvPr/>
        </p:nvPicPr>
        <p:blipFill>
          <a:blip r:embed="rId5"/>
          <a:stretch>
            <a:fillRect/>
          </a:stretch>
        </p:blipFill>
        <p:spPr>
          <a:xfrm>
            <a:off x="8331602" y="2758055"/>
            <a:ext cx="3263719" cy="982125"/>
          </a:xfrm>
          <a:prstGeom prst="rect">
            <a:avLst/>
          </a:prstGeom>
        </p:spPr>
      </p:pic>
      <p:pic>
        <p:nvPicPr>
          <p:cNvPr id="10" name="Imagem 9"/>
          <p:cNvPicPr>
            <a:picLocks noChangeAspect="1"/>
          </p:cNvPicPr>
          <p:nvPr/>
        </p:nvPicPr>
        <p:blipFill>
          <a:blip r:embed="rId6"/>
          <a:stretch>
            <a:fillRect/>
          </a:stretch>
        </p:blipFill>
        <p:spPr>
          <a:xfrm>
            <a:off x="7915922" y="3811833"/>
            <a:ext cx="2899223" cy="2052000"/>
          </a:xfrm>
          <a:prstGeom prst="rect">
            <a:avLst/>
          </a:prstGeom>
        </p:spPr>
      </p:pic>
    </p:spTree>
    <p:extLst>
      <p:ext uri="{BB962C8B-B14F-4D97-AF65-F5344CB8AC3E}">
        <p14:creationId xmlns:p14="http://schemas.microsoft.com/office/powerpoint/2010/main" val="39543482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a:t>
            </a:r>
            <a:r>
              <a:rPr lang="en-GB" dirty="0">
                <a:latin typeface="Calibri" panose="020F0502020204030204" pitchFamily="34" charset="0"/>
              </a:rPr>
              <a:t>org + </a:t>
            </a:r>
            <a:r>
              <a:rPr lang="en-GB" dirty="0" err="1">
                <a:latin typeface="Calibri" panose="020F0502020204030204" pitchFamily="34" charset="0"/>
              </a:rPr>
              <a:t>blo</a:t>
            </a:r>
            <a:r>
              <a:rPr lang="en-GB" dirty="0">
                <a:latin typeface="Calibri" panose="020F0502020204030204" pitchFamily="34" charset="0"/>
              </a:rPr>
              <a:t> + </a:t>
            </a:r>
            <a:r>
              <a:rPr lang="en-GB" dirty="0" err="1">
                <a:latin typeface="Calibri" panose="020F0502020204030204" pitchFamily="34" charset="0"/>
              </a:rPr>
              <a:t>blu</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lvl="0" indent="-285750" algn="just">
              <a:spcBef>
                <a:spcPts val="600"/>
              </a:spcBef>
              <a:spcAft>
                <a:spcPts val="600"/>
              </a:spcAft>
              <a:buClr>
                <a:srgbClr val="DD462F"/>
              </a:buClr>
              <a:buFont typeface="Wingdings" panose="05000000000000000000" pitchFamily="2" charset="2"/>
              <a:buChar char="ü"/>
            </a:pPr>
            <a:r>
              <a:rPr lang="en-GB" sz="2000" dirty="0">
                <a:solidFill>
                  <a:prstClr val="black">
                    <a:lumMod val="75000"/>
                    <a:lumOff val="25000"/>
                  </a:prstClr>
                </a:solidFill>
                <a:latin typeface="Calibri" panose="020F0502020204030204" pitchFamily="34" charset="0"/>
              </a:rPr>
              <a:t>Output </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 / </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=0.6 / </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=0.6,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a:t>
            </a:r>
            <a:endParaRPr lang="en-US" dirty="0">
              <a:solidFill>
                <a:prstClr val="black">
                  <a:lumMod val="75000"/>
                  <a:lumOff val="25000"/>
                </a:prst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Mann-Whitney Test to Cactus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4277864" y="6089332"/>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0"/>
          </p:cNvCxnSpPr>
          <p:nvPr/>
        </p:nvCxnSpPr>
        <p:spPr>
          <a:xfrm flipH="1" flipV="1">
            <a:off x="4332157" y="5321508"/>
            <a:ext cx="586684" cy="7678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0743834" y="5935487"/>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4" name="Conector de seta reta 13"/>
          <p:cNvCxnSpPr>
            <a:stCxn id="13" idx="0"/>
          </p:cNvCxnSpPr>
          <p:nvPr/>
        </p:nvCxnSpPr>
        <p:spPr>
          <a:xfrm flipH="1" flipV="1">
            <a:off x="10313233" y="5426439"/>
            <a:ext cx="1071578" cy="509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3"/>
          <a:stretch>
            <a:fillRect/>
          </a:stretch>
        </p:blipFill>
        <p:spPr>
          <a:xfrm>
            <a:off x="450478" y="2758055"/>
            <a:ext cx="3263719" cy="982125"/>
          </a:xfrm>
          <a:prstGeom prst="rect">
            <a:avLst/>
          </a:prstGeom>
        </p:spPr>
      </p:pic>
      <p:pic>
        <p:nvPicPr>
          <p:cNvPr id="7" name="Imagem 6"/>
          <p:cNvPicPr>
            <a:picLocks noChangeAspect="1"/>
          </p:cNvPicPr>
          <p:nvPr/>
        </p:nvPicPr>
        <p:blipFill>
          <a:blip r:embed="rId4"/>
          <a:stretch>
            <a:fillRect/>
          </a:stretch>
        </p:blipFill>
        <p:spPr>
          <a:xfrm>
            <a:off x="1701059" y="3966119"/>
            <a:ext cx="2785536" cy="2412000"/>
          </a:xfrm>
          <a:prstGeom prst="rect">
            <a:avLst/>
          </a:prstGeom>
        </p:spPr>
      </p:pic>
      <p:pic>
        <p:nvPicPr>
          <p:cNvPr id="10" name="Imagem 9"/>
          <p:cNvPicPr>
            <a:picLocks noChangeAspect="1"/>
          </p:cNvPicPr>
          <p:nvPr/>
        </p:nvPicPr>
        <p:blipFill>
          <a:blip r:embed="rId5"/>
          <a:stretch>
            <a:fillRect/>
          </a:stretch>
        </p:blipFill>
        <p:spPr>
          <a:xfrm>
            <a:off x="7838998" y="2758055"/>
            <a:ext cx="3263719" cy="982125"/>
          </a:xfrm>
          <a:prstGeom prst="rect">
            <a:avLst/>
          </a:prstGeom>
        </p:spPr>
      </p:pic>
      <p:pic>
        <p:nvPicPr>
          <p:cNvPr id="11" name="Imagem 10"/>
          <p:cNvPicPr>
            <a:picLocks noChangeAspect="1"/>
          </p:cNvPicPr>
          <p:nvPr/>
        </p:nvPicPr>
        <p:blipFill>
          <a:blip r:embed="rId6"/>
          <a:stretch>
            <a:fillRect/>
          </a:stretch>
        </p:blipFill>
        <p:spPr>
          <a:xfrm>
            <a:off x="7622694" y="3883487"/>
            <a:ext cx="2899223" cy="2052000"/>
          </a:xfrm>
          <a:prstGeom prst="rect">
            <a:avLst/>
          </a:prstGeom>
        </p:spPr>
      </p:pic>
    </p:spTree>
    <p:extLst>
      <p:ext uri="{BB962C8B-B14F-4D97-AF65-F5344CB8AC3E}">
        <p14:creationId xmlns:p14="http://schemas.microsoft.com/office/powerpoint/2010/main" val="3879080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1 – Graphs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Graphs</a:t>
            </a:r>
            <a:endParaRPr lang="en-US" dirty="0" smtClean="0">
              <a:solidFill>
                <a:schemeClr val="tx1">
                  <a:lumMod val="75000"/>
                  <a:lumOff val="25000"/>
                </a:schemeClr>
              </a:solidFill>
              <a:latin typeface="Calibri" panose="020F0502020204030204" pitchFamily="34" charset="0"/>
            </a:endParaRPr>
          </a:p>
        </p:txBody>
      </p:sp>
      <p:pic>
        <p:nvPicPr>
          <p:cNvPr id="6" name="Imagem 5"/>
          <p:cNvPicPr>
            <a:picLocks noChangeAspect="1"/>
          </p:cNvPicPr>
          <p:nvPr/>
        </p:nvPicPr>
        <p:blipFill rotWithShape="1">
          <a:blip r:embed="rId2"/>
          <a:srcRect l="18237" t="23529" r="36496" b="8639"/>
          <a:stretch/>
        </p:blipFill>
        <p:spPr>
          <a:xfrm>
            <a:off x="1210236" y="2560975"/>
            <a:ext cx="4414185" cy="3718800"/>
          </a:xfrm>
          <a:prstGeom prst="rect">
            <a:avLst/>
          </a:prstGeom>
        </p:spPr>
      </p:pic>
      <p:pic>
        <p:nvPicPr>
          <p:cNvPr id="7" name="Imagem 6"/>
          <p:cNvPicPr>
            <a:picLocks noChangeAspect="1"/>
          </p:cNvPicPr>
          <p:nvPr/>
        </p:nvPicPr>
        <p:blipFill rotWithShape="1">
          <a:blip r:embed="rId3"/>
          <a:srcRect l="17927" t="19485" r="36703" b="13051"/>
          <a:stretch/>
        </p:blipFill>
        <p:spPr>
          <a:xfrm>
            <a:off x="6384179" y="2560975"/>
            <a:ext cx="4448374" cy="3718800"/>
          </a:xfrm>
          <a:prstGeom prst="rect">
            <a:avLst/>
          </a:prstGeom>
        </p:spPr>
      </p:pic>
    </p:spTree>
    <p:extLst>
      <p:ext uri="{BB962C8B-B14F-4D97-AF65-F5344CB8AC3E}">
        <p14:creationId xmlns:p14="http://schemas.microsoft.com/office/powerpoint/2010/main" val="202218657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a:t>
            </a:r>
            <a:r>
              <a:rPr lang="en-GB" dirty="0">
                <a:latin typeface="Calibri" panose="020F0502020204030204" pitchFamily="34" charset="0"/>
              </a:rPr>
              <a:t>org + </a:t>
            </a:r>
            <a:r>
              <a:rPr lang="en-GB" dirty="0" err="1">
                <a:latin typeface="Calibri" panose="020F0502020204030204" pitchFamily="34" charset="0"/>
              </a:rPr>
              <a:t>blo</a:t>
            </a:r>
            <a:r>
              <a:rPr lang="en-GB" dirty="0">
                <a:latin typeface="Calibri" panose="020F0502020204030204" pitchFamily="34" charset="0"/>
              </a:rPr>
              <a:t> + </a:t>
            </a:r>
            <a:r>
              <a:rPr lang="en-GB" dirty="0" err="1">
                <a:latin typeface="Calibri" panose="020F0502020204030204" pitchFamily="34" charset="0"/>
              </a:rPr>
              <a:t>blu</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lvl="0" indent="-285750" algn="just">
              <a:spcBef>
                <a:spcPts val="600"/>
              </a:spcBef>
              <a:spcAft>
                <a:spcPts val="600"/>
              </a:spcAft>
              <a:buClr>
                <a:srgbClr val="DD462F"/>
              </a:buClr>
              <a:buFont typeface="Wingdings" panose="05000000000000000000" pitchFamily="2" charset="2"/>
              <a:buChar char="ü"/>
            </a:pPr>
            <a:r>
              <a:rPr lang="en-GB" sz="2000" dirty="0">
                <a:solidFill>
                  <a:prstClr val="black">
                    <a:lumMod val="75000"/>
                    <a:lumOff val="25000"/>
                  </a:prstClr>
                </a:solidFill>
                <a:latin typeface="Calibri" panose="020F0502020204030204" pitchFamily="34" charset="0"/>
              </a:rPr>
              <a:t>Output </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 / </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=0.6 / </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=0.6,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a:t>
            </a:r>
            <a:endParaRPr lang="en-US" dirty="0">
              <a:solidFill>
                <a:prstClr val="black">
                  <a:lumMod val="75000"/>
                  <a:lumOff val="25000"/>
                </a:prst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Mann-Whitney Test to Basketball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3944625" y="5935487"/>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0"/>
          </p:cNvCxnSpPr>
          <p:nvPr/>
        </p:nvCxnSpPr>
        <p:spPr>
          <a:xfrm flipH="1" flipV="1">
            <a:off x="4019432" y="5222523"/>
            <a:ext cx="566170" cy="7129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3"/>
          <a:stretch>
            <a:fillRect/>
          </a:stretch>
        </p:blipFill>
        <p:spPr>
          <a:xfrm>
            <a:off x="450478" y="2728075"/>
            <a:ext cx="3263719" cy="982125"/>
          </a:xfrm>
          <a:prstGeom prst="rect">
            <a:avLst/>
          </a:prstGeom>
        </p:spPr>
      </p:pic>
      <p:pic>
        <p:nvPicPr>
          <p:cNvPr id="7" name="Imagem 6"/>
          <p:cNvPicPr>
            <a:picLocks noChangeAspect="1"/>
          </p:cNvPicPr>
          <p:nvPr/>
        </p:nvPicPr>
        <p:blipFill>
          <a:blip r:embed="rId4"/>
          <a:stretch>
            <a:fillRect/>
          </a:stretch>
        </p:blipFill>
        <p:spPr>
          <a:xfrm>
            <a:off x="1390873" y="3886557"/>
            <a:ext cx="2785536" cy="2412000"/>
          </a:xfrm>
          <a:prstGeom prst="rect">
            <a:avLst/>
          </a:prstGeom>
        </p:spPr>
      </p:pic>
      <p:pic>
        <p:nvPicPr>
          <p:cNvPr id="9" name="Imagem 8"/>
          <p:cNvPicPr>
            <a:picLocks noChangeAspect="1"/>
          </p:cNvPicPr>
          <p:nvPr/>
        </p:nvPicPr>
        <p:blipFill>
          <a:blip r:embed="rId5"/>
          <a:stretch>
            <a:fillRect/>
          </a:stretch>
        </p:blipFill>
        <p:spPr>
          <a:xfrm>
            <a:off x="8102878" y="2728074"/>
            <a:ext cx="3263719" cy="982125"/>
          </a:xfrm>
          <a:prstGeom prst="rect">
            <a:avLst/>
          </a:prstGeom>
        </p:spPr>
      </p:pic>
      <p:pic>
        <p:nvPicPr>
          <p:cNvPr id="10" name="Imagem 9"/>
          <p:cNvPicPr>
            <a:picLocks noChangeAspect="1"/>
          </p:cNvPicPr>
          <p:nvPr/>
        </p:nvPicPr>
        <p:blipFill>
          <a:blip r:embed="rId6"/>
          <a:stretch>
            <a:fillRect/>
          </a:stretch>
        </p:blipFill>
        <p:spPr>
          <a:xfrm>
            <a:off x="7530340" y="3886557"/>
            <a:ext cx="2899223" cy="2052000"/>
          </a:xfrm>
          <a:prstGeom prst="rect">
            <a:avLst/>
          </a:prstGeom>
        </p:spPr>
      </p:pic>
      <p:sp>
        <p:nvSpPr>
          <p:cNvPr id="17" name="Retângulo 16"/>
          <p:cNvSpPr/>
          <p:nvPr/>
        </p:nvSpPr>
        <p:spPr>
          <a:xfrm>
            <a:off x="10183032" y="6117867"/>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8" name="Conector de seta reta 17"/>
          <p:cNvCxnSpPr>
            <a:stCxn id="17" idx="0"/>
          </p:cNvCxnSpPr>
          <p:nvPr/>
        </p:nvCxnSpPr>
        <p:spPr>
          <a:xfrm flipH="1" flipV="1">
            <a:off x="10257839" y="5404903"/>
            <a:ext cx="566170" cy="7129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022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a:t>
            </a:r>
            <a:r>
              <a:rPr lang="en-GB" dirty="0">
                <a:latin typeface="Calibri" panose="020F0502020204030204" pitchFamily="34" charset="0"/>
              </a:rPr>
              <a:t>org + </a:t>
            </a:r>
            <a:r>
              <a:rPr lang="en-GB" dirty="0" err="1">
                <a:latin typeface="Calibri" panose="020F0502020204030204" pitchFamily="34" charset="0"/>
              </a:rPr>
              <a:t>blo</a:t>
            </a:r>
            <a:r>
              <a:rPr lang="en-GB" dirty="0">
                <a:latin typeface="Calibri" panose="020F0502020204030204" pitchFamily="34" charset="0"/>
              </a:rPr>
              <a:t> + </a:t>
            </a:r>
            <a:r>
              <a:rPr lang="en-GB" dirty="0" err="1">
                <a:latin typeface="Calibri" panose="020F0502020204030204" pitchFamily="34" charset="0"/>
              </a:rPr>
              <a:t>blu</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lvl="0" indent="-285750" algn="just">
              <a:spcBef>
                <a:spcPts val="600"/>
              </a:spcBef>
              <a:spcAft>
                <a:spcPts val="600"/>
              </a:spcAft>
              <a:buClr>
                <a:srgbClr val="DD462F"/>
              </a:buClr>
              <a:buFont typeface="Wingdings" panose="05000000000000000000" pitchFamily="2" charset="2"/>
              <a:buChar char="ü"/>
            </a:pPr>
            <a:r>
              <a:rPr lang="en-GB" sz="2000" dirty="0">
                <a:solidFill>
                  <a:prstClr val="black">
                    <a:lumMod val="75000"/>
                    <a:lumOff val="25000"/>
                  </a:prstClr>
                </a:solidFill>
                <a:latin typeface="Calibri" panose="020F0502020204030204" pitchFamily="34" charset="0"/>
              </a:rPr>
              <a:t>Output </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 / </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=0.6 / </a:t>
            </a:r>
            <a:r>
              <a:rPr lang="en-GB" sz="1400" dirty="0" err="1">
                <a:solidFill>
                  <a:schemeClr val="tx1">
                    <a:lumMod val="75000"/>
                    <a:lumOff val="25000"/>
                  </a:schemeClr>
                </a:solidFill>
                <a:latin typeface="Calibri" panose="020F0502020204030204" pitchFamily="34" charset="0"/>
              </a:rPr>
              <a:t>pck</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=0.6,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a:t>
            </a:r>
            <a:endParaRPr lang="en-US" dirty="0">
              <a:solidFill>
                <a:prstClr val="black">
                  <a:lumMod val="75000"/>
                  <a:lumOff val="25000"/>
                </a:prst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Mann-Whitney Test to Barbecue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4471651" y="6147479"/>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0"/>
          </p:cNvCxnSpPr>
          <p:nvPr/>
        </p:nvCxnSpPr>
        <p:spPr>
          <a:xfrm flipH="1" flipV="1">
            <a:off x="4242216" y="5456420"/>
            <a:ext cx="870412" cy="6910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0532169" y="6117022"/>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4" name="Conector de seta reta 13"/>
          <p:cNvCxnSpPr>
            <a:stCxn id="13" idx="0"/>
          </p:cNvCxnSpPr>
          <p:nvPr/>
        </p:nvCxnSpPr>
        <p:spPr>
          <a:xfrm flipH="1" flipV="1">
            <a:off x="10343213" y="5636302"/>
            <a:ext cx="829933" cy="4807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3"/>
          <a:stretch>
            <a:fillRect/>
          </a:stretch>
        </p:blipFill>
        <p:spPr>
          <a:xfrm>
            <a:off x="472503" y="2833006"/>
            <a:ext cx="3263719" cy="982125"/>
          </a:xfrm>
          <a:prstGeom prst="rect">
            <a:avLst/>
          </a:prstGeom>
        </p:spPr>
      </p:pic>
      <p:pic>
        <p:nvPicPr>
          <p:cNvPr id="8" name="Imagem 7"/>
          <p:cNvPicPr>
            <a:picLocks noChangeAspect="1"/>
          </p:cNvPicPr>
          <p:nvPr/>
        </p:nvPicPr>
        <p:blipFill>
          <a:blip r:embed="rId4"/>
          <a:stretch>
            <a:fillRect/>
          </a:stretch>
        </p:blipFill>
        <p:spPr>
          <a:xfrm>
            <a:off x="1614804" y="4098549"/>
            <a:ext cx="2785536" cy="2412000"/>
          </a:xfrm>
          <a:prstGeom prst="rect">
            <a:avLst/>
          </a:prstGeom>
        </p:spPr>
      </p:pic>
      <p:pic>
        <p:nvPicPr>
          <p:cNvPr id="10" name="Imagem 9"/>
          <p:cNvPicPr>
            <a:picLocks noChangeAspect="1"/>
          </p:cNvPicPr>
          <p:nvPr/>
        </p:nvPicPr>
        <p:blipFill>
          <a:blip r:embed="rId5"/>
          <a:stretch>
            <a:fillRect/>
          </a:stretch>
        </p:blipFill>
        <p:spPr>
          <a:xfrm>
            <a:off x="8121092" y="2833006"/>
            <a:ext cx="3263719" cy="982125"/>
          </a:xfrm>
          <a:prstGeom prst="rect">
            <a:avLst/>
          </a:prstGeom>
        </p:spPr>
      </p:pic>
      <p:pic>
        <p:nvPicPr>
          <p:cNvPr id="11" name="Imagem 10"/>
          <p:cNvPicPr>
            <a:picLocks noChangeAspect="1"/>
          </p:cNvPicPr>
          <p:nvPr/>
        </p:nvPicPr>
        <p:blipFill>
          <a:blip r:embed="rId6"/>
          <a:stretch>
            <a:fillRect/>
          </a:stretch>
        </p:blipFill>
        <p:spPr>
          <a:xfrm>
            <a:off x="7622694" y="4065022"/>
            <a:ext cx="2899223" cy="2052000"/>
          </a:xfrm>
          <a:prstGeom prst="rect">
            <a:avLst/>
          </a:prstGeom>
        </p:spPr>
      </p:pic>
    </p:spTree>
    <p:extLst>
      <p:ext uri="{BB962C8B-B14F-4D97-AF65-F5344CB8AC3E}">
        <p14:creationId xmlns:p14="http://schemas.microsoft.com/office/powerpoint/2010/main" val="1957176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1 – Graphs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Graphs</a:t>
            </a:r>
            <a:endParaRPr lang="en-US" dirty="0" smtClean="0">
              <a:solidFill>
                <a:schemeClr val="tx1">
                  <a:lumMod val="75000"/>
                  <a:lumOff val="25000"/>
                </a:schemeClr>
              </a:solidFill>
              <a:latin typeface="Calibri" panose="020F0502020204030204" pitchFamily="34" charset="0"/>
            </a:endParaRPr>
          </a:p>
        </p:txBody>
      </p:sp>
      <p:pic>
        <p:nvPicPr>
          <p:cNvPr id="7" name="Imagem 6"/>
          <p:cNvPicPr>
            <a:picLocks noChangeAspect="1"/>
          </p:cNvPicPr>
          <p:nvPr/>
        </p:nvPicPr>
        <p:blipFill rotWithShape="1">
          <a:blip r:embed="rId2"/>
          <a:srcRect l="17927" t="19485" r="36703" b="13051"/>
          <a:stretch/>
        </p:blipFill>
        <p:spPr>
          <a:xfrm>
            <a:off x="958501" y="2560975"/>
            <a:ext cx="4448374" cy="3718800"/>
          </a:xfrm>
          <a:prstGeom prst="rect">
            <a:avLst/>
          </a:prstGeom>
        </p:spPr>
      </p:pic>
      <p:pic>
        <p:nvPicPr>
          <p:cNvPr id="4" name="Imagem 3"/>
          <p:cNvPicPr>
            <a:picLocks noChangeAspect="1"/>
          </p:cNvPicPr>
          <p:nvPr/>
        </p:nvPicPr>
        <p:blipFill rotWithShape="1">
          <a:blip r:embed="rId3"/>
          <a:srcRect l="18134" t="19118" r="44921" b="12317"/>
          <a:stretch/>
        </p:blipFill>
        <p:spPr>
          <a:xfrm>
            <a:off x="958501" y="2560975"/>
            <a:ext cx="3613499" cy="3770394"/>
          </a:xfrm>
          <a:prstGeom prst="rect">
            <a:avLst/>
          </a:prstGeom>
        </p:spPr>
      </p:pic>
      <p:pic>
        <p:nvPicPr>
          <p:cNvPr id="5" name="Imagem 4"/>
          <p:cNvPicPr>
            <a:picLocks noChangeAspect="1"/>
          </p:cNvPicPr>
          <p:nvPr/>
        </p:nvPicPr>
        <p:blipFill rotWithShape="1">
          <a:blip r:embed="rId4"/>
          <a:srcRect l="21131" t="24632" r="35566" b="6066"/>
          <a:stretch/>
        </p:blipFill>
        <p:spPr>
          <a:xfrm>
            <a:off x="6490628" y="2611785"/>
            <a:ext cx="4077496" cy="3668773"/>
          </a:xfrm>
          <a:prstGeom prst="rect">
            <a:avLst/>
          </a:prstGeom>
        </p:spPr>
      </p:pic>
    </p:spTree>
    <p:extLst>
      <p:ext uri="{BB962C8B-B14F-4D97-AF65-F5344CB8AC3E}">
        <p14:creationId xmlns:p14="http://schemas.microsoft.com/office/powerpoint/2010/main" val="6141751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2.1 – Correlation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Calculates </a:t>
            </a:r>
            <a:r>
              <a:rPr lang="en-US" sz="2000" dirty="0" smtClean="0">
                <a:solidFill>
                  <a:schemeClr val="tx1">
                    <a:lumMod val="75000"/>
                    <a:lumOff val="25000"/>
                  </a:schemeClr>
                </a:solidFill>
                <a:latin typeface="Calibri" panose="020F0502020204030204" pitchFamily="34" charset="0"/>
              </a:rPr>
              <a:t>Spearman’s correlation of the independent of settings, i.e., taking into account only artefact (packet loss) in Exp1 and Exp3</a:t>
            </a:r>
          </a:p>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in SPSS </a:t>
            </a:r>
            <a:r>
              <a:rPr lang="en-US" dirty="0" smtClean="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DATA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=8.1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=1</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COVARIATE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BIVARIATE</a:t>
            </a:r>
            <a:endParaRPr lang="en-US" sz="18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VARIABLES: MOS1 and MOS3</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CORRELATION COEFICIENTS: Spearman</a:t>
            </a:r>
            <a:endParaRPr lang="en-GB" sz="1600" dirty="0">
              <a:solidFill>
                <a:schemeClr val="tx1">
                  <a:lumMod val="75000"/>
                  <a:lumOff val="25000"/>
                </a:schemeClr>
              </a:solidFill>
              <a:latin typeface="Calibri" panose="020F0502020204030204" pitchFamily="34" charset="0"/>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endParaRPr lang="en-GB" sz="1600" dirty="0" smtClean="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23149533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2.1 – Correlation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The Spearman's coefficient showed that there is a </a:t>
            </a:r>
            <a:r>
              <a:rPr lang="en-US" sz="1800" i="1" dirty="0" smtClean="0">
                <a:solidFill>
                  <a:schemeClr val="tx1">
                    <a:lumMod val="75000"/>
                    <a:lumOff val="25000"/>
                  </a:schemeClr>
                </a:solidFill>
                <a:latin typeface="Calibri" panose="020F0502020204030204" pitchFamily="34" charset="0"/>
              </a:rPr>
              <a:t>moderate</a:t>
            </a:r>
            <a:r>
              <a:rPr lang="en-US" sz="1800" dirty="0" smtClean="0">
                <a:solidFill>
                  <a:schemeClr val="tx1">
                    <a:lumMod val="75000"/>
                    <a:lumOff val="25000"/>
                  </a:schemeClr>
                </a:solidFill>
                <a:latin typeface="Calibri" panose="020F0502020204030204" pitchFamily="34" charset="0"/>
              </a:rPr>
              <a:t> correlation of the MOS1 and MOS3 values between the experiments but, there are not statistically significant difference (p </a:t>
            </a:r>
            <a:r>
              <a:rPr lang="en-US" sz="1800" dirty="0">
                <a:solidFill>
                  <a:schemeClr val="tx1">
                    <a:lumMod val="75000"/>
                    <a:lumOff val="25000"/>
                  </a:schemeClr>
                </a:solidFill>
                <a:latin typeface="Calibri" panose="020F0502020204030204" pitchFamily="34" charset="0"/>
              </a:rPr>
              <a:t>&gt; 0.05</a:t>
            </a:r>
            <a:r>
              <a:rPr lang="en-US" sz="1800" dirty="0" smtClean="0">
                <a:solidFill>
                  <a:schemeClr val="tx1">
                    <a:lumMod val="75000"/>
                    <a:lumOff val="25000"/>
                  </a:schemeClr>
                </a:solidFill>
                <a:latin typeface="Calibri" panose="020F0502020204030204" pitchFamily="34" charset="0"/>
              </a:rPr>
              <a:t>)</a:t>
            </a:r>
            <a:endParaRPr lang="en-US" sz="1600" dirty="0" smtClean="0">
              <a:solidFill>
                <a:schemeClr val="tx1">
                  <a:lumMod val="75000"/>
                  <a:lumOff val="25000"/>
                </a:schemeClr>
              </a:solidFill>
              <a:latin typeface="Calibri" panose="020F0502020204030204" pitchFamily="34" charset="0"/>
              <a:sym typeface="Wingdings 3" panose="05040102010807070707" pitchFamily="18" charset="2"/>
            </a:endParaRPr>
          </a:p>
        </p:txBody>
      </p:sp>
      <p:sp>
        <p:nvSpPr>
          <p:cNvPr id="5" name="Texto explicativo retangular 4"/>
          <p:cNvSpPr/>
          <p:nvPr/>
        </p:nvSpPr>
        <p:spPr>
          <a:xfrm>
            <a:off x="9778043" y="3551401"/>
            <a:ext cx="1627094" cy="397482"/>
          </a:xfrm>
          <a:prstGeom prst="wedgeRectCallout">
            <a:avLst>
              <a:gd name="adj1" fmla="val -66288"/>
              <a:gd name="adj2" fmla="val 109863"/>
            </a:avLst>
          </a:prstGeom>
          <a:solidFill>
            <a:schemeClr val="accent5">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ysClr val="windowText" lastClr="000000"/>
                </a:solidFill>
              </a:rPr>
              <a:t>Moderate</a:t>
            </a:r>
            <a:endParaRPr lang="pt-BR" sz="1400" dirty="0">
              <a:solidFill>
                <a:sysClr val="windowText" lastClr="000000"/>
              </a:solidFill>
            </a:endParaRPr>
          </a:p>
        </p:txBody>
      </p:sp>
      <p:sp>
        <p:nvSpPr>
          <p:cNvPr id="9" name="Retângulo 8"/>
          <p:cNvSpPr/>
          <p:nvPr/>
        </p:nvSpPr>
        <p:spPr>
          <a:xfrm>
            <a:off x="10327341" y="5688106"/>
            <a:ext cx="1281954" cy="363070"/>
          </a:xfrm>
          <a:prstGeom prst="rect">
            <a:avLst/>
          </a:prstGeom>
          <a:solidFill>
            <a:srgbClr val="D24726"/>
          </a:solidFill>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4" name="Conector de seta reta 13"/>
          <p:cNvCxnSpPr>
            <a:stCxn id="9" idx="0"/>
          </p:cNvCxnSpPr>
          <p:nvPr/>
        </p:nvCxnSpPr>
        <p:spPr>
          <a:xfrm flipH="1" flipV="1">
            <a:off x="9506607" y="4558553"/>
            <a:ext cx="1461711" cy="112955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588526" y="3205469"/>
            <a:ext cx="9097838" cy="2706168"/>
          </a:xfrm>
          <a:prstGeom prst="rect">
            <a:avLst/>
          </a:prstGeom>
        </p:spPr>
      </p:pic>
    </p:spTree>
    <p:extLst>
      <p:ext uri="{BB962C8B-B14F-4D97-AF65-F5344CB8AC3E}">
        <p14:creationId xmlns:p14="http://schemas.microsoft.com/office/powerpoint/2010/main" val="14155011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2.1 – Correlation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 Pearson's correlation was run to assess the relationship between MOS in </a:t>
            </a:r>
            <a:r>
              <a:rPr lang="en-US" sz="1800" dirty="0" smtClean="0">
                <a:solidFill>
                  <a:schemeClr val="tx1">
                    <a:lumMod val="75000"/>
                    <a:lumOff val="25000"/>
                  </a:schemeClr>
                </a:solidFill>
                <a:latin typeface="Calibri" panose="020F0502020204030204" pitchFamily="34" charset="0"/>
              </a:rPr>
              <a:t>Exp1 </a:t>
            </a:r>
            <a:r>
              <a:rPr lang="en-US" sz="1800" dirty="0">
                <a:solidFill>
                  <a:schemeClr val="tx1">
                    <a:lumMod val="75000"/>
                    <a:lumOff val="25000"/>
                  </a:schemeClr>
                </a:solidFill>
                <a:latin typeface="Calibri" panose="020F0502020204030204" pitchFamily="34" charset="0"/>
              </a:rPr>
              <a:t>and </a:t>
            </a:r>
            <a:r>
              <a:rPr lang="en-US" sz="1800" dirty="0" smtClean="0">
                <a:solidFill>
                  <a:schemeClr val="tx1">
                    <a:lumMod val="75000"/>
                    <a:lumOff val="25000"/>
                  </a:schemeClr>
                </a:solidFill>
                <a:latin typeface="Calibri" panose="020F0502020204030204" pitchFamily="34" charset="0"/>
              </a:rPr>
              <a:t>Exp3. </a:t>
            </a:r>
            <a:r>
              <a:rPr lang="en-US" sz="1800" dirty="0">
                <a:solidFill>
                  <a:schemeClr val="tx1">
                    <a:lumMod val="75000"/>
                    <a:lumOff val="25000"/>
                  </a:schemeClr>
                </a:solidFill>
                <a:latin typeface="Calibri" panose="020F0502020204030204" pitchFamily="34" charset="0"/>
              </a:rPr>
              <a:t>There was a </a:t>
            </a:r>
            <a:r>
              <a:rPr lang="en-US" sz="1800" dirty="0" smtClean="0">
                <a:solidFill>
                  <a:schemeClr val="tx1">
                    <a:lumMod val="75000"/>
                    <a:lumOff val="25000"/>
                  </a:schemeClr>
                </a:solidFill>
                <a:latin typeface="Calibri" panose="020F0502020204030204" pitchFamily="34" charset="0"/>
              </a:rPr>
              <a:t>strong positive </a:t>
            </a:r>
            <a:r>
              <a:rPr lang="en-US" sz="1800" dirty="0">
                <a:solidFill>
                  <a:schemeClr val="tx1">
                    <a:lumMod val="75000"/>
                    <a:lumOff val="25000"/>
                  </a:schemeClr>
                </a:solidFill>
                <a:latin typeface="Calibri" panose="020F0502020204030204" pitchFamily="34" charset="0"/>
              </a:rPr>
              <a:t>correlation between MOS1 and </a:t>
            </a:r>
            <a:r>
              <a:rPr lang="en-US" sz="1800" dirty="0" smtClean="0">
                <a:solidFill>
                  <a:schemeClr val="tx1">
                    <a:lumMod val="75000"/>
                    <a:lumOff val="25000"/>
                  </a:schemeClr>
                </a:solidFill>
                <a:latin typeface="Calibri" panose="020F0502020204030204" pitchFamily="34" charset="0"/>
              </a:rPr>
              <a:t>MOS3,</a:t>
            </a:r>
            <a:r>
              <a:rPr lang="en-US" sz="1800" dirty="0">
                <a:solidFill>
                  <a:schemeClr val="tx1">
                    <a:lumMod val="75000"/>
                    <a:lumOff val="25000"/>
                  </a:schemeClr>
                </a:solidFill>
                <a:latin typeface="Calibri" panose="020F0502020204030204" pitchFamily="34" charset="0"/>
              </a:rPr>
              <a:t> r = </a:t>
            </a:r>
            <a:r>
              <a:rPr lang="en-US" sz="1800" dirty="0" smtClean="0">
                <a:solidFill>
                  <a:schemeClr val="tx1">
                    <a:lumMod val="75000"/>
                    <a:lumOff val="25000"/>
                  </a:schemeClr>
                </a:solidFill>
                <a:latin typeface="Calibri" panose="020F0502020204030204" pitchFamily="34" charset="0"/>
              </a:rPr>
              <a:t>.842,</a:t>
            </a:r>
            <a:r>
              <a:rPr lang="en-US" sz="1800" dirty="0">
                <a:solidFill>
                  <a:schemeClr val="tx1">
                    <a:lumMod val="75000"/>
                    <a:lumOff val="25000"/>
                  </a:schemeClr>
                </a:solidFill>
                <a:latin typeface="Calibri" panose="020F0502020204030204" pitchFamily="34" charset="0"/>
              </a:rPr>
              <a:t> p = </a:t>
            </a:r>
            <a:r>
              <a:rPr lang="en-US" sz="1800" dirty="0" smtClean="0">
                <a:solidFill>
                  <a:schemeClr val="tx1">
                    <a:lumMod val="75000"/>
                    <a:lumOff val="25000"/>
                  </a:schemeClr>
                </a:solidFill>
                <a:latin typeface="Calibri" panose="020F0502020204030204" pitchFamily="34" charset="0"/>
              </a:rPr>
              <a:t>.018 with </a:t>
            </a:r>
            <a:r>
              <a:rPr lang="en-US" sz="1800" dirty="0">
                <a:solidFill>
                  <a:schemeClr val="tx1">
                    <a:lumMod val="75000"/>
                    <a:lumOff val="25000"/>
                  </a:schemeClr>
                </a:solidFill>
                <a:latin typeface="Calibri" panose="020F0502020204030204" pitchFamily="34" charset="0"/>
              </a:rPr>
              <a:t>MOS1 explained </a:t>
            </a:r>
            <a:r>
              <a:rPr lang="en-US" sz="1800" dirty="0" smtClean="0">
                <a:solidFill>
                  <a:schemeClr val="tx1">
                    <a:lumMod val="75000"/>
                    <a:lumOff val="25000"/>
                  </a:schemeClr>
                </a:solidFill>
                <a:latin typeface="Calibri" panose="020F0502020204030204" pitchFamily="34" charset="0"/>
              </a:rPr>
              <a:t>71% </a:t>
            </a:r>
            <a:r>
              <a:rPr lang="en-US" sz="1800" dirty="0">
                <a:solidFill>
                  <a:schemeClr val="tx1">
                    <a:lumMod val="75000"/>
                    <a:lumOff val="25000"/>
                  </a:schemeClr>
                </a:solidFill>
                <a:latin typeface="Calibri" panose="020F0502020204030204" pitchFamily="34" charset="0"/>
              </a:rPr>
              <a:t>of the variability in </a:t>
            </a:r>
            <a:r>
              <a:rPr lang="en-US" sz="1800" dirty="0" smtClean="0">
                <a:solidFill>
                  <a:schemeClr val="tx1">
                    <a:lumMod val="75000"/>
                    <a:lumOff val="25000"/>
                  </a:schemeClr>
                </a:solidFill>
                <a:latin typeface="Calibri" panose="020F0502020204030204" pitchFamily="34" charset="0"/>
              </a:rPr>
              <a:t>MOS3.</a:t>
            </a:r>
            <a:endParaRPr lang="en-US" sz="1600" dirty="0" smtClean="0">
              <a:solidFill>
                <a:schemeClr val="tx1">
                  <a:lumMod val="75000"/>
                  <a:lumOff val="25000"/>
                </a:schemeClr>
              </a:solidFill>
              <a:latin typeface="Calibri" panose="020F0502020204030204" pitchFamily="34" charset="0"/>
              <a:sym typeface="Wingdings 3" panose="05040102010807070707" pitchFamily="18" charset="2"/>
            </a:endParaRPr>
          </a:p>
        </p:txBody>
      </p:sp>
      <p:sp>
        <p:nvSpPr>
          <p:cNvPr id="5" name="Texto explicativo retangular 4"/>
          <p:cNvSpPr/>
          <p:nvPr/>
        </p:nvSpPr>
        <p:spPr>
          <a:xfrm>
            <a:off x="9778043" y="3551401"/>
            <a:ext cx="1627094" cy="397482"/>
          </a:xfrm>
          <a:prstGeom prst="wedgeRectCallout">
            <a:avLst>
              <a:gd name="adj1" fmla="val -66288"/>
              <a:gd name="adj2" fmla="val 109863"/>
            </a:avLst>
          </a:prstGeom>
          <a:solidFill>
            <a:schemeClr val="accent5">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ysClr val="windowText" lastClr="000000"/>
                </a:solidFill>
              </a:rPr>
              <a:t>strong</a:t>
            </a:r>
            <a:endParaRPr lang="pt-BR" sz="1400" dirty="0">
              <a:solidFill>
                <a:sysClr val="windowText" lastClr="000000"/>
              </a:solidFill>
            </a:endParaRPr>
          </a:p>
        </p:txBody>
      </p:sp>
      <p:sp>
        <p:nvSpPr>
          <p:cNvPr id="9" name="Retângulo 8"/>
          <p:cNvSpPr/>
          <p:nvPr/>
        </p:nvSpPr>
        <p:spPr>
          <a:xfrm>
            <a:off x="10327341" y="5688106"/>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 .018</a:t>
            </a:r>
            <a:endParaRPr lang="pt-BR" sz="1400" dirty="0">
              <a:solidFill>
                <a:schemeClr val="bg1"/>
              </a:solidFill>
            </a:endParaRPr>
          </a:p>
        </p:txBody>
      </p:sp>
      <p:cxnSp>
        <p:nvCxnSpPr>
          <p:cNvPr id="14" name="Conector de seta reta 13"/>
          <p:cNvCxnSpPr>
            <a:stCxn id="9" idx="0"/>
          </p:cNvCxnSpPr>
          <p:nvPr/>
        </p:nvCxnSpPr>
        <p:spPr>
          <a:xfrm flipH="1" flipV="1">
            <a:off x="9506607" y="4558553"/>
            <a:ext cx="1461711" cy="112955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3"/>
          <a:stretch>
            <a:fillRect/>
          </a:stretch>
        </p:blipFill>
        <p:spPr>
          <a:xfrm>
            <a:off x="2278505" y="3251597"/>
            <a:ext cx="7416147" cy="3057724"/>
          </a:xfrm>
          <a:prstGeom prst="rect">
            <a:avLst/>
          </a:prstGeom>
        </p:spPr>
      </p:pic>
    </p:spTree>
    <p:extLst>
      <p:ext uri="{BB962C8B-B14F-4D97-AF65-F5344CB8AC3E}">
        <p14:creationId xmlns:p14="http://schemas.microsoft.com/office/powerpoint/2010/main" val="29429321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2.1 – Non Parametric tests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in SPSS </a:t>
            </a:r>
            <a:r>
              <a:rPr lang="en-US" dirty="0" smtClean="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DATA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=8.1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=1</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NON PARAMETRIC TESTS  2-INDEPENDENT SAMPLES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PAIRS: MOS1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  </a:t>
            </a:r>
            <a:r>
              <a:rPr lang="en-GB" sz="1600" dirty="0">
                <a:solidFill>
                  <a:schemeClr val="tx1">
                    <a:lumMod val="75000"/>
                    <a:lumOff val="25000"/>
                  </a:schemeClr>
                </a:solidFill>
                <a:latin typeface="Calibri" panose="020F0502020204030204" pitchFamily="34" charset="0"/>
                <a:sym typeface="Wingdings 3" panose="05040102010807070707" pitchFamily="18" charset="2"/>
              </a:rPr>
              <a:t>MOS3</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TYPE: Mann Whitney</a:t>
            </a:r>
            <a:endParaRPr lang="en-GB" sz="1600" dirty="0">
              <a:solidFill>
                <a:schemeClr val="tx1">
                  <a:lumMod val="75000"/>
                  <a:lumOff val="25000"/>
                </a:schemeClr>
              </a:solidFill>
              <a:latin typeface="Calibri" panose="020F0502020204030204" pitchFamily="34" charset="0"/>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endParaRPr lang="en-GB" sz="1600" dirty="0">
              <a:solidFill>
                <a:schemeClr val="tx1">
                  <a:lumMod val="75000"/>
                  <a:lumOff val="25000"/>
                </a:schemeClr>
              </a:solidFill>
              <a:latin typeface="Calibri" panose="020F0502020204030204" pitchFamily="34" charset="0"/>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endParaRPr lang="en-GB" sz="1600" dirty="0" smtClean="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25091282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a:latin typeface="Calibri" panose="020F0502020204030204" pitchFamily="34" charset="0"/>
              </a:rPr>
              <a:t>CASE </a:t>
            </a:r>
            <a:r>
              <a:rPr lang="en-GB" dirty="0" smtClean="0">
                <a:latin typeface="Calibri" panose="020F0502020204030204" pitchFamily="34" charset="0"/>
              </a:rPr>
              <a:t>2.1 </a:t>
            </a:r>
            <a:r>
              <a:rPr lang="en-GB" dirty="0">
                <a:latin typeface="Calibri" panose="020F0502020204030204" pitchFamily="34" charset="0"/>
              </a:rPr>
              <a:t>– Non Parametric tests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 Mann Whitney test showed that </a:t>
            </a:r>
            <a:r>
              <a:rPr lang="en-US" sz="1800" dirty="0" smtClean="0">
                <a:solidFill>
                  <a:schemeClr val="tx1">
                    <a:lumMod val="75000"/>
                    <a:lumOff val="25000"/>
                  </a:schemeClr>
                </a:solidFill>
                <a:latin typeface="Calibri" panose="020F0502020204030204" pitchFamily="34" charset="0"/>
              </a:rPr>
              <a:t>the observed difference between both MOS are significant (p&lt;0.05). Thus, </a:t>
            </a:r>
            <a:r>
              <a:rPr lang="en-US" sz="1800" dirty="0">
                <a:solidFill>
                  <a:schemeClr val="tx1">
                    <a:lumMod val="75000"/>
                    <a:lumOff val="25000"/>
                  </a:schemeClr>
                </a:solidFill>
                <a:latin typeface="Calibri" panose="020F0502020204030204" pitchFamily="34" charset="0"/>
              </a:rPr>
              <a:t>we </a:t>
            </a:r>
            <a:r>
              <a:rPr lang="en-US" sz="1800" dirty="0" smtClean="0">
                <a:solidFill>
                  <a:schemeClr val="tx1">
                    <a:lumMod val="75000"/>
                    <a:lumOff val="25000"/>
                  </a:schemeClr>
                </a:solidFill>
                <a:latin typeface="Calibri" panose="020F0502020204030204" pitchFamily="34" charset="0"/>
              </a:rPr>
              <a:t>might </a:t>
            </a:r>
            <a:r>
              <a:rPr lang="en-US" sz="1800" dirty="0">
                <a:solidFill>
                  <a:schemeClr val="tx1">
                    <a:lumMod val="75000"/>
                    <a:lumOff val="25000"/>
                  </a:schemeClr>
                </a:solidFill>
                <a:latin typeface="Calibri" panose="020F0502020204030204" pitchFamily="34" charset="0"/>
              </a:rPr>
              <a:t>assume that the </a:t>
            </a:r>
            <a:r>
              <a:rPr lang="en-US" sz="1800" dirty="0" smtClean="0">
                <a:solidFill>
                  <a:schemeClr val="tx1">
                    <a:lumMod val="75000"/>
                    <a:lumOff val="25000"/>
                  </a:schemeClr>
                </a:solidFill>
                <a:latin typeface="Calibri" panose="020F0502020204030204" pitchFamily="34" charset="0"/>
              </a:rPr>
              <a:t>packet loss artefact has caused </a:t>
            </a:r>
            <a:r>
              <a:rPr lang="en-US" sz="1800" dirty="0">
                <a:solidFill>
                  <a:schemeClr val="tx1">
                    <a:lumMod val="75000"/>
                    <a:lumOff val="25000"/>
                  </a:schemeClr>
                </a:solidFill>
                <a:latin typeface="Calibri" panose="020F0502020204030204" pitchFamily="34" charset="0"/>
              </a:rPr>
              <a:t>a significant increase in </a:t>
            </a:r>
            <a:r>
              <a:rPr lang="en-US" sz="1800" dirty="0" smtClean="0">
                <a:solidFill>
                  <a:schemeClr val="tx1">
                    <a:lumMod val="75000"/>
                    <a:lumOff val="25000"/>
                  </a:schemeClr>
                </a:solidFill>
                <a:latin typeface="Calibri" panose="020F0502020204030204" pitchFamily="34" charset="0"/>
              </a:rPr>
              <a:t>scores</a:t>
            </a:r>
            <a:r>
              <a:rPr lang="en-US" sz="1800" dirty="0">
                <a:solidFill>
                  <a:schemeClr val="tx1">
                    <a:lumMod val="75000"/>
                    <a:lumOff val="25000"/>
                  </a:schemeClr>
                </a:solidFill>
                <a:latin typeface="Calibri" panose="020F0502020204030204" pitchFamily="34" charset="0"/>
              </a:rPr>
              <a:t> </a:t>
            </a:r>
            <a:r>
              <a:rPr lang="en-US" sz="1800" dirty="0" smtClean="0">
                <a:solidFill>
                  <a:schemeClr val="tx1">
                    <a:lumMod val="75000"/>
                    <a:lumOff val="25000"/>
                  </a:schemeClr>
                </a:solidFill>
                <a:latin typeface="Calibri" panose="020F0502020204030204" pitchFamily="34" charset="0"/>
              </a:rPr>
              <a:t>of Exp1 than Exp3.</a:t>
            </a:r>
            <a:endParaRPr lang="en-US" sz="1600" dirty="0" smtClean="0">
              <a:solidFill>
                <a:schemeClr val="tx1">
                  <a:lumMod val="75000"/>
                  <a:lumOff val="25000"/>
                </a:schemeClr>
              </a:solidFill>
              <a:latin typeface="Calibri" panose="020F0502020204030204" pitchFamily="34" charset="0"/>
              <a:sym typeface="Wingdings 3" panose="05040102010807070707" pitchFamily="18" charset="2"/>
            </a:endParaRPr>
          </a:p>
        </p:txBody>
      </p:sp>
      <p:sp>
        <p:nvSpPr>
          <p:cNvPr id="11" name="Retângulo 10"/>
          <p:cNvSpPr/>
          <p:nvPr/>
        </p:nvSpPr>
        <p:spPr>
          <a:xfrm>
            <a:off x="6469735" y="5600828"/>
            <a:ext cx="1281954" cy="363070"/>
          </a:xfrm>
          <a:prstGeom prst="rect">
            <a:avLst/>
          </a:prstGeom>
          <a:solidFill>
            <a:schemeClr val="accent6">
              <a:lumMod val="7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7" name="Conector de seta reta 16"/>
          <p:cNvCxnSpPr>
            <a:stCxn id="11" idx="1"/>
          </p:cNvCxnSpPr>
          <p:nvPr/>
        </p:nvCxnSpPr>
        <p:spPr>
          <a:xfrm flipH="1" flipV="1">
            <a:off x="5255018" y="5169155"/>
            <a:ext cx="1214717" cy="613208"/>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a:stretch>
            <a:fillRect/>
          </a:stretch>
        </p:blipFill>
        <p:spPr>
          <a:xfrm>
            <a:off x="1494863" y="3190334"/>
            <a:ext cx="4007303" cy="3469930"/>
          </a:xfrm>
          <a:prstGeom prst="rect">
            <a:avLst/>
          </a:prstGeom>
        </p:spPr>
      </p:pic>
      <p:pic>
        <p:nvPicPr>
          <p:cNvPr id="4" name="Imagem 3"/>
          <p:cNvPicPr>
            <a:picLocks noChangeAspect="1"/>
          </p:cNvPicPr>
          <p:nvPr/>
        </p:nvPicPr>
        <p:blipFill>
          <a:blip r:embed="rId4"/>
          <a:stretch>
            <a:fillRect/>
          </a:stretch>
        </p:blipFill>
        <p:spPr>
          <a:xfrm>
            <a:off x="6091518" y="3197619"/>
            <a:ext cx="5641041" cy="1741040"/>
          </a:xfrm>
          <a:prstGeom prst="rect">
            <a:avLst/>
          </a:prstGeom>
        </p:spPr>
      </p:pic>
    </p:spTree>
    <p:extLst>
      <p:ext uri="{BB962C8B-B14F-4D97-AF65-F5344CB8AC3E}">
        <p14:creationId xmlns:p14="http://schemas.microsoft.com/office/powerpoint/2010/main" val="26734062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2.1 – Graphs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a:solidFill>
                  <a:schemeClr val="tx1">
                    <a:lumMod val="75000"/>
                    <a:lumOff val="25000"/>
                  </a:schemeClr>
                </a:solidFill>
                <a:latin typeface="Calibri" panose="020F0502020204030204" pitchFamily="34" charset="0"/>
                <a:sym typeface="Wingdings 3" panose="05040102010807070707" pitchFamily="18" charset="2"/>
              </a:rPr>
              <a:t>=8.1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a:t>
            </a:r>
            <a:endParaRPr lang="en-US" sz="1600" dirty="0">
              <a:solidFill>
                <a:schemeClr val="tx1">
                  <a:lumMod val="75000"/>
                  <a:lumOff val="25000"/>
                </a:schemeClr>
              </a:solidFill>
              <a:latin typeface="Calibri" panose="020F0502020204030204" pitchFamily="34" charset="0"/>
              <a:sym typeface="Wingdings 3" panose="05040102010807070707" pitchFamily="18" charset="2"/>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SPLIT FILE</a:t>
            </a:r>
            <a:endParaRPr lang="en-US" sz="18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COMPARE GROUPS</a:t>
            </a:r>
            <a:endParaRPr lang="en-US" dirty="0" smtClean="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306783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To know…</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Data Analysis of three different experiments</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GB" sz="1800" dirty="0" smtClean="0">
                <a:solidFill>
                  <a:schemeClr val="tx1">
                    <a:lumMod val="75000"/>
                    <a:lumOff val="25000"/>
                  </a:schemeClr>
                </a:solidFill>
                <a:latin typeface="Calibri" panose="020F0502020204030204" pitchFamily="34" charset="0"/>
              </a:rPr>
              <a:t>Experiment 1 (packet loss artefact);</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GB" sz="1800" dirty="0" smtClean="0">
                <a:solidFill>
                  <a:schemeClr val="tx1">
                    <a:lumMod val="75000"/>
                    <a:lumOff val="25000"/>
                  </a:schemeClr>
                </a:solidFill>
                <a:latin typeface="Calibri" panose="020F0502020204030204" pitchFamily="34" charset="0"/>
              </a:rPr>
              <a:t>Experiment 2 (blockiness and blurriness artefacts);</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GB" sz="1800" dirty="0" smtClean="0">
                <a:solidFill>
                  <a:schemeClr val="tx1">
                    <a:lumMod val="75000"/>
                    <a:lumOff val="25000"/>
                  </a:schemeClr>
                </a:solidFill>
                <a:latin typeface="Calibri" panose="020F0502020204030204" pitchFamily="34" charset="0"/>
              </a:rPr>
              <a:t>Experiment 3 (packet loss, blockiness and blurriness artefacts);</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GB" sz="1800" dirty="0">
                <a:solidFill>
                  <a:schemeClr val="tx1">
                    <a:lumMod val="75000"/>
                    <a:lumOff val="25000"/>
                  </a:schemeClr>
                </a:solidFill>
                <a:latin typeface="Calibri" panose="020F0502020204030204" pitchFamily="34" charset="0"/>
              </a:rPr>
              <a:t>Experiments will be called of Exp1, Exp2 and </a:t>
            </a:r>
            <a:r>
              <a:rPr lang="en-GB" sz="1800" dirty="0" smtClean="0">
                <a:solidFill>
                  <a:schemeClr val="tx1">
                    <a:lumMod val="75000"/>
                    <a:lumOff val="25000"/>
                  </a:schemeClr>
                </a:solidFill>
                <a:latin typeface="Calibri" panose="020F0502020204030204" pitchFamily="34" charset="0"/>
              </a:rPr>
              <a:t>Exp3, respectively;</a:t>
            </a:r>
            <a:endParaRPr lang="en-GB" sz="1800" dirty="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GB" sz="1800" dirty="0" smtClean="0">
                <a:solidFill>
                  <a:schemeClr val="tx1">
                    <a:lumMod val="75000"/>
                    <a:lumOff val="25000"/>
                  </a:schemeClr>
                </a:solidFill>
                <a:latin typeface="Calibri" panose="020F0502020204030204" pitchFamily="34" charset="0"/>
              </a:rPr>
              <a:t>Abbreviations have been used in this report</a:t>
            </a:r>
          </a:p>
          <a:p>
            <a:pPr marL="285750" indent="-285750" algn="just">
              <a:spcBef>
                <a:spcPts val="600"/>
              </a:spcBef>
              <a:spcAft>
                <a:spcPts val="600"/>
              </a:spcAft>
              <a:buClr>
                <a:srgbClr val="DD462F"/>
              </a:buClr>
              <a:buFont typeface="Wingdings" panose="05000000000000000000" pitchFamily="2" charset="2"/>
              <a:buChar char="ü"/>
            </a:pPr>
            <a:endParaRPr lang="pt-BR" sz="1800" dirty="0">
              <a:solidFill>
                <a:schemeClr val="tx1">
                  <a:lumMod val="75000"/>
                  <a:lumOff val="25000"/>
                </a:schemeClr>
              </a:solidFill>
              <a:latin typeface="Calibri" panose="020F0502020204030204" pitchFamily="34" charset="0"/>
            </a:endParaRPr>
          </a:p>
        </p:txBody>
      </p:sp>
      <p:graphicFrame>
        <p:nvGraphicFramePr>
          <p:cNvPr id="4" name="Tabela 3"/>
          <p:cNvGraphicFramePr>
            <a:graphicFrameLocks noGrp="1"/>
          </p:cNvGraphicFramePr>
          <p:nvPr>
            <p:extLst>
              <p:ext uri="{D42A27DB-BD31-4B8C-83A1-F6EECF244321}">
                <p14:modId xmlns:p14="http://schemas.microsoft.com/office/powerpoint/2010/main" val="3947145760"/>
              </p:ext>
            </p:extLst>
          </p:nvPr>
        </p:nvGraphicFramePr>
        <p:xfrm>
          <a:off x="6871447" y="4383738"/>
          <a:ext cx="4861113" cy="2338738"/>
        </p:xfrm>
        <a:graphic>
          <a:graphicData uri="http://schemas.openxmlformats.org/drawingml/2006/table">
            <a:tbl>
              <a:tblPr firstRow="1" firstCol="1" bandRow="1">
                <a:tableStyleId>{5C22544A-7EE6-4342-B048-85BDC9FD1C3A}</a:tableStyleId>
              </a:tblPr>
              <a:tblGrid>
                <a:gridCol w="1511106"/>
                <a:gridCol w="3350007"/>
              </a:tblGrid>
              <a:tr h="396413">
                <a:tc>
                  <a:txBody>
                    <a:bodyPr/>
                    <a:lstStyle/>
                    <a:p>
                      <a:pPr algn="ctr">
                        <a:lnSpc>
                          <a:spcPct val="115000"/>
                        </a:lnSpc>
                        <a:spcAft>
                          <a:spcPts val="0"/>
                        </a:spcAft>
                      </a:pPr>
                      <a:r>
                        <a:rPr lang="en-GB" sz="1600" dirty="0">
                          <a:effectLst/>
                          <a:latin typeface="Calibri" panose="020F0502020204030204" pitchFamily="34" charset="0"/>
                        </a:rPr>
                        <a:t>Abbreviation</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389" marR="98389" marT="0" marB="0" anchor="ctr"/>
                </a:tc>
                <a:tc>
                  <a:txBody>
                    <a:bodyPr/>
                    <a:lstStyle/>
                    <a:p>
                      <a:pPr algn="ctr">
                        <a:lnSpc>
                          <a:spcPct val="115000"/>
                        </a:lnSpc>
                        <a:spcAft>
                          <a:spcPts val="0"/>
                        </a:spcAft>
                      </a:pPr>
                      <a:r>
                        <a:rPr lang="en-GB" sz="1600" dirty="0">
                          <a:effectLst/>
                          <a:latin typeface="Calibri" panose="020F0502020204030204" pitchFamily="34" charset="0"/>
                        </a:rPr>
                        <a:t>Signification</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8389" marR="98389" marT="0" marB="0" anchor="ctr"/>
                </a:tc>
              </a:tr>
              <a:tr h="277475">
                <a:tc>
                  <a:txBody>
                    <a:bodyPr/>
                    <a:lstStyle/>
                    <a:p>
                      <a:pPr algn="just">
                        <a:lnSpc>
                          <a:spcPct val="115000"/>
                        </a:lnSpc>
                        <a:spcAft>
                          <a:spcPts val="0"/>
                        </a:spcAft>
                      </a:pPr>
                      <a:r>
                        <a:rPr lang="en-GB" sz="1400" dirty="0" err="1">
                          <a:effectLst/>
                          <a:latin typeface="Calibri" panose="020F0502020204030204" pitchFamily="34" charset="0"/>
                        </a:rPr>
                        <a:t>Pck</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8389" marR="98389" marT="0" marB="0"/>
                </a:tc>
                <a:tc>
                  <a:txBody>
                    <a:bodyPr/>
                    <a:lstStyle/>
                    <a:p>
                      <a:pPr algn="just">
                        <a:lnSpc>
                          <a:spcPct val="115000"/>
                        </a:lnSpc>
                        <a:spcAft>
                          <a:spcPts val="0"/>
                        </a:spcAft>
                      </a:pPr>
                      <a:r>
                        <a:rPr lang="en-GB" sz="1400" dirty="0">
                          <a:effectLst/>
                          <a:latin typeface="Calibri" panose="020F0502020204030204" pitchFamily="34" charset="0"/>
                        </a:rPr>
                        <a:t>Packet Loss</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8389" marR="98389" marT="0" marB="0"/>
                </a:tc>
              </a:tr>
              <a:tr h="277475">
                <a:tc>
                  <a:txBody>
                    <a:bodyPr/>
                    <a:lstStyle/>
                    <a:p>
                      <a:pPr algn="just">
                        <a:lnSpc>
                          <a:spcPct val="115000"/>
                        </a:lnSpc>
                        <a:spcAft>
                          <a:spcPts val="0"/>
                        </a:spcAft>
                      </a:pPr>
                      <a:r>
                        <a:rPr lang="en-GB" sz="1400">
                          <a:effectLst/>
                          <a:latin typeface="Calibri" panose="020F0502020204030204" pitchFamily="34" charset="0"/>
                        </a:rPr>
                        <a:t>Blo</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98389" marR="98389" marT="0" marB="0"/>
                </a:tc>
                <a:tc>
                  <a:txBody>
                    <a:bodyPr/>
                    <a:lstStyle/>
                    <a:p>
                      <a:pPr algn="just">
                        <a:lnSpc>
                          <a:spcPct val="115000"/>
                        </a:lnSpc>
                        <a:spcAft>
                          <a:spcPts val="0"/>
                        </a:spcAft>
                      </a:pPr>
                      <a:r>
                        <a:rPr lang="en-GB" sz="1400" dirty="0">
                          <a:effectLst/>
                          <a:latin typeface="Calibri" panose="020F0502020204030204" pitchFamily="34" charset="0"/>
                        </a:rPr>
                        <a:t>Blockiness</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8389" marR="98389" marT="0" marB="0"/>
                </a:tc>
              </a:tr>
              <a:tr h="277475">
                <a:tc>
                  <a:txBody>
                    <a:bodyPr/>
                    <a:lstStyle/>
                    <a:p>
                      <a:pPr algn="just">
                        <a:lnSpc>
                          <a:spcPct val="115000"/>
                        </a:lnSpc>
                        <a:spcAft>
                          <a:spcPts val="0"/>
                        </a:spcAft>
                      </a:pPr>
                      <a:r>
                        <a:rPr lang="en-GB" sz="1400">
                          <a:effectLst/>
                          <a:latin typeface="Calibri" panose="020F0502020204030204" pitchFamily="34" charset="0"/>
                        </a:rPr>
                        <a:t>Blu</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98389" marR="98389" marT="0" marB="0"/>
                </a:tc>
                <a:tc>
                  <a:txBody>
                    <a:bodyPr/>
                    <a:lstStyle/>
                    <a:p>
                      <a:pPr algn="just">
                        <a:lnSpc>
                          <a:spcPct val="115000"/>
                        </a:lnSpc>
                        <a:spcAft>
                          <a:spcPts val="0"/>
                        </a:spcAft>
                      </a:pPr>
                      <a:r>
                        <a:rPr lang="en-GB" sz="1400" dirty="0">
                          <a:effectLst/>
                          <a:latin typeface="Calibri" panose="020F0502020204030204" pitchFamily="34" charset="0"/>
                        </a:rPr>
                        <a:t>Blurriness</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8389" marR="98389" marT="0" marB="0"/>
                </a:tc>
              </a:tr>
              <a:tr h="277475">
                <a:tc>
                  <a:txBody>
                    <a:bodyPr/>
                    <a:lstStyle/>
                    <a:p>
                      <a:pPr algn="just">
                        <a:lnSpc>
                          <a:spcPct val="115000"/>
                        </a:lnSpc>
                        <a:spcAft>
                          <a:spcPts val="0"/>
                        </a:spcAft>
                      </a:pPr>
                      <a:r>
                        <a:rPr lang="en-GB" sz="1400">
                          <a:effectLst/>
                          <a:latin typeface="Calibri" panose="020F0502020204030204" pitchFamily="34" charset="0"/>
                        </a:rPr>
                        <a:t>Partic</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98389" marR="98389" marT="0" marB="0"/>
                </a:tc>
                <a:tc>
                  <a:txBody>
                    <a:bodyPr/>
                    <a:lstStyle/>
                    <a:p>
                      <a:pPr algn="just">
                        <a:lnSpc>
                          <a:spcPct val="115000"/>
                        </a:lnSpc>
                        <a:spcAft>
                          <a:spcPts val="0"/>
                        </a:spcAft>
                      </a:pPr>
                      <a:r>
                        <a:rPr lang="en-GB" sz="1400" dirty="0">
                          <a:effectLst/>
                          <a:latin typeface="Calibri" panose="020F0502020204030204" pitchFamily="34" charset="0"/>
                        </a:rPr>
                        <a:t>Participants</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8389" marR="98389" marT="0" marB="0"/>
                </a:tc>
              </a:tr>
              <a:tr h="277475">
                <a:tc>
                  <a:txBody>
                    <a:bodyPr/>
                    <a:lstStyle/>
                    <a:p>
                      <a:pPr algn="just">
                        <a:lnSpc>
                          <a:spcPct val="115000"/>
                        </a:lnSpc>
                        <a:spcAft>
                          <a:spcPts val="0"/>
                        </a:spcAft>
                      </a:pPr>
                      <a:r>
                        <a:rPr lang="en-GB" sz="1400">
                          <a:effectLst/>
                          <a:latin typeface="Calibri" panose="020F0502020204030204" pitchFamily="34" charset="0"/>
                        </a:rPr>
                        <a:t>MOS1</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98389" marR="98389" marT="0" marB="0"/>
                </a:tc>
                <a:tc>
                  <a:txBody>
                    <a:bodyPr/>
                    <a:lstStyle/>
                    <a:p>
                      <a:pPr algn="just">
                        <a:lnSpc>
                          <a:spcPct val="115000"/>
                        </a:lnSpc>
                        <a:spcAft>
                          <a:spcPts val="0"/>
                        </a:spcAft>
                      </a:pPr>
                      <a:r>
                        <a:rPr lang="en-GB" sz="1400" dirty="0">
                          <a:effectLst/>
                          <a:latin typeface="Calibri" panose="020F0502020204030204" pitchFamily="34" charset="0"/>
                        </a:rPr>
                        <a:t>Mean Opinion Score of Experiment 1</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8389" marR="98389" marT="0" marB="0"/>
                </a:tc>
              </a:tr>
              <a:tr h="277475">
                <a:tc>
                  <a:txBody>
                    <a:bodyPr/>
                    <a:lstStyle/>
                    <a:p>
                      <a:pPr algn="just">
                        <a:lnSpc>
                          <a:spcPct val="115000"/>
                        </a:lnSpc>
                        <a:spcAft>
                          <a:spcPts val="0"/>
                        </a:spcAft>
                      </a:pPr>
                      <a:r>
                        <a:rPr lang="en-GB" sz="1400">
                          <a:effectLst/>
                          <a:latin typeface="Calibri" panose="020F0502020204030204" pitchFamily="34" charset="0"/>
                        </a:rPr>
                        <a:t>MOS2</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98389" marR="98389" marT="0" marB="0"/>
                </a:tc>
                <a:tc>
                  <a:txBody>
                    <a:bodyPr/>
                    <a:lstStyle/>
                    <a:p>
                      <a:pPr algn="just">
                        <a:lnSpc>
                          <a:spcPct val="115000"/>
                        </a:lnSpc>
                        <a:spcAft>
                          <a:spcPts val="0"/>
                        </a:spcAft>
                      </a:pPr>
                      <a:r>
                        <a:rPr lang="en-GB" sz="1400" dirty="0">
                          <a:effectLst/>
                          <a:latin typeface="Calibri" panose="020F0502020204030204" pitchFamily="34" charset="0"/>
                        </a:rPr>
                        <a:t>Mean Opinion Score of Experiment 2</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8389" marR="98389" marT="0" marB="0"/>
                </a:tc>
              </a:tr>
              <a:tr h="277475">
                <a:tc>
                  <a:txBody>
                    <a:bodyPr/>
                    <a:lstStyle/>
                    <a:p>
                      <a:pPr algn="just">
                        <a:lnSpc>
                          <a:spcPct val="115000"/>
                        </a:lnSpc>
                        <a:spcAft>
                          <a:spcPts val="0"/>
                        </a:spcAft>
                      </a:pPr>
                      <a:r>
                        <a:rPr lang="en-GB" sz="1400">
                          <a:effectLst/>
                          <a:latin typeface="Calibri" panose="020F0502020204030204" pitchFamily="34" charset="0"/>
                        </a:rPr>
                        <a:t>MOS3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98389" marR="98389" marT="0" marB="0"/>
                </a:tc>
                <a:tc>
                  <a:txBody>
                    <a:bodyPr/>
                    <a:lstStyle/>
                    <a:p>
                      <a:pPr algn="just">
                        <a:lnSpc>
                          <a:spcPct val="115000"/>
                        </a:lnSpc>
                        <a:spcAft>
                          <a:spcPts val="0"/>
                        </a:spcAft>
                      </a:pPr>
                      <a:r>
                        <a:rPr lang="en-GB" sz="1400" dirty="0">
                          <a:effectLst/>
                          <a:latin typeface="Calibri" panose="020F0502020204030204" pitchFamily="34" charset="0"/>
                        </a:rPr>
                        <a:t>Mean Opinion Score of Experiment 3</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8389" marR="98389" marT="0" marB="0"/>
                </a:tc>
              </a:tr>
            </a:tbl>
          </a:graphicData>
        </a:graphic>
      </p:graphicFrame>
    </p:spTree>
    <p:extLst>
      <p:ext uri="{BB962C8B-B14F-4D97-AF65-F5344CB8AC3E}">
        <p14:creationId xmlns:p14="http://schemas.microsoft.com/office/powerpoint/2010/main" val="5653110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2.1 – Graphs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Graphs</a:t>
            </a:r>
          </a:p>
          <a:p>
            <a:pPr marL="971550" lvl="1" indent="-285750" algn="just">
              <a:spcBef>
                <a:spcPts val="600"/>
              </a:spcBef>
              <a:spcAft>
                <a:spcPts val="600"/>
              </a:spcAft>
              <a:buClr>
                <a:srgbClr val="DD462F"/>
              </a:buClr>
              <a:buFont typeface="Wingdings" panose="05000000000000000000" pitchFamily="2" charset="2"/>
              <a:buChar char="ü"/>
            </a:pPr>
            <a:endParaRPr lang="en-US" dirty="0" smtClean="0">
              <a:solidFill>
                <a:schemeClr val="tx1">
                  <a:lumMod val="75000"/>
                  <a:lumOff val="25000"/>
                </a:schemeClr>
              </a:solidFill>
              <a:latin typeface="Calibri" panose="020F0502020204030204" pitchFamily="34" charset="0"/>
            </a:endParaRPr>
          </a:p>
        </p:txBody>
      </p:sp>
      <p:pic>
        <p:nvPicPr>
          <p:cNvPr id="4" name="Imagem 3"/>
          <p:cNvPicPr>
            <a:picLocks noChangeAspect="1"/>
          </p:cNvPicPr>
          <p:nvPr/>
        </p:nvPicPr>
        <p:blipFill rotWithShape="1">
          <a:blip r:embed="rId2"/>
          <a:srcRect l="18031" t="22059" r="36909" b="10294"/>
          <a:stretch/>
        </p:blipFill>
        <p:spPr>
          <a:xfrm>
            <a:off x="1323508" y="2560975"/>
            <a:ext cx="4405969" cy="3718800"/>
          </a:xfrm>
          <a:prstGeom prst="rect">
            <a:avLst/>
          </a:prstGeom>
        </p:spPr>
      </p:pic>
      <p:pic>
        <p:nvPicPr>
          <p:cNvPr id="5" name="Imagem 4"/>
          <p:cNvPicPr>
            <a:picLocks noChangeAspect="1"/>
          </p:cNvPicPr>
          <p:nvPr/>
        </p:nvPicPr>
        <p:blipFill rotWithShape="1">
          <a:blip r:embed="rId3"/>
          <a:srcRect l="17927" t="20772" r="36702" b="11397"/>
          <a:stretch/>
        </p:blipFill>
        <p:spPr>
          <a:xfrm>
            <a:off x="6884894" y="2499774"/>
            <a:ext cx="4424264" cy="3718800"/>
          </a:xfrm>
          <a:prstGeom prst="rect">
            <a:avLst/>
          </a:prstGeom>
        </p:spPr>
      </p:pic>
    </p:spTree>
    <p:extLst>
      <p:ext uri="{BB962C8B-B14F-4D97-AF65-F5344CB8AC3E}">
        <p14:creationId xmlns:p14="http://schemas.microsoft.com/office/powerpoint/2010/main" val="35494841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2.1 – Graphs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Graphs</a:t>
            </a:r>
          </a:p>
          <a:p>
            <a:pPr marL="971550" lvl="1" indent="-285750" algn="just">
              <a:spcBef>
                <a:spcPts val="600"/>
              </a:spcBef>
              <a:spcAft>
                <a:spcPts val="600"/>
              </a:spcAft>
              <a:buClr>
                <a:srgbClr val="DD462F"/>
              </a:buClr>
              <a:buFont typeface="Wingdings" panose="05000000000000000000" pitchFamily="2" charset="2"/>
              <a:buChar char="ü"/>
            </a:pPr>
            <a:endParaRPr lang="en-US" dirty="0" smtClean="0">
              <a:solidFill>
                <a:schemeClr val="tx1">
                  <a:lumMod val="75000"/>
                  <a:lumOff val="25000"/>
                </a:schemeClr>
              </a:solidFill>
              <a:latin typeface="Calibri" panose="020F0502020204030204" pitchFamily="34" charset="0"/>
            </a:endParaRPr>
          </a:p>
        </p:txBody>
      </p:sp>
      <p:pic>
        <p:nvPicPr>
          <p:cNvPr id="6" name="Imagem 5"/>
          <p:cNvPicPr>
            <a:picLocks noChangeAspect="1"/>
          </p:cNvPicPr>
          <p:nvPr/>
        </p:nvPicPr>
        <p:blipFill rotWithShape="1">
          <a:blip r:embed="rId2"/>
          <a:srcRect l="17824" t="23346" r="36806" b="8640"/>
          <a:stretch/>
        </p:blipFill>
        <p:spPr>
          <a:xfrm>
            <a:off x="1461533" y="2499774"/>
            <a:ext cx="4412306" cy="3718800"/>
          </a:xfrm>
          <a:prstGeom prst="rect">
            <a:avLst/>
          </a:prstGeom>
        </p:spPr>
      </p:pic>
      <p:pic>
        <p:nvPicPr>
          <p:cNvPr id="7" name="Imagem 6"/>
          <p:cNvPicPr>
            <a:picLocks noChangeAspect="1"/>
          </p:cNvPicPr>
          <p:nvPr/>
        </p:nvPicPr>
        <p:blipFill rotWithShape="1">
          <a:blip r:embed="rId3"/>
          <a:srcRect l="17927" t="25735" r="36909" b="6433"/>
          <a:stretch/>
        </p:blipFill>
        <p:spPr>
          <a:xfrm>
            <a:off x="6884894" y="2499774"/>
            <a:ext cx="4404107" cy="3718800"/>
          </a:xfrm>
          <a:prstGeom prst="rect">
            <a:avLst/>
          </a:prstGeom>
        </p:spPr>
      </p:pic>
    </p:spTree>
    <p:extLst>
      <p:ext uri="{BB962C8B-B14F-4D97-AF65-F5344CB8AC3E}">
        <p14:creationId xmlns:p14="http://schemas.microsoft.com/office/powerpoint/2010/main" val="3274573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2.1 – Graphs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Graphs</a:t>
            </a:r>
          </a:p>
          <a:p>
            <a:pPr marL="971550" lvl="1" indent="-285750" algn="just">
              <a:spcBef>
                <a:spcPts val="600"/>
              </a:spcBef>
              <a:spcAft>
                <a:spcPts val="600"/>
              </a:spcAft>
              <a:buClr>
                <a:srgbClr val="DD462F"/>
              </a:buClr>
              <a:buFont typeface="Wingdings" panose="05000000000000000000" pitchFamily="2" charset="2"/>
              <a:buChar char="ü"/>
            </a:pPr>
            <a:endParaRPr lang="en-US" dirty="0" smtClean="0">
              <a:solidFill>
                <a:schemeClr val="tx1">
                  <a:lumMod val="75000"/>
                  <a:lumOff val="25000"/>
                </a:schemeClr>
              </a:solidFill>
              <a:latin typeface="Calibri" panose="020F0502020204030204" pitchFamily="34" charset="0"/>
            </a:endParaRPr>
          </a:p>
        </p:txBody>
      </p:sp>
      <p:pic>
        <p:nvPicPr>
          <p:cNvPr id="4" name="Imagem 3"/>
          <p:cNvPicPr>
            <a:picLocks noChangeAspect="1"/>
          </p:cNvPicPr>
          <p:nvPr/>
        </p:nvPicPr>
        <p:blipFill rotWithShape="1">
          <a:blip r:embed="rId2"/>
          <a:srcRect l="17824" t="23713" r="36909" b="8455"/>
          <a:stretch/>
        </p:blipFill>
        <p:spPr>
          <a:xfrm>
            <a:off x="1273921" y="2499774"/>
            <a:ext cx="4414186" cy="3718800"/>
          </a:xfrm>
          <a:prstGeom prst="rect">
            <a:avLst/>
          </a:prstGeom>
        </p:spPr>
      </p:pic>
      <p:pic>
        <p:nvPicPr>
          <p:cNvPr id="6" name="Imagem 5"/>
          <p:cNvPicPr>
            <a:picLocks noChangeAspect="1"/>
          </p:cNvPicPr>
          <p:nvPr/>
        </p:nvPicPr>
        <p:blipFill rotWithShape="1">
          <a:blip r:embed="rId3"/>
          <a:srcRect l="17720" t="26103" r="37012" b="6434"/>
          <a:stretch/>
        </p:blipFill>
        <p:spPr>
          <a:xfrm>
            <a:off x="6858001" y="2499774"/>
            <a:ext cx="4438241" cy="3718800"/>
          </a:xfrm>
          <a:prstGeom prst="rect">
            <a:avLst/>
          </a:prstGeom>
        </p:spPr>
      </p:pic>
    </p:spTree>
    <p:extLst>
      <p:ext uri="{BB962C8B-B14F-4D97-AF65-F5344CB8AC3E}">
        <p14:creationId xmlns:p14="http://schemas.microsoft.com/office/powerpoint/2010/main" val="3573179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2.1 – Graphs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Graphs</a:t>
            </a:r>
          </a:p>
          <a:p>
            <a:pPr marL="971550" lvl="1" indent="-285750" algn="just">
              <a:spcBef>
                <a:spcPts val="600"/>
              </a:spcBef>
              <a:spcAft>
                <a:spcPts val="600"/>
              </a:spcAft>
              <a:buClr>
                <a:srgbClr val="DD462F"/>
              </a:buClr>
              <a:buFont typeface="Wingdings" panose="05000000000000000000" pitchFamily="2" charset="2"/>
              <a:buChar char="ü"/>
            </a:pPr>
            <a:endParaRPr lang="en-US" dirty="0" smtClean="0">
              <a:solidFill>
                <a:schemeClr val="tx1">
                  <a:lumMod val="75000"/>
                  <a:lumOff val="25000"/>
                </a:schemeClr>
              </a:solidFill>
              <a:latin typeface="Calibri" panose="020F0502020204030204" pitchFamily="34" charset="0"/>
            </a:endParaRPr>
          </a:p>
        </p:txBody>
      </p:sp>
      <p:pic>
        <p:nvPicPr>
          <p:cNvPr id="5" name="Imagem 4"/>
          <p:cNvPicPr>
            <a:picLocks noChangeAspect="1"/>
          </p:cNvPicPr>
          <p:nvPr/>
        </p:nvPicPr>
        <p:blipFill rotWithShape="1">
          <a:blip r:embed="rId2"/>
          <a:srcRect l="17927" t="20773" r="36702" b="15323"/>
          <a:stretch/>
        </p:blipFill>
        <p:spPr>
          <a:xfrm>
            <a:off x="860612" y="2587974"/>
            <a:ext cx="4424264" cy="3503544"/>
          </a:xfrm>
          <a:prstGeom prst="rect">
            <a:avLst/>
          </a:prstGeom>
        </p:spPr>
      </p:pic>
      <p:pic>
        <p:nvPicPr>
          <p:cNvPr id="4" name="Imagem 3"/>
          <p:cNvPicPr>
            <a:picLocks noChangeAspect="1"/>
          </p:cNvPicPr>
          <p:nvPr/>
        </p:nvPicPr>
        <p:blipFill rotWithShape="1">
          <a:blip r:embed="rId3"/>
          <a:srcRect l="18547" t="22610" r="44970" b="9742"/>
          <a:stretch/>
        </p:blipFill>
        <p:spPr>
          <a:xfrm>
            <a:off x="860612" y="2499774"/>
            <a:ext cx="3567221" cy="3718800"/>
          </a:xfrm>
          <a:prstGeom prst="rect">
            <a:avLst/>
          </a:prstGeom>
        </p:spPr>
      </p:pic>
      <p:pic>
        <p:nvPicPr>
          <p:cNvPr id="6" name="Imagem 5"/>
          <p:cNvPicPr>
            <a:picLocks noChangeAspect="1"/>
          </p:cNvPicPr>
          <p:nvPr/>
        </p:nvPicPr>
        <p:blipFill rotWithShape="1">
          <a:blip r:embed="rId4"/>
          <a:srcRect l="18134" t="21691" r="37529" b="9191"/>
          <a:stretch/>
        </p:blipFill>
        <p:spPr>
          <a:xfrm>
            <a:off x="6815743" y="2499774"/>
            <a:ext cx="4242992" cy="3718800"/>
          </a:xfrm>
          <a:prstGeom prst="rect">
            <a:avLst/>
          </a:prstGeom>
        </p:spPr>
      </p:pic>
    </p:spTree>
    <p:extLst>
      <p:ext uri="{BB962C8B-B14F-4D97-AF65-F5344CB8AC3E}">
        <p14:creationId xmlns:p14="http://schemas.microsoft.com/office/powerpoint/2010/main" val="2348028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2.2 – Correlation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Calculates </a:t>
            </a:r>
            <a:r>
              <a:rPr lang="en-US" sz="2000" dirty="0" smtClean="0">
                <a:solidFill>
                  <a:schemeClr val="tx1">
                    <a:lumMod val="75000"/>
                    <a:lumOff val="25000"/>
                  </a:schemeClr>
                </a:solidFill>
                <a:latin typeface="Calibri" panose="020F0502020204030204" pitchFamily="34" charset="0"/>
              </a:rPr>
              <a:t>Spearman’s correlation of the independent of settings, i.e., taking into account only artefact (blockiness) in Exp2 and Exp3</a:t>
            </a:r>
          </a:p>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in SPSS </a:t>
            </a:r>
            <a:r>
              <a:rPr lang="en-US" dirty="0" smtClean="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DATA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=1</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COVARIATE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BIVARIATE</a:t>
            </a:r>
            <a:endParaRPr lang="en-US" sz="18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VARIABLES: MOS2 and MOS3</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CORRELATION COEFICIENTS: Spearman</a:t>
            </a:r>
            <a:endParaRPr lang="en-GB" sz="1600" dirty="0">
              <a:solidFill>
                <a:schemeClr val="tx1">
                  <a:lumMod val="75000"/>
                  <a:lumOff val="25000"/>
                </a:schemeClr>
              </a:solidFill>
              <a:latin typeface="Calibri" panose="020F0502020204030204" pitchFamily="34" charset="0"/>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endParaRPr lang="en-GB" sz="1600" dirty="0" smtClean="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651674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2.2 – Correlation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Spearman's </a:t>
            </a:r>
            <a:r>
              <a:rPr lang="en-US" sz="1800" dirty="0">
                <a:solidFill>
                  <a:schemeClr val="tx1">
                    <a:lumMod val="75000"/>
                    <a:lumOff val="25000"/>
                  </a:schemeClr>
                </a:solidFill>
                <a:latin typeface="Calibri" panose="020F0502020204030204" pitchFamily="34" charset="0"/>
              </a:rPr>
              <a:t>correlation coefficient was run to determine the relationship </a:t>
            </a:r>
            <a:r>
              <a:rPr lang="en-US" sz="1800" dirty="0" smtClean="0">
                <a:solidFill>
                  <a:schemeClr val="tx1">
                    <a:lumMod val="75000"/>
                    <a:lumOff val="25000"/>
                  </a:schemeClr>
                </a:solidFill>
                <a:latin typeface="Calibri" panose="020F0502020204030204" pitchFamily="34" charset="0"/>
              </a:rPr>
              <a:t>of blockiness artefact between Exp2 and Exp3. </a:t>
            </a:r>
            <a:r>
              <a:rPr lang="en-US" sz="1800" dirty="0">
                <a:solidFill>
                  <a:schemeClr val="tx1">
                    <a:lumMod val="75000"/>
                    <a:lumOff val="25000"/>
                  </a:schemeClr>
                </a:solidFill>
                <a:latin typeface="Calibri" panose="020F0502020204030204" pitchFamily="34" charset="0"/>
              </a:rPr>
              <a:t>There was a </a:t>
            </a:r>
            <a:r>
              <a:rPr lang="en-US" sz="1800" dirty="0" smtClean="0">
                <a:solidFill>
                  <a:schemeClr val="tx1">
                    <a:lumMod val="75000"/>
                    <a:lumOff val="25000"/>
                  </a:schemeClr>
                </a:solidFill>
                <a:latin typeface="Calibri" panose="020F0502020204030204" pitchFamily="34" charset="0"/>
              </a:rPr>
              <a:t>moderate, </a:t>
            </a:r>
            <a:r>
              <a:rPr lang="en-US" sz="1800" dirty="0">
                <a:solidFill>
                  <a:schemeClr val="tx1">
                    <a:lumMod val="75000"/>
                    <a:lumOff val="25000"/>
                  </a:schemeClr>
                </a:solidFill>
                <a:latin typeface="Calibri" panose="020F0502020204030204" pitchFamily="34" charset="0"/>
              </a:rPr>
              <a:t>positive </a:t>
            </a:r>
            <a:r>
              <a:rPr lang="en-US" sz="1800" dirty="0" smtClean="0">
                <a:solidFill>
                  <a:schemeClr val="tx1">
                    <a:lumMod val="75000"/>
                    <a:lumOff val="25000"/>
                  </a:schemeClr>
                </a:solidFill>
                <a:latin typeface="Calibri" panose="020F0502020204030204" pitchFamily="34" charset="0"/>
              </a:rPr>
              <a:t>correlation, </a:t>
            </a:r>
            <a:r>
              <a:rPr lang="en-US" sz="1800" dirty="0" err="1" smtClean="0">
                <a:solidFill>
                  <a:schemeClr val="tx1">
                    <a:lumMod val="75000"/>
                    <a:lumOff val="25000"/>
                  </a:schemeClr>
                </a:solidFill>
                <a:latin typeface="Calibri" panose="020F0502020204030204" pitchFamily="34" charset="0"/>
              </a:rPr>
              <a:t>r</a:t>
            </a:r>
            <a:r>
              <a:rPr lang="en-US" sz="1800" baseline="-25000" dirty="0" err="1" smtClean="0">
                <a:solidFill>
                  <a:schemeClr val="tx1">
                    <a:lumMod val="75000"/>
                    <a:lumOff val="25000"/>
                  </a:schemeClr>
                </a:solidFill>
                <a:latin typeface="Calibri" panose="020F0502020204030204" pitchFamily="34" charset="0"/>
              </a:rPr>
              <a:t>s</a:t>
            </a:r>
            <a:r>
              <a:rPr lang="en-US" sz="1800" dirty="0" smtClean="0">
                <a:solidFill>
                  <a:schemeClr val="tx1">
                    <a:lumMod val="75000"/>
                    <a:lumOff val="25000"/>
                  </a:schemeClr>
                </a:solidFill>
                <a:latin typeface="Calibri" panose="020F0502020204030204" pitchFamily="34" charset="0"/>
              </a:rPr>
              <a:t>=0.536, between MOS2 </a:t>
            </a:r>
            <a:r>
              <a:rPr lang="en-US" sz="1800" dirty="0">
                <a:solidFill>
                  <a:schemeClr val="tx1">
                    <a:lumMod val="75000"/>
                    <a:lumOff val="25000"/>
                  </a:schemeClr>
                </a:solidFill>
                <a:latin typeface="Calibri" panose="020F0502020204030204" pitchFamily="34" charset="0"/>
              </a:rPr>
              <a:t>and </a:t>
            </a:r>
            <a:r>
              <a:rPr lang="en-US" sz="1800" dirty="0" smtClean="0">
                <a:solidFill>
                  <a:schemeClr val="tx1">
                    <a:lumMod val="75000"/>
                    <a:lumOff val="25000"/>
                  </a:schemeClr>
                </a:solidFill>
                <a:latin typeface="Calibri" panose="020F0502020204030204" pitchFamily="34" charset="0"/>
              </a:rPr>
              <a:t>MOS3, </a:t>
            </a:r>
            <a:r>
              <a:rPr lang="en-US" sz="1800" dirty="0">
                <a:solidFill>
                  <a:schemeClr val="tx1">
                    <a:lumMod val="75000"/>
                    <a:lumOff val="25000"/>
                  </a:schemeClr>
                </a:solidFill>
                <a:latin typeface="Calibri" panose="020F0502020204030204" pitchFamily="34" charset="0"/>
              </a:rPr>
              <a:t>which was </a:t>
            </a:r>
            <a:r>
              <a:rPr lang="en-US" sz="1800" dirty="0" smtClean="0">
                <a:solidFill>
                  <a:schemeClr val="tx1">
                    <a:lumMod val="75000"/>
                    <a:lumOff val="25000"/>
                  </a:schemeClr>
                </a:solidFill>
                <a:latin typeface="Calibri" panose="020F0502020204030204" pitchFamily="34" charset="0"/>
              </a:rPr>
              <a:t>not statistically </a:t>
            </a:r>
            <a:r>
              <a:rPr lang="en-US" sz="1800" dirty="0">
                <a:solidFill>
                  <a:schemeClr val="tx1">
                    <a:lumMod val="75000"/>
                    <a:lumOff val="25000"/>
                  </a:schemeClr>
                </a:solidFill>
                <a:latin typeface="Calibri" panose="020F0502020204030204" pitchFamily="34" charset="0"/>
              </a:rPr>
              <a:t>significant </a:t>
            </a:r>
            <a:r>
              <a:rPr lang="en-US" sz="1800" dirty="0" smtClean="0">
                <a:solidFill>
                  <a:schemeClr val="tx1">
                    <a:lumMod val="75000"/>
                    <a:lumOff val="25000"/>
                  </a:schemeClr>
                </a:solidFill>
                <a:latin typeface="Calibri" panose="020F0502020204030204" pitchFamily="34" charset="0"/>
              </a:rPr>
              <a:t>(p &gt; 0.05)</a:t>
            </a:r>
            <a:endParaRPr lang="en-US" sz="1600" dirty="0" smtClean="0">
              <a:solidFill>
                <a:schemeClr val="tx1">
                  <a:lumMod val="75000"/>
                  <a:lumOff val="25000"/>
                </a:schemeClr>
              </a:solidFill>
              <a:latin typeface="Calibri" panose="020F0502020204030204" pitchFamily="34" charset="0"/>
              <a:sym typeface="Wingdings 3" panose="05040102010807070707" pitchFamily="18" charset="2"/>
            </a:endParaRPr>
          </a:p>
        </p:txBody>
      </p:sp>
      <p:sp>
        <p:nvSpPr>
          <p:cNvPr id="5" name="Texto explicativo retangular 4"/>
          <p:cNvSpPr/>
          <p:nvPr/>
        </p:nvSpPr>
        <p:spPr>
          <a:xfrm>
            <a:off x="9226631" y="4049063"/>
            <a:ext cx="1627094" cy="397482"/>
          </a:xfrm>
          <a:prstGeom prst="wedgeRectCallout">
            <a:avLst>
              <a:gd name="adj1" fmla="val -66288"/>
              <a:gd name="adj2" fmla="val 109863"/>
            </a:avLst>
          </a:prstGeom>
          <a:solidFill>
            <a:schemeClr val="accent5">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ysClr val="windowText" lastClr="000000"/>
                </a:solidFill>
              </a:rPr>
              <a:t>moderate</a:t>
            </a:r>
            <a:endParaRPr lang="pt-BR" sz="1400" dirty="0">
              <a:solidFill>
                <a:sysClr val="windowText" lastClr="000000"/>
              </a:solidFill>
            </a:endParaRPr>
          </a:p>
        </p:txBody>
      </p:sp>
      <p:sp>
        <p:nvSpPr>
          <p:cNvPr id="9" name="Retângulo 8"/>
          <p:cNvSpPr/>
          <p:nvPr/>
        </p:nvSpPr>
        <p:spPr>
          <a:xfrm>
            <a:off x="9920916" y="5866589"/>
            <a:ext cx="1281954" cy="363070"/>
          </a:xfrm>
          <a:prstGeom prst="rect">
            <a:avLst/>
          </a:prstGeom>
          <a:solidFill>
            <a:srgbClr val="D24726"/>
          </a:solidFill>
          <a:ln>
            <a:solidFill>
              <a:srgbClr val="D24726"/>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4" name="Conector de seta reta 13"/>
          <p:cNvCxnSpPr>
            <a:stCxn id="9" idx="0"/>
          </p:cNvCxnSpPr>
          <p:nvPr/>
        </p:nvCxnSpPr>
        <p:spPr>
          <a:xfrm flipH="1" flipV="1">
            <a:off x="9013240" y="4997668"/>
            <a:ext cx="1548653" cy="868921"/>
          </a:xfrm>
          <a:prstGeom prst="straightConnector1">
            <a:avLst/>
          </a:prstGeom>
          <a:ln>
            <a:solidFill>
              <a:srgbClr val="D24726"/>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853085" y="3788044"/>
            <a:ext cx="8314447" cy="2473147"/>
          </a:xfrm>
          <a:prstGeom prst="rect">
            <a:avLst/>
          </a:prstGeom>
        </p:spPr>
      </p:pic>
    </p:spTree>
    <p:extLst>
      <p:ext uri="{BB962C8B-B14F-4D97-AF65-F5344CB8AC3E}">
        <p14:creationId xmlns:p14="http://schemas.microsoft.com/office/powerpoint/2010/main" val="1665945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2.2 – Correlation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 Pearson's correlation was run to assess the relationship between MOS in </a:t>
            </a:r>
            <a:r>
              <a:rPr lang="en-US" sz="1800" dirty="0" smtClean="0">
                <a:solidFill>
                  <a:schemeClr val="tx1">
                    <a:lumMod val="75000"/>
                    <a:lumOff val="25000"/>
                  </a:schemeClr>
                </a:solidFill>
                <a:latin typeface="Calibri" panose="020F0502020204030204" pitchFamily="34" charset="0"/>
              </a:rPr>
              <a:t>Exp2 </a:t>
            </a:r>
            <a:r>
              <a:rPr lang="en-US" sz="1800" dirty="0">
                <a:solidFill>
                  <a:schemeClr val="tx1">
                    <a:lumMod val="75000"/>
                    <a:lumOff val="25000"/>
                  </a:schemeClr>
                </a:solidFill>
                <a:latin typeface="Calibri" panose="020F0502020204030204" pitchFamily="34" charset="0"/>
              </a:rPr>
              <a:t>and </a:t>
            </a:r>
            <a:r>
              <a:rPr lang="en-US" sz="1800" dirty="0" smtClean="0">
                <a:solidFill>
                  <a:schemeClr val="tx1">
                    <a:lumMod val="75000"/>
                    <a:lumOff val="25000"/>
                  </a:schemeClr>
                </a:solidFill>
                <a:latin typeface="Calibri" panose="020F0502020204030204" pitchFamily="34" charset="0"/>
              </a:rPr>
              <a:t>Exp3. </a:t>
            </a:r>
            <a:r>
              <a:rPr lang="en-US" sz="1800" dirty="0">
                <a:solidFill>
                  <a:schemeClr val="tx1">
                    <a:lumMod val="75000"/>
                    <a:lumOff val="25000"/>
                  </a:schemeClr>
                </a:solidFill>
                <a:latin typeface="Calibri" panose="020F0502020204030204" pitchFamily="34" charset="0"/>
              </a:rPr>
              <a:t>There was a </a:t>
            </a:r>
            <a:r>
              <a:rPr lang="en-US" sz="1800" dirty="0" smtClean="0">
                <a:solidFill>
                  <a:schemeClr val="tx1">
                    <a:lumMod val="75000"/>
                    <a:lumOff val="25000"/>
                  </a:schemeClr>
                </a:solidFill>
                <a:latin typeface="Calibri" panose="020F0502020204030204" pitchFamily="34" charset="0"/>
              </a:rPr>
              <a:t>moderate positive </a:t>
            </a:r>
            <a:r>
              <a:rPr lang="en-US" sz="1800" dirty="0">
                <a:solidFill>
                  <a:schemeClr val="tx1">
                    <a:lumMod val="75000"/>
                    <a:lumOff val="25000"/>
                  </a:schemeClr>
                </a:solidFill>
                <a:latin typeface="Calibri" panose="020F0502020204030204" pitchFamily="34" charset="0"/>
              </a:rPr>
              <a:t>correlation between </a:t>
            </a:r>
            <a:r>
              <a:rPr lang="en-US" sz="1800" dirty="0" smtClean="0">
                <a:solidFill>
                  <a:schemeClr val="tx1">
                    <a:lumMod val="75000"/>
                    <a:lumOff val="25000"/>
                  </a:schemeClr>
                </a:solidFill>
                <a:latin typeface="Calibri" panose="020F0502020204030204" pitchFamily="34" charset="0"/>
              </a:rPr>
              <a:t>MOS2 </a:t>
            </a:r>
            <a:r>
              <a:rPr lang="en-US" sz="1800" dirty="0">
                <a:solidFill>
                  <a:schemeClr val="tx1">
                    <a:lumMod val="75000"/>
                    <a:lumOff val="25000"/>
                  </a:schemeClr>
                </a:solidFill>
                <a:latin typeface="Calibri" panose="020F0502020204030204" pitchFamily="34" charset="0"/>
              </a:rPr>
              <a:t>and </a:t>
            </a:r>
            <a:r>
              <a:rPr lang="en-US" sz="1800" dirty="0" smtClean="0">
                <a:solidFill>
                  <a:schemeClr val="tx1">
                    <a:lumMod val="75000"/>
                    <a:lumOff val="25000"/>
                  </a:schemeClr>
                </a:solidFill>
                <a:latin typeface="Calibri" panose="020F0502020204030204" pitchFamily="34" charset="0"/>
              </a:rPr>
              <a:t>MOS3,</a:t>
            </a:r>
            <a:r>
              <a:rPr lang="en-US" sz="1800" dirty="0">
                <a:solidFill>
                  <a:schemeClr val="tx1">
                    <a:lumMod val="75000"/>
                    <a:lumOff val="25000"/>
                  </a:schemeClr>
                </a:solidFill>
                <a:latin typeface="Calibri" panose="020F0502020204030204" pitchFamily="34" charset="0"/>
              </a:rPr>
              <a:t> r = </a:t>
            </a:r>
            <a:r>
              <a:rPr lang="en-US" sz="1800" dirty="0" smtClean="0">
                <a:solidFill>
                  <a:schemeClr val="tx1">
                    <a:lumMod val="75000"/>
                    <a:lumOff val="25000"/>
                  </a:schemeClr>
                </a:solidFill>
                <a:latin typeface="Calibri" panose="020F0502020204030204" pitchFamily="34" charset="0"/>
              </a:rPr>
              <a:t>.482,</a:t>
            </a:r>
            <a:r>
              <a:rPr lang="en-US" sz="1800" dirty="0">
                <a:solidFill>
                  <a:schemeClr val="tx1">
                    <a:lumMod val="75000"/>
                    <a:lumOff val="25000"/>
                  </a:schemeClr>
                </a:solidFill>
                <a:latin typeface="Calibri" panose="020F0502020204030204" pitchFamily="34" charset="0"/>
              </a:rPr>
              <a:t> p = </a:t>
            </a:r>
            <a:r>
              <a:rPr lang="en-US" sz="1800" dirty="0" smtClean="0">
                <a:solidFill>
                  <a:schemeClr val="tx1">
                    <a:lumMod val="75000"/>
                    <a:lumOff val="25000"/>
                  </a:schemeClr>
                </a:solidFill>
                <a:latin typeface="Calibri" panose="020F0502020204030204" pitchFamily="34" charset="0"/>
              </a:rPr>
              <a:t>.274 with </a:t>
            </a:r>
            <a:r>
              <a:rPr lang="en-US" sz="1800" dirty="0">
                <a:solidFill>
                  <a:schemeClr val="tx1">
                    <a:lumMod val="75000"/>
                    <a:lumOff val="25000"/>
                  </a:schemeClr>
                </a:solidFill>
                <a:latin typeface="Calibri" panose="020F0502020204030204" pitchFamily="34" charset="0"/>
              </a:rPr>
              <a:t>MOS1 explained </a:t>
            </a:r>
            <a:r>
              <a:rPr lang="en-US" sz="1800" dirty="0" smtClean="0">
                <a:solidFill>
                  <a:schemeClr val="tx1">
                    <a:lumMod val="75000"/>
                    <a:lumOff val="25000"/>
                  </a:schemeClr>
                </a:solidFill>
                <a:latin typeface="Calibri" panose="020F0502020204030204" pitchFamily="34" charset="0"/>
              </a:rPr>
              <a:t>23% </a:t>
            </a:r>
            <a:r>
              <a:rPr lang="en-US" sz="1800" dirty="0">
                <a:solidFill>
                  <a:schemeClr val="tx1">
                    <a:lumMod val="75000"/>
                    <a:lumOff val="25000"/>
                  </a:schemeClr>
                </a:solidFill>
                <a:latin typeface="Calibri" panose="020F0502020204030204" pitchFamily="34" charset="0"/>
              </a:rPr>
              <a:t>of the variability in </a:t>
            </a:r>
            <a:r>
              <a:rPr lang="en-US" sz="1800" dirty="0" smtClean="0">
                <a:solidFill>
                  <a:schemeClr val="tx1">
                    <a:lumMod val="75000"/>
                    <a:lumOff val="25000"/>
                  </a:schemeClr>
                </a:solidFill>
                <a:latin typeface="Calibri" panose="020F0502020204030204" pitchFamily="34" charset="0"/>
              </a:rPr>
              <a:t>MOS3.</a:t>
            </a:r>
            <a:endParaRPr lang="en-US" sz="1600" dirty="0" smtClean="0">
              <a:solidFill>
                <a:schemeClr val="tx1">
                  <a:lumMod val="75000"/>
                  <a:lumOff val="25000"/>
                </a:schemeClr>
              </a:solidFill>
              <a:latin typeface="Calibri" panose="020F0502020204030204" pitchFamily="34" charset="0"/>
              <a:sym typeface="Wingdings 3" panose="05040102010807070707" pitchFamily="18" charset="2"/>
            </a:endParaRPr>
          </a:p>
        </p:txBody>
      </p:sp>
      <p:sp>
        <p:nvSpPr>
          <p:cNvPr id="5" name="Texto explicativo retangular 4"/>
          <p:cNvSpPr/>
          <p:nvPr/>
        </p:nvSpPr>
        <p:spPr>
          <a:xfrm>
            <a:off x="9538200" y="3821224"/>
            <a:ext cx="1627094" cy="397482"/>
          </a:xfrm>
          <a:prstGeom prst="wedgeRectCallout">
            <a:avLst>
              <a:gd name="adj1" fmla="val -66288"/>
              <a:gd name="adj2" fmla="val 109863"/>
            </a:avLst>
          </a:prstGeom>
          <a:solidFill>
            <a:schemeClr val="accent5">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ysClr val="windowText" lastClr="000000"/>
                </a:solidFill>
              </a:rPr>
              <a:t>moderate</a:t>
            </a:r>
            <a:endParaRPr lang="pt-BR" sz="1400" dirty="0">
              <a:solidFill>
                <a:sysClr val="windowText" lastClr="000000"/>
              </a:solidFill>
            </a:endParaRPr>
          </a:p>
        </p:txBody>
      </p:sp>
      <p:sp>
        <p:nvSpPr>
          <p:cNvPr id="9" name="Retângulo 8"/>
          <p:cNvSpPr/>
          <p:nvPr/>
        </p:nvSpPr>
        <p:spPr>
          <a:xfrm>
            <a:off x="10132468" y="5882978"/>
            <a:ext cx="1281954" cy="363070"/>
          </a:xfrm>
          <a:prstGeom prst="rect">
            <a:avLst/>
          </a:prstGeom>
          <a:solidFill>
            <a:srgbClr val="D24726"/>
          </a:solidFill>
          <a:ln>
            <a:solidFill>
              <a:srgbClr val="DD462F"/>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 .274</a:t>
            </a:r>
            <a:endParaRPr lang="pt-BR" sz="1400" dirty="0">
              <a:solidFill>
                <a:schemeClr val="bg1"/>
              </a:solidFill>
            </a:endParaRPr>
          </a:p>
        </p:txBody>
      </p:sp>
      <p:cxnSp>
        <p:nvCxnSpPr>
          <p:cNvPr id="14" name="Conector de seta reta 13"/>
          <p:cNvCxnSpPr>
            <a:stCxn id="9" idx="0"/>
          </p:cNvCxnSpPr>
          <p:nvPr/>
        </p:nvCxnSpPr>
        <p:spPr>
          <a:xfrm flipH="1" flipV="1">
            <a:off x="9311734" y="4753425"/>
            <a:ext cx="1461711" cy="1129553"/>
          </a:xfrm>
          <a:prstGeom prst="straightConnector1">
            <a:avLst/>
          </a:prstGeom>
          <a:ln>
            <a:solidFill>
              <a:srgbClr val="DD462F"/>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1280991" y="3341539"/>
            <a:ext cx="8225616" cy="3037140"/>
          </a:xfrm>
          <a:prstGeom prst="rect">
            <a:avLst/>
          </a:prstGeom>
        </p:spPr>
      </p:pic>
    </p:spTree>
    <p:extLst>
      <p:ext uri="{BB962C8B-B14F-4D97-AF65-F5344CB8AC3E}">
        <p14:creationId xmlns:p14="http://schemas.microsoft.com/office/powerpoint/2010/main" val="35093075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2.2 – Non Parametric tests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in SPSS </a:t>
            </a:r>
            <a:r>
              <a:rPr lang="en-US" dirty="0" smtClean="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DATA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=1</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NON PARAMETRIC TESTS  2-INDEPENDENT SAMPLES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PAIRS: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MOS2 </a:t>
            </a:r>
            <a:r>
              <a:rPr lang="en-GB" sz="1600" dirty="0">
                <a:solidFill>
                  <a:schemeClr val="tx1">
                    <a:lumMod val="75000"/>
                    <a:lumOff val="25000"/>
                  </a:schemeClr>
                </a:solidFill>
                <a:latin typeface="Calibri" panose="020F0502020204030204" pitchFamily="34" charset="0"/>
                <a:sym typeface="Wingdings 3" panose="05040102010807070707" pitchFamily="18" charset="2"/>
              </a:rPr>
              <a:t>  MOS3</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TYPE: Mann Whitney</a:t>
            </a:r>
            <a:endParaRPr lang="en-GB" sz="1600" dirty="0">
              <a:solidFill>
                <a:schemeClr val="tx1">
                  <a:lumMod val="75000"/>
                  <a:lumOff val="25000"/>
                </a:schemeClr>
              </a:solidFill>
              <a:latin typeface="Calibri" panose="020F0502020204030204" pitchFamily="34" charset="0"/>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endParaRPr lang="en-GB" sz="1600" dirty="0" smtClean="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2098261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a:latin typeface="Calibri" panose="020F0502020204030204" pitchFamily="34" charset="0"/>
              </a:rPr>
              <a:t>CASE </a:t>
            </a:r>
            <a:r>
              <a:rPr lang="en-GB" dirty="0" smtClean="0">
                <a:latin typeface="Calibri" panose="020F0502020204030204" pitchFamily="34" charset="0"/>
              </a:rPr>
              <a:t>2.2 </a:t>
            </a:r>
            <a:r>
              <a:rPr lang="en-GB" dirty="0">
                <a:latin typeface="Calibri" panose="020F0502020204030204" pitchFamily="34" charset="0"/>
              </a:rPr>
              <a:t>– Non Parametric tests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 Mann Whitney test showed that the observed difference between both MOS are significant (p&lt;0.05). Thus, we might assume that the </a:t>
            </a:r>
            <a:r>
              <a:rPr lang="en-US" sz="1800" dirty="0" smtClean="0">
                <a:solidFill>
                  <a:schemeClr val="tx1">
                    <a:lumMod val="75000"/>
                    <a:lumOff val="25000"/>
                  </a:schemeClr>
                </a:solidFill>
                <a:latin typeface="Calibri" panose="020F0502020204030204" pitchFamily="34" charset="0"/>
              </a:rPr>
              <a:t>blockiness artefact </a:t>
            </a:r>
            <a:r>
              <a:rPr lang="en-US" sz="1800" dirty="0">
                <a:solidFill>
                  <a:schemeClr val="tx1">
                    <a:lumMod val="75000"/>
                    <a:lumOff val="25000"/>
                  </a:schemeClr>
                </a:solidFill>
                <a:latin typeface="Calibri" panose="020F0502020204030204" pitchFamily="34" charset="0"/>
              </a:rPr>
              <a:t>has caused a significant increase in scores of </a:t>
            </a:r>
            <a:r>
              <a:rPr lang="en-US" sz="1800" dirty="0" smtClean="0">
                <a:solidFill>
                  <a:schemeClr val="tx1">
                    <a:lumMod val="75000"/>
                    <a:lumOff val="25000"/>
                  </a:schemeClr>
                </a:solidFill>
                <a:latin typeface="Calibri" panose="020F0502020204030204" pitchFamily="34" charset="0"/>
              </a:rPr>
              <a:t>Exp2 </a:t>
            </a:r>
            <a:r>
              <a:rPr lang="en-US" sz="1800" dirty="0">
                <a:solidFill>
                  <a:schemeClr val="tx1">
                    <a:lumMod val="75000"/>
                    <a:lumOff val="25000"/>
                  </a:schemeClr>
                </a:solidFill>
                <a:latin typeface="Calibri" panose="020F0502020204030204" pitchFamily="34" charset="0"/>
              </a:rPr>
              <a:t>than Exp3</a:t>
            </a:r>
            <a:r>
              <a:rPr lang="en-US" sz="1800" dirty="0" smtClean="0">
                <a:solidFill>
                  <a:schemeClr val="tx1">
                    <a:lumMod val="75000"/>
                    <a:lumOff val="25000"/>
                  </a:schemeClr>
                </a:solidFill>
                <a:latin typeface="Calibri" panose="020F0502020204030204" pitchFamily="34" charset="0"/>
              </a:rPr>
              <a:t>.</a:t>
            </a:r>
            <a:endParaRPr lang="en-US" sz="1800" dirty="0">
              <a:solidFill>
                <a:schemeClr val="tx1">
                  <a:lumMod val="75000"/>
                  <a:lumOff val="25000"/>
                </a:schemeClr>
              </a:solidFill>
              <a:latin typeface="Calibri" panose="020F0502020204030204" pitchFamily="34" charset="0"/>
            </a:endParaRPr>
          </a:p>
        </p:txBody>
      </p:sp>
      <p:sp>
        <p:nvSpPr>
          <p:cNvPr id="11" name="Retângulo 10"/>
          <p:cNvSpPr/>
          <p:nvPr/>
        </p:nvSpPr>
        <p:spPr>
          <a:xfrm>
            <a:off x="6343766" y="5192996"/>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7" name="Conector de seta reta 16"/>
          <p:cNvCxnSpPr>
            <a:stCxn id="11" idx="1"/>
          </p:cNvCxnSpPr>
          <p:nvPr/>
        </p:nvCxnSpPr>
        <p:spPr>
          <a:xfrm flipH="1" flipV="1">
            <a:off x="5133530" y="5060731"/>
            <a:ext cx="1210236" cy="31380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1488049" y="3136613"/>
            <a:ext cx="3880238" cy="3359904"/>
          </a:xfrm>
          <a:prstGeom prst="rect">
            <a:avLst/>
          </a:prstGeom>
        </p:spPr>
      </p:pic>
      <p:pic>
        <p:nvPicPr>
          <p:cNvPr id="5" name="Imagem 4"/>
          <p:cNvPicPr>
            <a:picLocks noChangeAspect="1"/>
          </p:cNvPicPr>
          <p:nvPr/>
        </p:nvPicPr>
        <p:blipFill>
          <a:blip r:embed="rId4"/>
          <a:stretch>
            <a:fillRect/>
          </a:stretch>
        </p:blipFill>
        <p:spPr>
          <a:xfrm>
            <a:off x="6343766" y="3270420"/>
            <a:ext cx="5250136" cy="1620391"/>
          </a:xfrm>
          <a:prstGeom prst="rect">
            <a:avLst/>
          </a:prstGeom>
        </p:spPr>
      </p:pic>
    </p:spTree>
    <p:extLst>
      <p:ext uri="{BB962C8B-B14F-4D97-AF65-F5344CB8AC3E}">
        <p14:creationId xmlns:p14="http://schemas.microsoft.com/office/powerpoint/2010/main" val="2990872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2.2 – Graphs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a:t>
            </a:r>
            <a:endParaRPr lang="en-US" sz="1600" dirty="0">
              <a:solidFill>
                <a:schemeClr val="tx1">
                  <a:lumMod val="75000"/>
                  <a:lumOff val="25000"/>
                </a:schemeClr>
              </a:solidFill>
              <a:latin typeface="Calibri" panose="020F0502020204030204" pitchFamily="34" charset="0"/>
              <a:sym typeface="Wingdings 3" panose="05040102010807070707" pitchFamily="18" charset="2"/>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SPLIT FILE</a:t>
            </a:r>
            <a:endParaRPr lang="en-US" sz="18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COMPARE GROUPS</a:t>
            </a:r>
            <a:endParaRPr lang="en-US" dirty="0" smtClean="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100566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Stepwise…</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This report is divided into two cases:</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GB" sz="1800" u="sng" dirty="0" smtClean="0">
                <a:solidFill>
                  <a:schemeClr val="tx1">
                    <a:lumMod val="75000"/>
                    <a:lumOff val="25000"/>
                  </a:schemeClr>
                </a:solidFill>
                <a:latin typeface="Calibri" panose="020F0502020204030204" pitchFamily="34" charset="0"/>
              </a:rPr>
              <a:t>Case 1</a:t>
            </a:r>
            <a:endParaRPr lang="en-GB" sz="1800" dirty="0" smtClean="0">
              <a:solidFill>
                <a:schemeClr val="tx1">
                  <a:lumMod val="75000"/>
                  <a:lumOff val="25000"/>
                </a:schemeClr>
              </a:solidFill>
              <a:latin typeface="Calibri" panose="020F0502020204030204" pitchFamily="34" charset="0"/>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smtClean="0">
                <a:solidFill>
                  <a:schemeClr val="tx1">
                    <a:lumMod val="75000"/>
                    <a:lumOff val="25000"/>
                  </a:schemeClr>
                </a:solidFill>
                <a:latin typeface="Calibri" panose="020F0502020204030204" pitchFamily="34" charset="0"/>
              </a:rPr>
              <a:t>Analysis taking into account only original videos. In this case, all experiments have the same original video settings</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GB" sz="1800" u="sng" dirty="0" smtClean="0">
                <a:solidFill>
                  <a:schemeClr val="tx1">
                    <a:lumMod val="75000"/>
                    <a:lumOff val="25000"/>
                  </a:schemeClr>
                </a:solidFill>
                <a:latin typeface="Calibri" panose="020F0502020204030204" pitchFamily="34" charset="0"/>
              </a:rPr>
              <a:t>Case 2</a:t>
            </a:r>
            <a:endParaRPr lang="en-GB" sz="1800" u="sng" dirty="0">
              <a:solidFill>
                <a:schemeClr val="tx1">
                  <a:lumMod val="75000"/>
                  <a:lumOff val="25000"/>
                </a:schemeClr>
              </a:solidFill>
              <a:latin typeface="Calibri" panose="020F0502020204030204" pitchFamily="34" charset="0"/>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rPr>
              <a:t>Analysis taking into account </a:t>
            </a:r>
            <a:r>
              <a:rPr lang="en-GB" sz="1600" dirty="0" smtClean="0">
                <a:solidFill>
                  <a:schemeClr val="tx1">
                    <a:lumMod val="75000"/>
                    <a:lumOff val="25000"/>
                  </a:schemeClr>
                </a:solidFill>
                <a:latin typeface="Calibri" panose="020F0502020204030204" pitchFamily="34" charset="0"/>
              </a:rPr>
              <a:t>isolated artefacts. </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smtClean="0">
                <a:solidFill>
                  <a:schemeClr val="tx1">
                    <a:lumMod val="75000"/>
                    <a:lumOff val="25000"/>
                  </a:schemeClr>
                </a:solidFill>
                <a:latin typeface="Calibri" panose="020F0502020204030204" pitchFamily="34" charset="0"/>
              </a:rPr>
              <a:t>For this case, it will be divided in more 3 cases: 2.1) packet loss artefacts (Exp1 and Exp3), 2.2) only blockiness (Exp2 and Exp3) and, 2.3) only blurriness (Exp2 and Exp3)</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GB" sz="1800" dirty="0" smtClean="0">
                <a:solidFill>
                  <a:schemeClr val="tx1">
                    <a:lumMod val="75000"/>
                    <a:lumOff val="25000"/>
                  </a:schemeClr>
                </a:solidFill>
                <a:latin typeface="Calibri" panose="020F0502020204030204" pitchFamily="34" charset="0"/>
              </a:rPr>
              <a:t>OBS: </a:t>
            </a:r>
            <a:r>
              <a:rPr lang="en-US" sz="1800" dirty="0">
                <a:solidFill>
                  <a:schemeClr val="tx1">
                    <a:lumMod val="75000"/>
                    <a:lumOff val="25000"/>
                  </a:schemeClr>
                </a:solidFill>
                <a:latin typeface="Calibri" panose="020F0502020204030204" pitchFamily="34" charset="0"/>
              </a:rPr>
              <a:t>it won’t </a:t>
            </a:r>
            <a:r>
              <a:rPr lang="en-US" sz="1800" dirty="0" smtClean="0">
                <a:solidFill>
                  <a:schemeClr val="tx1">
                    <a:lumMod val="75000"/>
                    <a:lumOff val="25000"/>
                  </a:schemeClr>
                </a:solidFill>
                <a:latin typeface="Calibri" panose="020F0502020204030204" pitchFamily="34" charset="0"/>
              </a:rPr>
              <a:t>analyzed </a:t>
            </a:r>
            <a:r>
              <a:rPr lang="en-US" sz="1800" dirty="0">
                <a:solidFill>
                  <a:schemeClr val="tx1">
                    <a:lumMod val="75000"/>
                    <a:lumOff val="25000"/>
                  </a:schemeClr>
                </a:solidFill>
                <a:latin typeface="Calibri" panose="020F0502020204030204" pitchFamily="34" charset="0"/>
              </a:rPr>
              <a:t>artefacts combined, because we are interested in those situations where there are same settings between the </a:t>
            </a:r>
            <a:r>
              <a:rPr lang="en-US" sz="1800" dirty="0" smtClean="0">
                <a:solidFill>
                  <a:schemeClr val="tx1">
                    <a:lumMod val="75000"/>
                    <a:lumOff val="25000"/>
                  </a:schemeClr>
                </a:solidFill>
                <a:latin typeface="Calibri" panose="020F0502020204030204" pitchFamily="34" charset="0"/>
              </a:rPr>
              <a:t>experiments</a:t>
            </a:r>
            <a:endParaRPr lang="en-US" sz="18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40604481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2.2 – Graphs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Graphs</a:t>
            </a:r>
          </a:p>
          <a:p>
            <a:pPr marL="971550" lvl="1" indent="-285750" algn="just">
              <a:spcBef>
                <a:spcPts val="600"/>
              </a:spcBef>
              <a:spcAft>
                <a:spcPts val="600"/>
              </a:spcAft>
              <a:buClr>
                <a:srgbClr val="DD462F"/>
              </a:buClr>
              <a:buFont typeface="Wingdings" panose="05000000000000000000" pitchFamily="2" charset="2"/>
              <a:buChar char="ü"/>
            </a:pPr>
            <a:endParaRPr lang="en-US" dirty="0" smtClean="0">
              <a:solidFill>
                <a:schemeClr val="tx1">
                  <a:lumMod val="75000"/>
                  <a:lumOff val="25000"/>
                </a:schemeClr>
              </a:solidFill>
              <a:latin typeface="Calibri" panose="020F0502020204030204" pitchFamily="34" charset="0"/>
            </a:endParaRPr>
          </a:p>
        </p:txBody>
      </p:sp>
      <p:pic>
        <p:nvPicPr>
          <p:cNvPr id="4" name="Imagem 3"/>
          <p:cNvPicPr>
            <a:picLocks noChangeAspect="1"/>
          </p:cNvPicPr>
          <p:nvPr/>
        </p:nvPicPr>
        <p:blipFill rotWithShape="1">
          <a:blip r:embed="rId2"/>
          <a:srcRect l="18340" t="21323" r="36701" b="11215"/>
          <a:stretch/>
        </p:blipFill>
        <p:spPr>
          <a:xfrm>
            <a:off x="1035424" y="2499774"/>
            <a:ext cx="4407842" cy="3718800"/>
          </a:xfrm>
          <a:prstGeom prst="rect">
            <a:avLst/>
          </a:prstGeom>
        </p:spPr>
      </p:pic>
      <p:pic>
        <p:nvPicPr>
          <p:cNvPr id="5" name="Imagem 4"/>
          <p:cNvPicPr>
            <a:picLocks noChangeAspect="1"/>
          </p:cNvPicPr>
          <p:nvPr/>
        </p:nvPicPr>
        <p:blipFill rotWithShape="1">
          <a:blip r:embed="rId3"/>
          <a:srcRect l="18238" t="23530" r="36805" b="8824"/>
          <a:stretch/>
        </p:blipFill>
        <p:spPr>
          <a:xfrm>
            <a:off x="6884894" y="2499774"/>
            <a:ext cx="4395864" cy="3718800"/>
          </a:xfrm>
          <a:prstGeom prst="rect">
            <a:avLst/>
          </a:prstGeom>
        </p:spPr>
      </p:pic>
    </p:spTree>
    <p:extLst>
      <p:ext uri="{BB962C8B-B14F-4D97-AF65-F5344CB8AC3E}">
        <p14:creationId xmlns:p14="http://schemas.microsoft.com/office/powerpoint/2010/main" val="1360331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2.2 – Graphs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Graphs</a:t>
            </a:r>
          </a:p>
          <a:p>
            <a:pPr marL="971550" lvl="1" indent="-285750" algn="just">
              <a:spcBef>
                <a:spcPts val="600"/>
              </a:spcBef>
              <a:spcAft>
                <a:spcPts val="600"/>
              </a:spcAft>
              <a:buClr>
                <a:srgbClr val="DD462F"/>
              </a:buClr>
              <a:buFont typeface="Wingdings" panose="05000000000000000000" pitchFamily="2" charset="2"/>
              <a:buChar char="ü"/>
            </a:pPr>
            <a:endParaRPr lang="en-US" dirty="0" smtClean="0">
              <a:solidFill>
                <a:schemeClr val="tx1">
                  <a:lumMod val="75000"/>
                  <a:lumOff val="25000"/>
                </a:schemeClr>
              </a:solidFill>
              <a:latin typeface="Calibri" panose="020F0502020204030204" pitchFamily="34" charset="0"/>
            </a:endParaRPr>
          </a:p>
        </p:txBody>
      </p:sp>
      <p:pic>
        <p:nvPicPr>
          <p:cNvPr id="6" name="Imagem 5"/>
          <p:cNvPicPr>
            <a:picLocks noChangeAspect="1"/>
          </p:cNvPicPr>
          <p:nvPr/>
        </p:nvPicPr>
        <p:blipFill rotWithShape="1">
          <a:blip r:embed="rId2"/>
          <a:srcRect l="17824" t="18750" r="36909" b="13603"/>
          <a:stretch/>
        </p:blipFill>
        <p:spPr>
          <a:xfrm>
            <a:off x="1021975" y="2499774"/>
            <a:ext cx="4426181" cy="3718800"/>
          </a:xfrm>
          <a:prstGeom prst="rect">
            <a:avLst/>
          </a:prstGeom>
        </p:spPr>
      </p:pic>
      <p:pic>
        <p:nvPicPr>
          <p:cNvPr id="7" name="Imagem 6"/>
          <p:cNvPicPr>
            <a:picLocks noChangeAspect="1"/>
          </p:cNvPicPr>
          <p:nvPr/>
        </p:nvPicPr>
        <p:blipFill rotWithShape="1">
          <a:blip r:embed="rId3"/>
          <a:srcRect l="18030" t="22058" r="36909" b="10479"/>
          <a:stretch/>
        </p:blipFill>
        <p:spPr>
          <a:xfrm>
            <a:off x="6757888" y="2499774"/>
            <a:ext cx="4417975" cy="3718800"/>
          </a:xfrm>
          <a:prstGeom prst="rect">
            <a:avLst/>
          </a:prstGeom>
        </p:spPr>
      </p:pic>
    </p:spTree>
    <p:extLst>
      <p:ext uri="{BB962C8B-B14F-4D97-AF65-F5344CB8AC3E}">
        <p14:creationId xmlns:p14="http://schemas.microsoft.com/office/powerpoint/2010/main" val="2132760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2.2 – Graphs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Graphs</a:t>
            </a:r>
          </a:p>
          <a:p>
            <a:pPr marL="971550" lvl="1" indent="-285750" algn="just">
              <a:spcBef>
                <a:spcPts val="600"/>
              </a:spcBef>
              <a:spcAft>
                <a:spcPts val="600"/>
              </a:spcAft>
              <a:buClr>
                <a:srgbClr val="DD462F"/>
              </a:buClr>
              <a:buFont typeface="Wingdings" panose="05000000000000000000" pitchFamily="2" charset="2"/>
              <a:buChar char="ü"/>
            </a:pPr>
            <a:endParaRPr lang="en-US" dirty="0" smtClean="0">
              <a:solidFill>
                <a:schemeClr val="tx1">
                  <a:lumMod val="75000"/>
                  <a:lumOff val="25000"/>
                </a:schemeClr>
              </a:solidFill>
              <a:latin typeface="Calibri" panose="020F0502020204030204" pitchFamily="34" charset="0"/>
            </a:endParaRPr>
          </a:p>
        </p:txBody>
      </p:sp>
      <p:pic>
        <p:nvPicPr>
          <p:cNvPr id="4" name="Imagem 3"/>
          <p:cNvPicPr>
            <a:picLocks noChangeAspect="1"/>
          </p:cNvPicPr>
          <p:nvPr/>
        </p:nvPicPr>
        <p:blipFill rotWithShape="1">
          <a:blip r:embed="rId2"/>
          <a:srcRect l="18133" t="19301" r="36806" b="12499"/>
          <a:stretch/>
        </p:blipFill>
        <p:spPr>
          <a:xfrm>
            <a:off x="1425389" y="2420470"/>
            <a:ext cx="4370341" cy="3718800"/>
          </a:xfrm>
          <a:prstGeom prst="rect">
            <a:avLst/>
          </a:prstGeom>
        </p:spPr>
      </p:pic>
      <p:pic>
        <p:nvPicPr>
          <p:cNvPr id="5" name="Imagem 4"/>
          <p:cNvPicPr>
            <a:picLocks noChangeAspect="1"/>
          </p:cNvPicPr>
          <p:nvPr/>
        </p:nvPicPr>
        <p:blipFill rotWithShape="1">
          <a:blip r:embed="rId3"/>
          <a:srcRect l="18134" t="20037" r="45281" b="12316"/>
          <a:stretch/>
        </p:blipFill>
        <p:spPr>
          <a:xfrm>
            <a:off x="6938297" y="2420470"/>
            <a:ext cx="3584553" cy="3726316"/>
          </a:xfrm>
          <a:prstGeom prst="rect">
            <a:avLst/>
          </a:prstGeom>
        </p:spPr>
      </p:pic>
    </p:spTree>
    <p:extLst>
      <p:ext uri="{BB962C8B-B14F-4D97-AF65-F5344CB8AC3E}">
        <p14:creationId xmlns:p14="http://schemas.microsoft.com/office/powerpoint/2010/main" val="2177305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2.2 – Graphs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Graphs</a:t>
            </a:r>
          </a:p>
          <a:p>
            <a:pPr marL="971550" lvl="1" indent="-285750" algn="just">
              <a:spcBef>
                <a:spcPts val="600"/>
              </a:spcBef>
              <a:spcAft>
                <a:spcPts val="600"/>
              </a:spcAft>
              <a:buClr>
                <a:srgbClr val="DD462F"/>
              </a:buClr>
              <a:buFont typeface="Wingdings" panose="05000000000000000000" pitchFamily="2" charset="2"/>
              <a:buChar char="ü"/>
            </a:pPr>
            <a:endParaRPr lang="en-US" dirty="0" smtClean="0">
              <a:solidFill>
                <a:schemeClr val="tx1">
                  <a:lumMod val="75000"/>
                  <a:lumOff val="25000"/>
                </a:schemeClr>
              </a:solidFill>
              <a:latin typeface="Calibri" panose="020F0502020204030204" pitchFamily="34" charset="0"/>
            </a:endParaRPr>
          </a:p>
        </p:txBody>
      </p:sp>
      <p:pic>
        <p:nvPicPr>
          <p:cNvPr id="6" name="Imagem 5"/>
          <p:cNvPicPr>
            <a:picLocks noChangeAspect="1"/>
          </p:cNvPicPr>
          <p:nvPr/>
        </p:nvPicPr>
        <p:blipFill rotWithShape="1">
          <a:blip r:embed="rId2"/>
          <a:srcRect l="18134" t="20220" r="36599" b="12134"/>
          <a:stretch/>
        </p:blipFill>
        <p:spPr>
          <a:xfrm>
            <a:off x="900953" y="2501153"/>
            <a:ext cx="4426180" cy="3718800"/>
          </a:xfrm>
          <a:prstGeom prst="rect">
            <a:avLst/>
          </a:prstGeom>
        </p:spPr>
      </p:pic>
      <p:pic>
        <p:nvPicPr>
          <p:cNvPr id="7" name="Imagem 6"/>
          <p:cNvPicPr>
            <a:picLocks noChangeAspect="1"/>
          </p:cNvPicPr>
          <p:nvPr/>
        </p:nvPicPr>
        <p:blipFill rotWithShape="1">
          <a:blip r:embed="rId3"/>
          <a:srcRect l="19891" t="21140" r="36702" b="10294"/>
          <a:stretch/>
        </p:blipFill>
        <p:spPr>
          <a:xfrm>
            <a:off x="6992471" y="2501153"/>
            <a:ext cx="4187388" cy="3718800"/>
          </a:xfrm>
          <a:prstGeom prst="rect">
            <a:avLst/>
          </a:prstGeom>
        </p:spPr>
      </p:pic>
    </p:spTree>
    <p:extLst>
      <p:ext uri="{BB962C8B-B14F-4D97-AF65-F5344CB8AC3E}">
        <p14:creationId xmlns:p14="http://schemas.microsoft.com/office/powerpoint/2010/main" val="4104971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2.3 – Correlation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Calculates </a:t>
            </a:r>
            <a:r>
              <a:rPr lang="en-US" sz="2000" dirty="0" smtClean="0">
                <a:solidFill>
                  <a:schemeClr val="tx1">
                    <a:lumMod val="75000"/>
                    <a:lumOff val="25000"/>
                  </a:schemeClr>
                </a:solidFill>
                <a:latin typeface="Calibri" panose="020F0502020204030204" pitchFamily="34" charset="0"/>
              </a:rPr>
              <a:t>Spearman’s correlation of the independent of settings, i.e., taking into account only artefact (blurriness) in Exp2 and Exp3</a:t>
            </a:r>
          </a:p>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in SPSS </a:t>
            </a:r>
            <a:r>
              <a:rPr lang="en-US" dirty="0" smtClean="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DATA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=1</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COVARIATE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BIVARIATE</a:t>
            </a:r>
            <a:endParaRPr lang="en-US" sz="18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VARIABLES: MOS2 and MOS3</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CORRELATION COEFICIENTS: Spearman</a:t>
            </a:r>
            <a:endParaRPr lang="en-GB" sz="1600" dirty="0">
              <a:solidFill>
                <a:schemeClr val="tx1">
                  <a:lumMod val="75000"/>
                  <a:lumOff val="25000"/>
                </a:schemeClr>
              </a:solidFill>
              <a:latin typeface="Calibri" panose="020F0502020204030204" pitchFamily="34" charset="0"/>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endParaRPr lang="en-GB" sz="1600" dirty="0" smtClean="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2623746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2.3 – Correlation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Spearman's coefficient </a:t>
            </a:r>
            <a:r>
              <a:rPr lang="en-US" sz="1800" dirty="0">
                <a:solidFill>
                  <a:schemeClr val="tx1">
                    <a:lumMod val="75000"/>
                    <a:lumOff val="25000"/>
                  </a:schemeClr>
                </a:solidFill>
                <a:latin typeface="Calibri" panose="020F0502020204030204" pitchFamily="34" charset="0"/>
              </a:rPr>
              <a:t>correlation was run to determine the relationship </a:t>
            </a:r>
            <a:r>
              <a:rPr lang="en-US" sz="1800" dirty="0" smtClean="0">
                <a:solidFill>
                  <a:schemeClr val="tx1">
                    <a:lumMod val="75000"/>
                    <a:lumOff val="25000"/>
                  </a:schemeClr>
                </a:solidFill>
                <a:latin typeface="Calibri" panose="020F0502020204030204" pitchFamily="34" charset="0"/>
              </a:rPr>
              <a:t>of blurriness artefacts between Exp2 and Exp3. </a:t>
            </a:r>
            <a:r>
              <a:rPr lang="en-US" sz="1800" dirty="0">
                <a:solidFill>
                  <a:schemeClr val="tx1">
                    <a:lumMod val="75000"/>
                    <a:lumOff val="25000"/>
                  </a:schemeClr>
                </a:solidFill>
                <a:latin typeface="Calibri" panose="020F0502020204030204" pitchFamily="34" charset="0"/>
              </a:rPr>
              <a:t>There was a strong, positive </a:t>
            </a:r>
            <a:r>
              <a:rPr lang="en-US" sz="1800" dirty="0" smtClean="0">
                <a:solidFill>
                  <a:schemeClr val="tx1">
                    <a:lumMod val="75000"/>
                    <a:lumOff val="25000"/>
                  </a:schemeClr>
                </a:solidFill>
                <a:latin typeface="Calibri" panose="020F0502020204030204" pitchFamily="34" charset="0"/>
              </a:rPr>
              <a:t>correlation, </a:t>
            </a:r>
            <a:r>
              <a:rPr lang="en-US" sz="1800" dirty="0" err="1" smtClean="0">
                <a:solidFill>
                  <a:schemeClr val="tx1">
                    <a:lumMod val="75000"/>
                    <a:lumOff val="25000"/>
                  </a:schemeClr>
                </a:solidFill>
                <a:latin typeface="Calibri" panose="020F0502020204030204" pitchFamily="34" charset="0"/>
              </a:rPr>
              <a:t>r</a:t>
            </a:r>
            <a:r>
              <a:rPr lang="en-US" sz="1800" baseline="-25000" dirty="0" err="1" smtClean="0">
                <a:solidFill>
                  <a:schemeClr val="tx1">
                    <a:lumMod val="75000"/>
                    <a:lumOff val="25000"/>
                  </a:schemeClr>
                </a:solidFill>
                <a:latin typeface="Calibri" panose="020F0502020204030204" pitchFamily="34" charset="0"/>
              </a:rPr>
              <a:t>s</a:t>
            </a:r>
            <a:r>
              <a:rPr lang="en-US" sz="1800" dirty="0" smtClean="0">
                <a:solidFill>
                  <a:schemeClr val="tx1">
                    <a:lumMod val="75000"/>
                    <a:lumOff val="25000"/>
                  </a:schemeClr>
                </a:solidFill>
                <a:latin typeface="Calibri" panose="020F0502020204030204" pitchFamily="34" charset="0"/>
              </a:rPr>
              <a:t>=0.857, between MOS2 </a:t>
            </a:r>
            <a:r>
              <a:rPr lang="en-US" sz="1800" dirty="0">
                <a:solidFill>
                  <a:schemeClr val="tx1">
                    <a:lumMod val="75000"/>
                    <a:lumOff val="25000"/>
                  </a:schemeClr>
                </a:solidFill>
                <a:latin typeface="Calibri" panose="020F0502020204030204" pitchFamily="34" charset="0"/>
              </a:rPr>
              <a:t>and </a:t>
            </a:r>
            <a:r>
              <a:rPr lang="en-US" sz="1800" dirty="0" smtClean="0">
                <a:solidFill>
                  <a:schemeClr val="tx1">
                    <a:lumMod val="75000"/>
                    <a:lumOff val="25000"/>
                  </a:schemeClr>
                </a:solidFill>
                <a:latin typeface="Calibri" panose="020F0502020204030204" pitchFamily="34" charset="0"/>
              </a:rPr>
              <a:t>MOS3, </a:t>
            </a:r>
            <a:r>
              <a:rPr lang="en-US" sz="1800" dirty="0">
                <a:solidFill>
                  <a:schemeClr val="tx1">
                    <a:lumMod val="75000"/>
                    <a:lumOff val="25000"/>
                  </a:schemeClr>
                </a:solidFill>
                <a:latin typeface="Calibri" panose="020F0502020204030204" pitchFamily="34" charset="0"/>
              </a:rPr>
              <a:t>which was statistically significant </a:t>
            </a:r>
            <a:r>
              <a:rPr lang="en-US" sz="1800" dirty="0" smtClean="0">
                <a:solidFill>
                  <a:schemeClr val="tx1">
                    <a:lumMod val="75000"/>
                    <a:lumOff val="25000"/>
                  </a:schemeClr>
                </a:solidFill>
                <a:latin typeface="Calibri" panose="020F0502020204030204" pitchFamily="34" charset="0"/>
              </a:rPr>
              <a:t>(p &lt; 0.05)</a:t>
            </a:r>
            <a:endParaRPr lang="en-US" sz="1600" dirty="0" smtClean="0">
              <a:solidFill>
                <a:schemeClr val="tx1">
                  <a:lumMod val="75000"/>
                  <a:lumOff val="25000"/>
                </a:schemeClr>
              </a:solidFill>
              <a:latin typeface="Calibri" panose="020F0502020204030204" pitchFamily="34" charset="0"/>
              <a:sym typeface="Wingdings 3" panose="05040102010807070707" pitchFamily="18" charset="2"/>
            </a:endParaRPr>
          </a:p>
        </p:txBody>
      </p:sp>
      <p:sp>
        <p:nvSpPr>
          <p:cNvPr id="5" name="Texto explicativo retangular 4"/>
          <p:cNvSpPr/>
          <p:nvPr/>
        </p:nvSpPr>
        <p:spPr>
          <a:xfrm>
            <a:off x="9173412" y="3928943"/>
            <a:ext cx="1627094" cy="397482"/>
          </a:xfrm>
          <a:prstGeom prst="wedgeRectCallout">
            <a:avLst>
              <a:gd name="adj1" fmla="val -66288"/>
              <a:gd name="adj2" fmla="val 109863"/>
            </a:avLst>
          </a:prstGeom>
          <a:solidFill>
            <a:schemeClr val="accent5">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ysClr val="windowText" lastClr="000000"/>
                </a:solidFill>
              </a:rPr>
              <a:t>Very strong</a:t>
            </a:r>
            <a:endParaRPr lang="pt-BR" sz="1400" dirty="0">
              <a:solidFill>
                <a:sysClr val="windowText" lastClr="000000"/>
              </a:solidFill>
            </a:endParaRPr>
          </a:p>
        </p:txBody>
      </p:sp>
      <p:sp>
        <p:nvSpPr>
          <p:cNvPr id="9" name="Retângulo 8"/>
          <p:cNvSpPr/>
          <p:nvPr/>
        </p:nvSpPr>
        <p:spPr>
          <a:xfrm>
            <a:off x="10085294" y="5934915"/>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4" name="Conector de seta reta 13"/>
          <p:cNvCxnSpPr>
            <a:stCxn id="9" idx="0"/>
          </p:cNvCxnSpPr>
          <p:nvPr/>
        </p:nvCxnSpPr>
        <p:spPr>
          <a:xfrm flipH="1" flipV="1">
            <a:off x="9009529" y="4805362"/>
            <a:ext cx="1716742" cy="112955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3"/>
          <a:stretch>
            <a:fillRect/>
          </a:stretch>
        </p:blipFill>
        <p:spPr>
          <a:xfrm>
            <a:off x="450478" y="3599155"/>
            <a:ext cx="8722934" cy="2897362"/>
          </a:xfrm>
          <a:prstGeom prst="rect">
            <a:avLst/>
          </a:prstGeom>
        </p:spPr>
      </p:pic>
    </p:spTree>
    <p:extLst>
      <p:ext uri="{BB962C8B-B14F-4D97-AF65-F5344CB8AC3E}">
        <p14:creationId xmlns:p14="http://schemas.microsoft.com/office/powerpoint/2010/main" val="1670299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2.3 – Correlation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 Pearson's correlation was run to assess the relationship between MOS in </a:t>
            </a:r>
            <a:r>
              <a:rPr lang="en-US" sz="1800" dirty="0" smtClean="0">
                <a:solidFill>
                  <a:schemeClr val="tx1">
                    <a:lumMod val="75000"/>
                    <a:lumOff val="25000"/>
                  </a:schemeClr>
                </a:solidFill>
                <a:latin typeface="Calibri" panose="020F0502020204030204" pitchFamily="34" charset="0"/>
              </a:rPr>
              <a:t>Exp2 </a:t>
            </a:r>
            <a:r>
              <a:rPr lang="en-US" sz="1800" dirty="0">
                <a:solidFill>
                  <a:schemeClr val="tx1">
                    <a:lumMod val="75000"/>
                    <a:lumOff val="25000"/>
                  </a:schemeClr>
                </a:solidFill>
                <a:latin typeface="Calibri" panose="020F0502020204030204" pitchFamily="34" charset="0"/>
              </a:rPr>
              <a:t>and </a:t>
            </a:r>
            <a:r>
              <a:rPr lang="en-US" sz="1800" dirty="0" smtClean="0">
                <a:solidFill>
                  <a:schemeClr val="tx1">
                    <a:lumMod val="75000"/>
                    <a:lumOff val="25000"/>
                  </a:schemeClr>
                </a:solidFill>
                <a:latin typeface="Calibri" panose="020F0502020204030204" pitchFamily="34" charset="0"/>
              </a:rPr>
              <a:t>Exp3. </a:t>
            </a:r>
            <a:r>
              <a:rPr lang="en-US" sz="1800" dirty="0">
                <a:solidFill>
                  <a:schemeClr val="tx1">
                    <a:lumMod val="75000"/>
                    <a:lumOff val="25000"/>
                  </a:schemeClr>
                </a:solidFill>
                <a:latin typeface="Calibri" panose="020F0502020204030204" pitchFamily="34" charset="0"/>
              </a:rPr>
              <a:t>There was a </a:t>
            </a:r>
            <a:r>
              <a:rPr lang="en-US" sz="1800" dirty="0" smtClean="0">
                <a:solidFill>
                  <a:schemeClr val="tx1">
                    <a:lumMod val="75000"/>
                    <a:lumOff val="25000"/>
                  </a:schemeClr>
                </a:solidFill>
                <a:latin typeface="Calibri" panose="020F0502020204030204" pitchFamily="34" charset="0"/>
              </a:rPr>
              <a:t>strong positive </a:t>
            </a:r>
            <a:r>
              <a:rPr lang="en-US" sz="1800" dirty="0">
                <a:solidFill>
                  <a:schemeClr val="tx1">
                    <a:lumMod val="75000"/>
                    <a:lumOff val="25000"/>
                  </a:schemeClr>
                </a:solidFill>
                <a:latin typeface="Calibri" panose="020F0502020204030204" pitchFamily="34" charset="0"/>
              </a:rPr>
              <a:t>correlation between </a:t>
            </a:r>
            <a:r>
              <a:rPr lang="en-US" sz="1800" dirty="0" smtClean="0">
                <a:solidFill>
                  <a:schemeClr val="tx1">
                    <a:lumMod val="75000"/>
                    <a:lumOff val="25000"/>
                  </a:schemeClr>
                </a:solidFill>
                <a:latin typeface="Calibri" panose="020F0502020204030204" pitchFamily="34" charset="0"/>
              </a:rPr>
              <a:t>MOS2 </a:t>
            </a:r>
            <a:r>
              <a:rPr lang="en-US" sz="1800" dirty="0">
                <a:solidFill>
                  <a:schemeClr val="tx1">
                    <a:lumMod val="75000"/>
                    <a:lumOff val="25000"/>
                  </a:schemeClr>
                </a:solidFill>
                <a:latin typeface="Calibri" panose="020F0502020204030204" pitchFamily="34" charset="0"/>
              </a:rPr>
              <a:t>and </a:t>
            </a:r>
            <a:r>
              <a:rPr lang="en-US" sz="1800" dirty="0" smtClean="0">
                <a:solidFill>
                  <a:schemeClr val="tx1">
                    <a:lumMod val="75000"/>
                    <a:lumOff val="25000"/>
                  </a:schemeClr>
                </a:solidFill>
                <a:latin typeface="Calibri" panose="020F0502020204030204" pitchFamily="34" charset="0"/>
              </a:rPr>
              <a:t>MOS3,</a:t>
            </a:r>
            <a:r>
              <a:rPr lang="en-US" sz="1800" dirty="0">
                <a:solidFill>
                  <a:schemeClr val="tx1">
                    <a:lumMod val="75000"/>
                    <a:lumOff val="25000"/>
                  </a:schemeClr>
                </a:solidFill>
                <a:latin typeface="Calibri" panose="020F0502020204030204" pitchFamily="34" charset="0"/>
              </a:rPr>
              <a:t> r = </a:t>
            </a:r>
            <a:r>
              <a:rPr lang="en-US" sz="1800" dirty="0" smtClean="0">
                <a:solidFill>
                  <a:schemeClr val="tx1">
                    <a:lumMod val="75000"/>
                    <a:lumOff val="25000"/>
                  </a:schemeClr>
                </a:solidFill>
                <a:latin typeface="Calibri" panose="020F0502020204030204" pitchFamily="34" charset="0"/>
              </a:rPr>
              <a:t>.872,</a:t>
            </a:r>
            <a:r>
              <a:rPr lang="en-US" sz="1800" dirty="0">
                <a:solidFill>
                  <a:schemeClr val="tx1">
                    <a:lumMod val="75000"/>
                    <a:lumOff val="25000"/>
                  </a:schemeClr>
                </a:solidFill>
                <a:latin typeface="Calibri" panose="020F0502020204030204" pitchFamily="34" charset="0"/>
              </a:rPr>
              <a:t> p = </a:t>
            </a:r>
            <a:r>
              <a:rPr lang="en-US" sz="1800" dirty="0" smtClean="0">
                <a:solidFill>
                  <a:schemeClr val="tx1">
                    <a:lumMod val="75000"/>
                    <a:lumOff val="25000"/>
                  </a:schemeClr>
                </a:solidFill>
                <a:latin typeface="Calibri" panose="020F0502020204030204" pitchFamily="34" charset="0"/>
              </a:rPr>
              <a:t>.011 with MOS2 </a:t>
            </a:r>
            <a:r>
              <a:rPr lang="en-US" sz="1800" dirty="0">
                <a:solidFill>
                  <a:schemeClr val="tx1">
                    <a:lumMod val="75000"/>
                    <a:lumOff val="25000"/>
                  </a:schemeClr>
                </a:solidFill>
                <a:latin typeface="Calibri" panose="020F0502020204030204" pitchFamily="34" charset="0"/>
              </a:rPr>
              <a:t>explained </a:t>
            </a:r>
            <a:r>
              <a:rPr lang="en-US" sz="1800" dirty="0" smtClean="0">
                <a:solidFill>
                  <a:schemeClr val="tx1">
                    <a:lumMod val="75000"/>
                    <a:lumOff val="25000"/>
                  </a:schemeClr>
                </a:solidFill>
                <a:latin typeface="Calibri" panose="020F0502020204030204" pitchFamily="34" charset="0"/>
              </a:rPr>
              <a:t>76% </a:t>
            </a:r>
            <a:r>
              <a:rPr lang="en-US" sz="1800" dirty="0">
                <a:solidFill>
                  <a:schemeClr val="tx1">
                    <a:lumMod val="75000"/>
                    <a:lumOff val="25000"/>
                  </a:schemeClr>
                </a:solidFill>
                <a:latin typeface="Calibri" panose="020F0502020204030204" pitchFamily="34" charset="0"/>
              </a:rPr>
              <a:t>of the variability in </a:t>
            </a:r>
            <a:r>
              <a:rPr lang="en-US" sz="1800" dirty="0" smtClean="0">
                <a:solidFill>
                  <a:schemeClr val="tx1">
                    <a:lumMod val="75000"/>
                    <a:lumOff val="25000"/>
                  </a:schemeClr>
                </a:solidFill>
                <a:latin typeface="Calibri" panose="020F0502020204030204" pitchFamily="34" charset="0"/>
              </a:rPr>
              <a:t>MOS3.</a:t>
            </a:r>
            <a:endParaRPr lang="en-US" sz="1600" dirty="0" smtClean="0">
              <a:solidFill>
                <a:schemeClr val="tx1">
                  <a:lumMod val="75000"/>
                  <a:lumOff val="25000"/>
                </a:schemeClr>
              </a:solidFill>
              <a:latin typeface="Calibri" panose="020F0502020204030204" pitchFamily="34" charset="0"/>
              <a:sym typeface="Wingdings 3" panose="05040102010807070707" pitchFamily="18" charset="2"/>
            </a:endParaRPr>
          </a:p>
        </p:txBody>
      </p:sp>
      <p:sp>
        <p:nvSpPr>
          <p:cNvPr id="5" name="Texto explicativo retangular 4"/>
          <p:cNvSpPr/>
          <p:nvPr/>
        </p:nvSpPr>
        <p:spPr>
          <a:xfrm>
            <a:off x="9538200" y="3821224"/>
            <a:ext cx="1627094" cy="397482"/>
          </a:xfrm>
          <a:prstGeom prst="wedgeRectCallout">
            <a:avLst>
              <a:gd name="adj1" fmla="val -66288"/>
              <a:gd name="adj2" fmla="val 109863"/>
            </a:avLst>
          </a:prstGeom>
          <a:solidFill>
            <a:schemeClr val="accent5">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ysClr val="windowText" lastClr="000000"/>
                </a:solidFill>
              </a:rPr>
              <a:t>strong</a:t>
            </a:r>
            <a:endParaRPr lang="pt-BR" sz="1400" dirty="0">
              <a:solidFill>
                <a:sysClr val="windowText" lastClr="000000"/>
              </a:solidFill>
            </a:endParaRPr>
          </a:p>
        </p:txBody>
      </p:sp>
      <p:sp>
        <p:nvSpPr>
          <p:cNvPr id="9" name="Retângulo 8"/>
          <p:cNvSpPr/>
          <p:nvPr/>
        </p:nvSpPr>
        <p:spPr>
          <a:xfrm>
            <a:off x="10132468" y="5882978"/>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 .274</a:t>
            </a:r>
            <a:endParaRPr lang="pt-BR" sz="1400" dirty="0">
              <a:solidFill>
                <a:schemeClr val="bg1"/>
              </a:solidFill>
            </a:endParaRPr>
          </a:p>
        </p:txBody>
      </p:sp>
      <p:cxnSp>
        <p:nvCxnSpPr>
          <p:cNvPr id="14" name="Conector de seta reta 13"/>
          <p:cNvCxnSpPr>
            <a:stCxn id="9" idx="0"/>
          </p:cNvCxnSpPr>
          <p:nvPr/>
        </p:nvCxnSpPr>
        <p:spPr>
          <a:xfrm flipH="1" flipV="1">
            <a:off x="9311734" y="4753425"/>
            <a:ext cx="1461711" cy="112955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3"/>
          <a:stretch>
            <a:fillRect/>
          </a:stretch>
        </p:blipFill>
        <p:spPr>
          <a:xfrm>
            <a:off x="2608289" y="3582344"/>
            <a:ext cx="6860421" cy="2828595"/>
          </a:xfrm>
          <a:prstGeom prst="rect">
            <a:avLst/>
          </a:prstGeom>
        </p:spPr>
      </p:pic>
    </p:spTree>
    <p:extLst>
      <p:ext uri="{BB962C8B-B14F-4D97-AF65-F5344CB8AC3E}">
        <p14:creationId xmlns:p14="http://schemas.microsoft.com/office/powerpoint/2010/main" val="24059560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2.3 – Non Parametric tests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in SPSS </a:t>
            </a:r>
            <a:r>
              <a:rPr lang="en-US" dirty="0" smtClean="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DATA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=1</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NON PARAMETRIC TESTS  2-INDEPENDENT SAMPLES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PAIRS: MOS2   MOS3</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TYPE: Mann Whitney</a:t>
            </a:r>
            <a:endParaRPr lang="en-GB" sz="1600" dirty="0">
              <a:solidFill>
                <a:schemeClr val="tx1">
                  <a:lumMod val="75000"/>
                  <a:lumOff val="25000"/>
                </a:schemeClr>
              </a:solidFill>
              <a:latin typeface="Calibri" panose="020F0502020204030204" pitchFamily="34" charset="0"/>
            </a:endParaRPr>
          </a:p>
          <a:p>
            <a:pPr lvl="2" indent="0" algn="just">
              <a:spcBef>
                <a:spcPts val="600"/>
              </a:spcBef>
              <a:spcAft>
                <a:spcPts val="600"/>
              </a:spcAft>
              <a:buClr>
                <a:schemeClr val="accent5">
                  <a:lumMod val="75000"/>
                </a:schemeClr>
              </a:buClr>
              <a:buNone/>
            </a:pPr>
            <a:endParaRPr lang="en-GB" sz="1600" dirty="0" smtClean="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502317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a:latin typeface="Calibri" panose="020F0502020204030204" pitchFamily="34" charset="0"/>
              </a:rPr>
              <a:t>CASE </a:t>
            </a:r>
            <a:r>
              <a:rPr lang="en-GB" dirty="0" smtClean="0">
                <a:latin typeface="Calibri" panose="020F0502020204030204" pitchFamily="34" charset="0"/>
              </a:rPr>
              <a:t>2.3 </a:t>
            </a:r>
            <a:r>
              <a:rPr lang="en-GB" dirty="0">
                <a:latin typeface="Calibri" panose="020F0502020204030204" pitchFamily="34" charset="0"/>
              </a:rPr>
              <a:t>– Non Parametric tests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 Mann Whitney test showed that </a:t>
            </a:r>
            <a:r>
              <a:rPr lang="en-US" sz="1800" dirty="0" smtClean="0">
                <a:solidFill>
                  <a:schemeClr val="tx1">
                    <a:lumMod val="75000"/>
                    <a:lumOff val="25000"/>
                  </a:schemeClr>
                </a:solidFill>
                <a:latin typeface="Calibri" panose="020F0502020204030204" pitchFamily="34" charset="0"/>
              </a:rPr>
              <a:t>the </a:t>
            </a:r>
            <a:r>
              <a:rPr lang="en-US" sz="1800" dirty="0">
                <a:solidFill>
                  <a:schemeClr val="tx1">
                    <a:lumMod val="75000"/>
                    <a:lumOff val="25000"/>
                  </a:schemeClr>
                </a:solidFill>
                <a:latin typeface="Calibri" panose="020F0502020204030204" pitchFamily="34" charset="0"/>
              </a:rPr>
              <a:t>observed difference between both MOS are </a:t>
            </a:r>
            <a:r>
              <a:rPr lang="en-US" sz="1800" dirty="0" smtClean="0">
                <a:solidFill>
                  <a:schemeClr val="tx1">
                    <a:lumMod val="75000"/>
                    <a:lumOff val="25000"/>
                  </a:schemeClr>
                </a:solidFill>
                <a:latin typeface="Calibri" panose="020F0502020204030204" pitchFamily="34" charset="0"/>
              </a:rPr>
              <a:t>not significant </a:t>
            </a:r>
            <a:r>
              <a:rPr lang="en-US" sz="1800" dirty="0">
                <a:solidFill>
                  <a:schemeClr val="tx1">
                    <a:lumMod val="75000"/>
                    <a:lumOff val="25000"/>
                  </a:schemeClr>
                </a:solidFill>
                <a:latin typeface="Calibri" panose="020F0502020204030204" pitchFamily="34" charset="0"/>
              </a:rPr>
              <a:t>(</a:t>
            </a:r>
            <a:r>
              <a:rPr lang="en-US" sz="1800" dirty="0" smtClean="0">
                <a:solidFill>
                  <a:schemeClr val="tx1">
                    <a:lumMod val="75000"/>
                    <a:lumOff val="25000"/>
                  </a:schemeClr>
                </a:solidFill>
                <a:latin typeface="Calibri" panose="020F0502020204030204" pitchFamily="34" charset="0"/>
              </a:rPr>
              <a:t>p&gt;0.05</a:t>
            </a:r>
            <a:r>
              <a:rPr lang="en-US" sz="1800" dirty="0">
                <a:solidFill>
                  <a:schemeClr val="tx1">
                    <a:lumMod val="75000"/>
                    <a:lumOff val="25000"/>
                  </a:schemeClr>
                </a:solidFill>
                <a:latin typeface="Calibri" panose="020F0502020204030204" pitchFamily="34" charset="0"/>
              </a:rPr>
              <a:t>). Thus, we might assume that the </a:t>
            </a:r>
            <a:r>
              <a:rPr lang="en-US" sz="1800" dirty="0" smtClean="0">
                <a:solidFill>
                  <a:schemeClr val="tx1">
                    <a:lumMod val="75000"/>
                    <a:lumOff val="25000"/>
                  </a:schemeClr>
                </a:solidFill>
                <a:latin typeface="Calibri" panose="020F0502020204030204" pitchFamily="34" charset="0"/>
              </a:rPr>
              <a:t>blurriness </a:t>
            </a:r>
            <a:r>
              <a:rPr lang="en-US" sz="1800" dirty="0">
                <a:solidFill>
                  <a:schemeClr val="tx1">
                    <a:lumMod val="75000"/>
                    <a:lumOff val="25000"/>
                  </a:schemeClr>
                </a:solidFill>
                <a:latin typeface="Calibri" panose="020F0502020204030204" pitchFamily="34" charset="0"/>
              </a:rPr>
              <a:t>artefact has </a:t>
            </a:r>
            <a:r>
              <a:rPr lang="en-US" sz="1800" dirty="0" smtClean="0">
                <a:solidFill>
                  <a:schemeClr val="tx1">
                    <a:lumMod val="75000"/>
                    <a:lumOff val="25000"/>
                  </a:schemeClr>
                </a:solidFill>
                <a:latin typeface="Calibri" panose="020F0502020204030204" pitchFamily="34" charset="0"/>
              </a:rPr>
              <a:t>not caused </a:t>
            </a:r>
            <a:r>
              <a:rPr lang="en-US" sz="1800" dirty="0">
                <a:solidFill>
                  <a:schemeClr val="tx1">
                    <a:lumMod val="75000"/>
                    <a:lumOff val="25000"/>
                  </a:schemeClr>
                </a:solidFill>
                <a:latin typeface="Calibri" panose="020F0502020204030204" pitchFamily="34" charset="0"/>
              </a:rPr>
              <a:t>a significant increase in scores of Exp2 than Exp3.</a:t>
            </a:r>
          </a:p>
        </p:txBody>
      </p:sp>
      <p:sp>
        <p:nvSpPr>
          <p:cNvPr id="11" name="Retângulo 10"/>
          <p:cNvSpPr/>
          <p:nvPr/>
        </p:nvSpPr>
        <p:spPr>
          <a:xfrm>
            <a:off x="6086788" y="5679655"/>
            <a:ext cx="1281954" cy="363070"/>
          </a:xfrm>
          <a:prstGeom prst="rect">
            <a:avLst/>
          </a:prstGeom>
          <a:solidFill>
            <a:srgbClr val="D24726"/>
          </a:solidFill>
          <a:ln>
            <a:solidFill>
              <a:srgbClr val="D24726"/>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7" name="Conector de seta reta 16"/>
          <p:cNvCxnSpPr>
            <a:stCxn id="11" idx="1"/>
          </p:cNvCxnSpPr>
          <p:nvPr/>
        </p:nvCxnSpPr>
        <p:spPr>
          <a:xfrm flipH="1" flipV="1">
            <a:off x="4872071" y="5247982"/>
            <a:ext cx="1214717" cy="613208"/>
          </a:xfrm>
          <a:prstGeom prst="straightConnector1">
            <a:avLst/>
          </a:prstGeom>
          <a:ln>
            <a:solidFill>
              <a:srgbClr val="D24726"/>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1488050" y="3505637"/>
            <a:ext cx="3592698" cy="3110922"/>
          </a:xfrm>
          <a:prstGeom prst="rect">
            <a:avLst/>
          </a:prstGeom>
        </p:spPr>
      </p:pic>
      <p:pic>
        <p:nvPicPr>
          <p:cNvPr id="5" name="Imagem 4"/>
          <p:cNvPicPr>
            <a:picLocks noChangeAspect="1"/>
          </p:cNvPicPr>
          <p:nvPr/>
        </p:nvPicPr>
        <p:blipFill>
          <a:blip r:embed="rId4"/>
          <a:stretch>
            <a:fillRect/>
          </a:stretch>
        </p:blipFill>
        <p:spPr>
          <a:xfrm>
            <a:off x="6086788" y="3505637"/>
            <a:ext cx="5426156" cy="1674718"/>
          </a:xfrm>
          <a:prstGeom prst="rect">
            <a:avLst/>
          </a:prstGeom>
        </p:spPr>
      </p:pic>
    </p:spTree>
    <p:extLst>
      <p:ext uri="{BB962C8B-B14F-4D97-AF65-F5344CB8AC3E}">
        <p14:creationId xmlns:p14="http://schemas.microsoft.com/office/powerpoint/2010/main" val="3615850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2.3 – Graphs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a:t>
            </a:r>
            <a:endParaRPr lang="en-US" sz="1600" dirty="0">
              <a:solidFill>
                <a:schemeClr val="tx1">
                  <a:lumMod val="75000"/>
                  <a:lumOff val="25000"/>
                </a:schemeClr>
              </a:solidFill>
              <a:latin typeface="Calibri" panose="020F0502020204030204" pitchFamily="34" charset="0"/>
              <a:sym typeface="Wingdings 3" panose="05040102010807070707" pitchFamily="18" charset="2"/>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SPLIT FILE</a:t>
            </a:r>
            <a:endParaRPr lang="en-US" sz="18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COMPARE GROUPS</a:t>
            </a:r>
            <a:endParaRPr lang="en-US" dirty="0" smtClean="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940763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1 – Correlation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In this case we are interested to know the </a:t>
            </a:r>
            <a:r>
              <a:rPr lang="en-US" sz="2000" dirty="0">
                <a:solidFill>
                  <a:schemeClr val="tx1">
                    <a:lumMod val="75000"/>
                    <a:lumOff val="25000"/>
                  </a:schemeClr>
                </a:solidFill>
                <a:latin typeface="Calibri" panose="020F0502020204030204" pitchFamily="34" charset="0"/>
              </a:rPr>
              <a:t>strength and direction of association that exists between two </a:t>
            </a:r>
            <a:r>
              <a:rPr lang="en-US" sz="2000" dirty="0" smtClean="0">
                <a:solidFill>
                  <a:schemeClr val="tx1">
                    <a:lumMod val="75000"/>
                    <a:lumOff val="25000"/>
                  </a:schemeClr>
                </a:solidFill>
                <a:latin typeface="Calibri" panose="020F0502020204030204" pitchFamily="34" charset="0"/>
              </a:rPr>
              <a:t>variables through Spearman’s correlation</a:t>
            </a:r>
          </a:p>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in SPSS </a:t>
            </a:r>
            <a:r>
              <a:rPr lang="en-US" dirty="0" smtClean="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DATA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=1</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COVARIATE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BIVARIATE</a:t>
            </a:r>
            <a:endParaRPr lang="en-US" sz="18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VARIABLES: MOS1, MOS2 and MOS3</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CORRELATION COEFICIENTS: Spearman</a:t>
            </a:r>
            <a:endParaRPr lang="en-GB" sz="1600" dirty="0">
              <a:solidFill>
                <a:schemeClr val="tx1">
                  <a:lumMod val="75000"/>
                  <a:lumOff val="25000"/>
                </a:schemeClr>
              </a:solidFill>
              <a:latin typeface="Calibri" panose="020F0502020204030204" pitchFamily="34" charset="0"/>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endParaRPr lang="en-GB" sz="1600" dirty="0" smtClean="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33754332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2.3 – Graphs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Graphs</a:t>
            </a:r>
          </a:p>
          <a:p>
            <a:pPr marL="971550" lvl="1" indent="-285750" algn="just">
              <a:spcBef>
                <a:spcPts val="600"/>
              </a:spcBef>
              <a:spcAft>
                <a:spcPts val="600"/>
              </a:spcAft>
              <a:buClr>
                <a:srgbClr val="DD462F"/>
              </a:buClr>
              <a:buFont typeface="Wingdings" panose="05000000000000000000" pitchFamily="2" charset="2"/>
              <a:buChar char="ü"/>
            </a:pPr>
            <a:endParaRPr lang="en-US" dirty="0" smtClean="0">
              <a:solidFill>
                <a:schemeClr val="tx1">
                  <a:lumMod val="75000"/>
                  <a:lumOff val="25000"/>
                </a:schemeClr>
              </a:solidFill>
              <a:latin typeface="Calibri" panose="020F0502020204030204" pitchFamily="34" charset="0"/>
            </a:endParaRPr>
          </a:p>
        </p:txBody>
      </p:sp>
      <p:pic>
        <p:nvPicPr>
          <p:cNvPr id="6" name="Imagem 5"/>
          <p:cNvPicPr>
            <a:picLocks noChangeAspect="1"/>
          </p:cNvPicPr>
          <p:nvPr/>
        </p:nvPicPr>
        <p:blipFill rotWithShape="1">
          <a:blip r:embed="rId2"/>
          <a:srcRect l="18133" t="22978" r="36702" b="9007"/>
          <a:stretch/>
        </p:blipFill>
        <p:spPr>
          <a:xfrm>
            <a:off x="1210235" y="2499774"/>
            <a:ext cx="4392204" cy="3718800"/>
          </a:xfrm>
          <a:prstGeom prst="rect">
            <a:avLst/>
          </a:prstGeom>
        </p:spPr>
      </p:pic>
      <p:pic>
        <p:nvPicPr>
          <p:cNvPr id="7" name="Imagem 6"/>
          <p:cNvPicPr>
            <a:picLocks noChangeAspect="1"/>
          </p:cNvPicPr>
          <p:nvPr/>
        </p:nvPicPr>
        <p:blipFill rotWithShape="1">
          <a:blip r:embed="rId3"/>
          <a:srcRect l="17927" t="20588" r="36805" b="11949"/>
          <a:stretch/>
        </p:blipFill>
        <p:spPr>
          <a:xfrm>
            <a:off x="6804212" y="2499774"/>
            <a:ext cx="4438241" cy="3718800"/>
          </a:xfrm>
          <a:prstGeom prst="rect">
            <a:avLst/>
          </a:prstGeom>
        </p:spPr>
      </p:pic>
    </p:spTree>
    <p:extLst>
      <p:ext uri="{BB962C8B-B14F-4D97-AF65-F5344CB8AC3E}">
        <p14:creationId xmlns:p14="http://schemas.microsoft.com/office/powerpoint/2010/main" val="309872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2.3 – Graphs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Graphs</a:t>
            </a:r>
          </a:p>
          <a:p>
            <a:pPr marL="971550" lvl="1" indent="-285750" algn="just">
              <a:spcBef>
                <a:spcPts val="600"/>
              </a:spcBef>
              <a:spcAft>
                <a:spcPts val="600"/>
              </a:spcAft>
              <a:buClr>
                <a:srgbClr val="DD462F"/>
              </a:buClr>
              <a:buFont typeface="Wingdings" panose="05000000000000000000" pitchFamily="2" charset="2"/>
              <a:buChar char="ü"/>
            </a:pPr>
            <a:endParaRPr lang="en-US" dirty="0" smtClean="0">
              <a:solidFill>
                <a:schemeClr val="tx1">
                  <a:lumMod val="75000"/>
                  <a:lumOff val="25000"/>
                </a:schemeClr>
              </a:solidFill>
              <a:latin typeface="Calibri" panose="020F0502020204030204" pitchFamily="34" charset="0"/>
            </a:endParaRPr>
          </a:p>
        </p:txBody>
      </p:sp>
      <p:pic>
        <p:nvPicPr>
          <p:cNvPr id="4" name="Imagem 3"/>
          <p:cNvPicPr>
            <a:picLocks noChangeAspect="1"/>
          </p:cNvPicPr>
          <p:nvPr/>
        </p:nvPicPr>
        <p:blipFill rotWithShape="1">
          <a:blip r:embed="rId2"/>
          <a:srcRect l="17410" t="20404" r="37426" b="11764"/>
          <a:stretch/>
        </p:blipFill>
        <p:spPr>
          <a:xfrm>
            <a:off x="1237129" y="2499774"/>
            <a:ext cx="4404108" cy="3718800"/>
          </a:xfrm>
          <a:prstGeom prst="rect">
            <a:avLst/>
          </a:prstGeom>
        </p:spPr>
      </p:pic>
      <p:pic>
        <p:nvPicPr>
          <p:cNvPr id="5" name="Imagem 4"/>
          <p:cNvPicPr>
            <a:picLocks noChangeAspect="1"/>
          </p:cNvPicPr>
          <p:nvPr/>
        </p:nvPicPr>
        <p:blipFill rotWithShape="1">
          <a:blip r:embed="rId3"/>
          <a:srcRect l="17927" t="23896" r="37116" b="8640"/>
          <a:stretch/>
        </p:blipFill>
        <p:spPr>
          <a:xfrm>
            <a:off x="6615952" y="2499774"/>
            <a:ext cx="4407843" cy="3718800"/>
          </a:xfrm>
          <a:prstGeom prst="rect">
            <a:avLst/>
          </a:prstGeom>
        </p:spPr>
      </p:pic>
    </p:spTree>
    <p:extLst>
      <p:ext uri="{BB962C8B-B14F-4D97-AF65-F5344CB8AC3E}">
        <p14:creationId xmlns:p14="http://schemas.microsoft.com/office/powerpoint/2010/main" val="4235045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2.3 – Graphs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Graphs</a:t>
            </a:r>
          </a:p>
          <a:p>
            <a:pPr marL="971550" lvl="1" indent="-285750" algn="just">
              <a:spcBef>
                <a:spcPts val="600"/>
              </a:spcBef>
              <a:spcAft>
                <a:spcPts val="600"/>
              </a:spcAft>
              <a:buClr>
                <a:srgbClr val="DD462F"/>
              </a:buClr>
              <a:buFont typeface="Wingdings" panose="05000000000000000000" pitchFamily="2" charset="2"/>
              <a:buChar char="ü"/>
            </a:pPr>
            <a:endParaRPr lang="en-US" dirty="0" smtClean="0">
              <a:solidFill>
                <a:schemeClr val="tx1">
                  <a:lumMod val="75000"/>
                  <a:lumOff val="25000"/>
                </a:schemeClr>
              </a:solidFill>
              <a:latin typeface="Calibri" panose="020F0502020204030204" pitchFamily="34" charset="0"/>
            </a:endParaRPr>
          </a:p>
        </p:txBody>
      </p:sp>
      <p:pic>
        <p:nvPicPr>
          <p:cNvPr id="6" name="Imagem 5"/>
          <p:cNvPicPr>
            <a:picLocks noChangeAspect="1"/>
          </p:cNvPicPr>
          <p:nvPr/>
        </p:nvPicPr>
        <p:blipFill rotWithShape="1">
          <a:blip r:embed="rId2"/>
          <a:srcRect l="17307" t="20588" r="37633" b="11948"/>
          <a:stretch/>
        </p:blipFill>
        <p:spPr>
          <a:xfrm>
            <a:off x="995082" y="2499774"/>
            <a:ext cx="4417976" cy="3718800"/>
          </a:xfrm>
          <a:prstGeom prst="rect">
            <a:avLst/>
          </a:prstGeom>
        </p:spPr>
      </p:pic>
      <p:pic>
        <p:nvPicPr>
          <p:cNvPr id="7" name="Imagem 6"/>
          <p:cNvPicPr>
            <a:picLocks noChangeAspect="1"/>
          </p:cNvPicPr>
          <p:nvPr/>
        </p:nvPicPr>
        <p:blipFill rotWithShape="1">
          <a:blip r:embed="rId3"/>
          <a:srcRect l="17720" t="21323" r="37116" b="11030"/>
          <a:stretch/>
        </p:blipFill>
        <p:spPr>
          <a:xfrm>
            <a:off x="6898341" y="2499774"/>
            <a:ext cx="4416075" cy="3718800"/>
          </a:xfrm>
          <a:prstGeom prst="rect">
            <a:avLst/>
          </a:prstGeom>
        </p:spPr>
      </p:pic>
    </p:spTree>
    <p:extLst>
      <p:ext uri="{BB962C8B-B14F-4D97-AF65-F5344CB8AC3E}">
        <p14:creationId xmlns:p14="http://schemas.microsoft.com/office/powerpoint/2010/main" val="2411724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2.3 – Graphs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Graphs</a:t>
            </a:r>
          </a:p>
          <a:p>
            <a:pPr marL="971550" lvl="1" indent="-285750" algn="just">
              <a:spcBef>
                <a:spcPts val="600"/>
              </a:spcBef>
              <a:spcAft>
                <a:spcPts val="600"/>
              </a:spcAft>
              <a:buClr>
                <a:srgbClr val="DD462F"/>
              </a:buClr>
              <a:buFont typeface="Wingdings" panose="05000000000000000000" pitchFamily="2" charset="2"/>
              <a:buChar char="ü"/>
            </a:pPr>
            <a:endParaRPr lang="en-US" dirty="0" smtClean="0">
              <a:solidFill>
                <a:schemeClr val="tx1">
                  <a:lumMod val="75000"/>
                  <a:lumOff val="25000"/>
                </a:schemeClr>
              </a:solidFill>
              <a:latin typeface="Calibri" panose="020F0502020204030204" pitchFamily="34" charset="0"/>
            </a:endParaRPr>
          </a:p>
        </p:txBody>
      </p:sp>
      <p:pic>
        <p:nvPicPr>
          <p:cNvPr id="4" name="Imagem 3"/>
          <p:cNvPicPr>
            <a:picLocks noChangeAspect="1"/>
          </p:cNvPicPr>
          <p:nvPr/>
        </p:nvPicPr>
        <p:blipFill rotWithShape="1">
          <a:blip r:embed="rId2"/>
          <a:srcRect l="19270" t="23896" r="34635" b="8640"/>
          <a:stretch/>
        </p:blipFill>
        <p:spPr>
          <a:xfrm>
            <a:off x="1143001" y="2499774"/>
            <a:ext cx="4519305" cy="3718800"/>
          </a:xfrm>
          <a:prstGeom prst="rect">
            <a:avLst/>
          </a:prstGeom>
        </p:spPr>
      </p:pic>
      <p:pic>
        <p:nvPicPr>
          <p:cNvPr id="5" name="Imagem 4"/>
          <p:cNvPicPr>
            <a:picLocks noChangeAspect="1"/>
          </p:cNvPicPr>
          <p:nvPr/>
        </p:nvPicPr>
        <p:blipFill rotWithShape="1">
          <a:blip r:embed="rId3"/>
          <a:srcRect l="18444" t="21139" r="36496" b="9928"/>
          <a:stretch/>
        </p:blipFill>
        <p:spPr>
          <a:xfrm>
            <a:off x="7059706" y="2499774"/>
            <a:ext cx="4323724" cy="3718800"/>
          </a:xfrm>
          <a:prstGeom prst="rect">
            <a:avLst/>
          </a:prstGeom>
        </p:spPr>
      </p:pic>
    </p:spTree>
    <p:extLst>
      <p:ext uri="{BB962C8B-B14F-4D97-AF65-F5344CB8AC3E}">
        <p14:creationId xmlns:p14="http://schemas.microsoft.com/office/powerpoint/2010/main" val="243397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normAutofit/>
          </a:bodyPr>
          <a:lstStyle/>
          <a:p>
            <a:r>
              <a:rPr lang="en-US" dirty="0" smtClean="0">
                <a:latin typeface="Calibri" panose="020F0502020204030204" pitchFamily="34" charset="0"/>
              </a:rPr>
              <a:t>Correlation to MOS </a:t>
            </a:r>
            <a:r>
              <a:rPr lang="en-US" dirty="0">
                <a:latin typeface="Calibri" panose="020F0502020204030204" pitchFamily="34" charset="0"/>
              </a:rPr>
              <a:t>for the videos present in both </a:t>
            </a:r>
            <a:r>
              <a:rPr lang="en-US" dirty="0" smtClean="0">
                <a:latin typeface="Calibri" panose="020F0502020204030204" pitchFamily="34" charset="0"/>
              </a:rPr>
              <a:t>Exp. 1 and 3</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a:solidFill>
                  <a:schemeClr val="tx1">
                    <a:lumMod val="75000"/>
                    <a:lumOff val="25000"/>
                  </a:schemeClr>
                </a:solidFill>
                <a:latin typeface="Calibri" panose="020F0502020204030204" pitchFamily="34" charset="0"/>
                <a:sym typeface="Wingdings 3" panose="05040102010807070707" pitchFamily="18" charset="2"/>
              </a:rPr>
              <a:t>=8.1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a:solidFill>
                  <a:schemeClr val="tx1">
                    <a:lumMod val="75000"/>
                    <a:lumOff val="25000"/>
                  </a:schemeClr>
                </a:solidFill>
                <a:latin typeface="Calibri" panose="020F0502020204030204" pitchFamily="34" charset="0"/>
                <a:sym typeface="Wingdings 3" panose="05040102010807070707" pitchFamily="18" charset="2"/>
              </a:rPr>
              <a:t>=1) OR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a:solidFill>
                  <a:schemeClr val="tx1">
                    <a:lumMod val="75000"/>
                    <a:lumOff val="25000"/>
                  </a:schemeClr>
                </a:solidFill>
                <a:latin typeface="Calibri" panose="020F0502020204030204" pitchFamily="34" charset="0"/>
                <a:sym typeface="Wingdings 3" panose="05040102010807070707" pitchFamily="18" charset="2"/>
              </a:rPr>
              <a:t>=1)</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COVARIATE  BIVARIATE</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VARIABLES: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MOS1 and </a:t>
            </a:r>
            <a:r>
              <a:rPr lang="en-GB" sz="1600" dirty="0">
                <a:solidFill>
                  <a:schemeClr val="tx1">
                    <a:lumMod val="75000"/>
                    <a:lumOff val="25000"/>
                  </a:schemeClr>
                </a:solidFill>
                <a:latin typeface="Calibri" panose="020F0502020204030204" pitchFamily="34" charset="0"/>
                <a:sym typeface="Wingdings 3" panose="05040102010807070707" pitchFamily="18" charset="2"/>
              </a:rPr>
              <a:t>MOS3</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CORRELATION COEFICIENTS: Spearman</a:t>
            </a:r>
            <a:endParaRPr lang="en-GB" sz="16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31631444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stretch>
            <a:fillRect/>
          </a:stretch>
        </p:blipFill>
        <p:spPr>
          <a:xfrm>
            <a:off x="5896383" y="4768568"/>
            <a:ext cx="5836178" cy="1938513"/>
          </a:xfrm>
          <a:prstGeom prst="rect">
            <a:avLst/>
          </a:prstGeom>
        </p:spPr>
      </p:pic>
      <p:sp>
        <p:nvSpPr>
          <p:cNvPr id="2" name="Título 1"/>
          <p:cNvSpPr>
            <a:spLocks noGrp="1"/>
          </p:cNvSpPr>
          <p:nvPr>
            <p:ph type="title"/>
          </p:nvPr>
        </p:nvSpPr>
        <p:spPr>
          <a:xfrm>
            <a:off x="121025" y="121024"/>
            <a:ext cx="11940988" cy="1060950"/>
          </a:xfrm>
        </p:spPr>
        <p:txBody>
          <a:bodyPr/>
          <a:lstStyle/>
          <a:p>
            <a:r>
              <a:rPr lang="en-US" dirty="0">
                <a:latin typeface="Calibri" panose="020F0502020204030204" pitchFamily="34" charset="0"/>
              </a:rPr>
              <a:t>Correlation </a:t>
            </a:r>
            <a:r>
              <a:rPr lang="en-US" dirty="0" smtClean="0">
                <a:latin typeface="Calibri" panose="020F0502020204030204" pitchFamily="34" charset="0"/>
              </a:rPr>
              <a:t>MOS </a:t>
            </a:r>
            <a:r>
              <a:rPr lang="en-US" dirty="0">
                <a:latin typeface="Calibri" panose="020F0502020204030204" pitchFamily="34" charset="0"/>
              </a:rPr>
              <a:t>for the videos present in both Exp. 1 and 3</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=8.1,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Spearman's coefficient </a:t>
            </a:r>
            <a:r>
              <a:rPr lang="en-US" sz="1800" dirty="0">
                <a:solidFill>
                  <a:schemeClr val="tx1">
                    <a:lumMod val="75000"/>
                    <a:lumOff val="25000"/>
                  </a:schemeClr>
                </a:solidFill>
                <a:latin typeface="Calibri" panose="020F0502020204030204" pitchFamily="34" charset="0"/>
              </a:rPr>
              <a:t>correlation was run to determine the relationship </a:t>
            </a:r>
            <a:r>
              <a:rPr lang="en-US" sz="1800" dirty="0" smtClean="0">
                <a:solidFill>
                  <a:schemeClr val="tx1">
                    <a:lumMod val="75000"/>
                    <a:lumOff val="25000"/>
                  </a:schemeClr>
                </a:solidFill>
                <a:latin typeface="Calibri" panose="020F0502020204030204" pitchFamily="34" charset="0"/>
              </a:rPr>
              <a:t>between all videos present in Exp.1 and Exp3 is strong and positive correlation, </a:t>
            </a:r>
            <a:r>
              <a:rPr lang="en-US" sz="1800" dirty="0" err="1" smtClean="0">
                <a:solidFill>
                  <a:schemeClr val="tx1">
                    <a:lumMod val="75000"/>
                    <a:lumOff val="25000"/>
                  </a:schemeClr>
                </a:solidFill>
                <a:latin typeface="Calibri" panose="020F0502020204030204" pitchFamily="34" charset="0"/>
              </a:rPr>
              <a:t>r</a:t>
            </a:r>
            <a:r>
              <a:rPr lang="en-US" sz="1800" baseline="-25000" dirty="0" err="1" smtClean="0">
                <a:solidFill>
                  <a:schemeClr val="tx1">
                    <a:lumMod val="75000"/>
                    <a:lumOff val="25000"/>
                  </a:schemeClr>
                </a:solidFill>
                <a:latin typeface="Calibri" panose="020F0502020204030204" pitchFamily="34" charset="0"/>
              </a:rPr>
              <a:t>s</a:t>
            </a:r>
            <a:r>
              <a:rPr lang="en-US" sz="1800" dirty="0" smtClean="0">
                <a:solidFill>
                  <a:schemeClr val="tx1">
                    <a:lumMod val="75000"/>
                    <a:lumOff val="25000"/>
                  </a:schemeClr>
                </a:solidFill>
                <a:latin typeface="Calibri" panose="020F0502020204030204" pitchFamily="34" charset="0"/>
              </a:rPr>
              <a:t>=0.893, and </a:t>
            </a:r>
            <a:r>
              <a:rPr lang="en-US" sz="1800" dirty="0">
                <a:solidFill>
                  <a:schemeClr val="tx1">
                    <a:lumMod val="75000"/>
                    <a:lumOff val="25000"/>
                  </a:schemeClr>
                </a:solidFill>
                <a:latin typeface="Calibri" panose="020F0502020204030204" pitchFamily="34" charset="0"/>
              </a:rPr>
              <a:t>statistically </a:t>
            </a:r>
            <a:r>
              <a:rPr lang="en-US" sz="1800" dirty="0" smtClean="0">
                <a:solidFill>
                  <a:schemeClr val="tx1">
                    <a:lumMod val="75000"/>
                    <a:lumOff val="25000"/>
                  </a:schemeClr>
                </a:solidFill>
                <a:latin typeface="Calibri" panose="020F0502020204030204" pitchFamily="34" charset="0"/>
              </a:rPr>
              <a:t>different significant (p &lt; 0.05).</a:t>
            </a:r>
            <a:endParaRPr lang="en-US" sz="1600" dirty="0" smtClean="0">
              <a:solidFill>
                <a:schemeClr val="tx1">
                  <a:lumMod val="75000"/>
                  <a:lumOff val="25000"/>
                </a:schemeClr>
              </a:solidFill>
              <a:latin typeface="Calibri" panose="020F0502020204030204" pitchFamily="34" charset="0"/>
              <a:sym typeface="Wingdings 3" panose="05040102010807070707" pitchFamily="18" charset="2"/>
            </a:endParaRPr>
          </a:p>
        </p:txBody>
      </p:sp>
      <p:sp>
        <p:nvSpPr>
          <p:cNvPr id="5" name="Texto explicativo retangular 4"/>
          <p:cNvSpPr/>
          <p:nvPr/>
        </p:nvSpPr>
        <p:spPr>
          <a:xfrm>
            <a:off x="6188623" y="3129944"/>
            <a:ext cx="1627094" cy="397482"/>
          </a:xfrm>
          <a:prstGeom prst="wedgeRectCallout">
            <a:avLst>
              <a:gd name="adj1" fmla="val -66288"/>
              <a:gd name="adj2" fmla="val 109863"/>
            </a:avLst>
          </a:prstGeom>
          <a:solidFill>
            <a:schemeClr val="accent5">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ysClr val="windowText" lastClr="000000"/>
                </a:solidFill>
              </a:rPr>
              <a:t>Very strong</a:t>
            </a:r>
            <a:endParaRPr lang="pt-BR" sz="1400" dirty="0">
              <a:solidFill>
                <a:sysClr val="windowText" lastClr="000000"/>
              </a:solidFill>
            </a:endParaRPr>
          </a:p>
        </p:txBody>
      </p:sp>
      <p:sp>
        <p:nvSpPr>
          <p:cNvPr id="9" name="Retângulo 8"/>
          <p:cNvSpPr/>
          <p:nvPr/>
        </p:nvSpPr>
        <p:spPr>
          <a:xfrm>
            <a:off x="6737494" y="4162031"/>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4" name="Conector de seta reta 13"/>
          <p:cNvCxnSpPr>
            <a:stCxn id="9" idx="1"/>
          </p:cNvCxnSpPr>
          <p:nvPr/>
        </p:nvCxnSpPr>
        <p:spPr>
          <a:xfrm flipH="1" flipV="1">
            <a:off x="5938447" y="3929119"/>
            <a:ext cx="799047" cy="41444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4"/>
          <a:stretch>
            <a:fillRect/>
          </a:stretch>
        </p:blipFill>
        <p:spPr>
          <a:xfrm>
            <a:off x="846955" y="3025491"/>
            <a:ext cx="5232819" cy="2157524"/>
          </a:xfrm>
          <a:prstGeom prst="rect">
            <a:avLst/>
          </a:prstGeom>
        </p:spPr>
      </p:pic>
      <p:sp>
        <p:nvSpPr>
          <p:cNvPr id="10" name="Texto explicativo retangular 9"/>
          <p:cNvSpPr/>
          <p:nvPr/>
        </p:nvSpPr>
        <p:spPr>
          <a:xfrm>
            <a:off x="10346777" y="4343566"/>
            <a:ext cx="1627094" cy="397482"/>
          </a:xfrm>
          <a:prstGeom prst="wedgeRectCallout">
            <a:avLst>
              <a:gd name="adj1" fmla="val 29526"/>
              <a:gd name="adj2" fmla="val 226773"/>
            </a:avLst>
          </a:prstGeom>
          <a:solidFill>
            <a:schemeClr val="accent5">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ysClr val="windowText" lastClr="000000"/>
                </a:solidFill>
              </a:rPr>
              <a:t>Very strong</a:t>
            </a:r>
            <a:endParaRPr lang="pt-BR" sz="1400" dirty="0">
              <a:solidFill>
                <a:sysClr val="windowText" lastClr="000000"/>
              </a:solidFill>
            </a:endParaRPr>
          </a:p>
        </p:txBody>
      </p:sp>
      <p:sp>
        <p:nvSpPr>
          <p:cNvPr id="11" name="Retângulo 10"/>
          <p:cNvSpPr/>
          <p:nvPr/>
        </p:nvSpPr>
        <p:spPr>
          <a:xfrm>
            <a:off x="8863959" y="4194934"/>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2" name="Conector de seta reta 11"/>
          <p:cNvCxnSpPr>
            <a:stCxn id="11" idx="2"/>
          </p:cNvCxnSpPr>
          <p:nvPr/>
        </p:nvCxnSpPr>
        <p:spPr>
          <a:xfrm>
            <a:off x="9504936" y="4558004"/>
            <a:ext cx="1806705" cy="98835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97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1 and Exp.3 – Overall </a:t>
            </a:r>
            <a:r>
              <a:rPr lang="en-GB" dirty="0">
                <a:latin typeface="Calibri" panose="020F0502020204030204" pitchFamily="34" charset="0"/>
              </a:rPr>
              <a:t>Correlation – Packet Loss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412152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Scatters plot shows the relationship between MOS1 and MOS3 (R</a:t>
            </a:r>
            <a:r>
              <a:rPr lang="en-GB" sz="2000" baseline="30000" dirty="0" smtClean="0">
                <a:solidFill>
                  <a:schemeClr val="tx1">
                    <a:lumMod val="75000"/>
                    <a:lumOff val="25000"/>
                  </a:schemeClr>
                </a:solidFill>
                <a:latin typeface="Calibri" panose="020F0502020204030204" pitchFamily="34" charset="0"/>
              </a:rPr>
              <a:t>2</a:t>
            </a:r>
            <a:r>
              <a:rPr lang="en-GB" sz="2000" dirty="0" smtClean="0">
                <a:solidFill>
                  <a:schemeClr val="tx1">
                    <a:lumMod val="75000"/>
                    <a:lumOff val="25000"/>
                  </a:schemeClr>
                </a:solidFill>
                <a:latin typeface="Calibri" panose="020F0502020204030204" pitchFamily="34" charset="0"/>
              </a:rPr>
              <a:t> = 0.965).</a:t>
            </a:r>
          </a:p>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T-Test between MOS1 and MOS3</a:t>
            </a:r>
            <a:endParaRPr lang="en-US" dirty="0" smtClean="0">
              <a:solidFill>
                <a:schemeClr val="tx1">
                  <a:lumMod val="75000"/>
                  <a:lumOff val="25000"/>
                </a:schemeClr>
              </a:solidFill>
              <a:latin typeface="Calibri" panose="020F0502020204030204" pitchFamily="34" charset="0"/>
            </a:endParaRPr>
          </a:p>
        </p:txBody>
      </p:sp>
      <p:pic>
        <p:nvPicPr>
          <p:cNvPr id="4" name="Imagem 3"/>
          <p:cNvPicPr>
            <a:picLocks noChangeAspect="1"/>
          </p:cNvPicPr>
          <p:nvPr/>
        </p:nvPicPr>
        <p:blipFill>
          <a:blip r:embed="rId3"/>
          <a:stretch>
            <a:fillRect/>
          </a:stretch>
        </p:blipFill>
        <p:spPr>
          <a:xfrm>
            <a:off x="5546489" y="1445759"/>
            <a:ext cx="6515524" cy="5218646"/>
          </a:xfrm>
          <a:prstGeom prst="rect">
            <a:avLst/>
          </a:prstGeom>
        </p:spPr>
      </p:pic>
    </p:spTree>
    <p:extLst>
      <p:ext uri="{BB962C8B-B14F-4D97-AF65-F5344CB8AC3E}">
        <p14:creationId xmlns:p14="http://schemas.microsoft.com/office/powerpoint/2010/main" val="291192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US" dirty="0">
                <a:latin typeface="Calibri" panose="020F0502020204030204" pitchFamily="34" charset="0"/>
              </a:rPr>
              <a:t>Correlation to MOS for the videos present in both Exp. </a:t>
            </a:r>
            <a:r>
              <a:rPr lang="en-US" dirty="0" smtClean="0">
                <a:latin typeface="Calibri" panose="020F0502020204030204" pitchFamily="34" charset="0"/>
              </a:rPr>
              <a:t>2 </a:t>
            </a:r>
            <a:r>
              <a:rPr lang="en-US" dirty="0">
                <a:latin typeface="Calibri" panose="020F0502020204030204" pitchFamily="34" charset="0"/>
              </a:rPr>
              <a:t>and 3</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a:solidFill>
                  <a:schemeClr val="tx1">
                    <a:lumMod val="75000"/>
                    <a:lumOff val="25000"/>
                  </a:schemeClr>
                </a:solidFill>
                <a:latin typeface="Calibri" panose="020F0502020204030204" pitchFamily="34" charset="0"/>
                <a:sym typeface="Wingdings 3" panose="05040102010807070707" pitchFamily="18" charset="2"/>
              </a:rPr>
              <a:t>=1) OR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a:solidFill>
                  <a:schemeClr val="tx1">
                    <a:lumMod val="75000"/>
                    <a:lumOff val="25000"/>
                  </a:schemeClr>
                </a:solidFill>
                <a:latin typeface="Calibri" panose="020F0502020204030204" pitchFamily="34" charset="0"/>
                <a:sym typeface="Wingdings 3" panose="05040102010807070707" pitchFamily="18" charset="2"/>
              </a:rPr>
              <a:t>=1)</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COVARIATE  BIVARIATE</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VARIABLES: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MOS2 and </a:t>
            </a:r>
            <a:r>
              <a:rPr lang="en-GB" sz="1600" dirty="0">
                <a:solidFill>
                  <a:schemeClr val="tx1">
                    <a:lumMod val="75000"/>
                    <a:lumOff val="25000"/>
                  </a:schemeClr>
                </a:solidFill>
                <a:latin typeface="Calibri" panose="020F0502020204030204" pitchFamily="34" charset="0"/>
                <a:sym typeface="Wingdings 3" panose="05040102010807070707" pitchFamily="18" charset="2"/>
              </a:rPr>
              <a:t>MOS3</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CORRELATION COEFICIENTS: Spearman</a:t>
            </a:r>
            <a:endParaRPr lang="en-GB" sz="16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2898583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US" dirty="0">
                <a:latin typeface="Calibri" panose="020F0502020204030204" pitchFamily="34" charset="0"/>
              </a:rPr>
              <a:t>Correlation to MOS for the videos present in both Exp. </a:t>
            </a:r>
            <a:r>
              <a:rPr lang="en-US" dirty="0" smtClean="0">
                <a:latin typeface="Calibri" panose="020F0502020204030204" pitchFamily="34" charset="0"/>
              </a:rPr>
              <a:t>2 </a:t>
            </a:r>
            <a:r>
              <a:rPr lang="en-US" dirty="0">
                <a:latin typeface="Calibri" panose="020F0502020204030204" pitchFamily="34" charset="0"/>
              </a:rPr>
              <a:t>and 3</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a:solidFill>
                  <a:schemeClr val="tx1">
                    <a:lumMod val="75000"/>
                    <a:lumOff val="25000"/>
                  </a:schemeClr>
                </a:solidFill>
                <a:latin typeface="Calibri" panose="020F0502020204030204" pitchFamily="34" charset="0"/>
              </a:rPr>
              <a:t>Output </a:t>
            </a:r>
            <a:r>
              <a:rPr lang="en-US" sz="1400" dirty="0">
                <a:solidFill>
                  <a:schemeClr val="tx1">
                    <a:lumMod val="75000"/>
                    <a:lumOff val="25000"/>
                  </a:schemeClr>
                </a:solidFill>
                <a:latin typeface="Calibri" panose="020F0502020204030204" pitchFamily="34" charset="0"/>
              </a:rPr>
              <a:t>(</a:t>
            </a:r>
            <a:r>
              <a:rPr lang="en-US" sz="1400" dirty="0" err="1">
                <a:solidFill>
                  <a:schemeClr val="tx1">
                    <a:lumMod val="75000"/>
                    <a:lumOff val="25000"/>
                  </a:schemeClr>
                </a:solidFill>
                <a:latin typeface="Calibri" panose="020F0502020204030204" pitchFamily="34" charset="0"/>
              </a:rPr>
              <a:t>pck</a:t>
            </a:r>
            <a:r>
              <a:rPr lang="en-US" sz="1400" dirty="0">
                <a:solidFill>
                  <a:schemeClr val="tx1">
                    <a:lumMod val="75000"/>
                    <a:lumOff val="25000"/>
                  </a:schemeClr>
                </a:solidFill>
                <a:latin typeface="Calibri" panose="020F0502020204030204" pitchFamily="34" charset="0"/>
              </a:rPr>
              <a:t>=</a:t>
            </a:r>
            <a:r>
              <a:rPr lang="en-US" sz="1400" dirty="0" err="1">
                <a:solidFill>
                  <a:schemeClr val="tx1">
                    <a:lumMod val="75000"/>
                    <a:lumOff val="25000"/>
                  </a:schemeClr>
                </a:solidFill>
                <a:latin typeface="Calibri" panose="020F0502020204030204" pitchFamily="34" charset="0"/>
              </a:rPr>
              <a:t>blo</a:t>
            </a:r>
            <a:r>
              <a:rPr lang="en-US" sz="1400" dirty="0">
                <a:solidFill>
                  <a:schemeClr val="tx1">
                    <a:lumMod val="75000"/>
                    <a:lumOff val="25000"/>
                  </a:schemeClr>
                </a:solidFill>
                <a:latin typeface="Calibri" panose="020F0502020204030204" pitchFamily="34" charset="0"/>
              </a:rPr>
              <a:t>=</a:t>
            </a:r>
            <a:r>
              <a:rPr lang="en-US" sz="1400" dirty="0" err="1">
                <a:solidFill>
                  <a:schemeClr val="tx1">
                    <a:lumMod val="75000"/>
                    <a:lumOff val="25000"/>
                  </a:schemeClr>
                </a:solidFill>
                <a:latin typeface="Calibri" panose="020F0502020204030204" pitchFamily="34" charset="0"/>
              </a:rPr>
              <a:t>blu</a:t>
            </a:r>
            <a:r>
              <a:rPr lang="en-US" sz="1400" dirty="0">
                <a:solidFill>
                  <a:schemeClr val="tx1">
                    <a:lumMod val="75000"/>
                    <a:lumOff val="25000"/>
                  </a:schemeClr>
                </a:solidFill>
                <a:latin typeface="Calibri" panose="020F0502020204030204" pitchFamily="34" charset="0"/>
              </a:rPr>
              <a:t>=0 AND </a:t>
            </a:r>
            <a:r>
              <a:rPr lang="en-US" sz="1400" dirty="0" err="1" smtClean="0">
                <a:solidFill>
                  <a:schemeClr val="tx1">
                    <a:lumMod val="75000"/>
                    <a:lumOff val="25000"/>
                  </a:schemeClr>
                </a:solidFill>
                <a:latin typeface="Calibri" panose="020F0502020204030204" pitchFamily="34" charset="0"/>
              </a:rPr>
              <a:t>blo</a:t>
            </a:r>
            <a:r>
              <a:rPr lang="en-US" sz="1400" dirty="0" smtClean="0">
                <a:solidFill>
                  <a:schemeClr val="tx1">
                    <a:lumMod val="75000"/>
                    <a:lumOff val="25000"/>
                  </a:schemeClr>
                </a:solidFill>
                <a:latin typeface="Calibri" panose="020F0502020204030204" pitchFamily="34" charset="0"/>
              </a:rPr>
              <a:t>=0.6, </a:t>
            </a:r>
            <a:r>
              <a:rPr lang="en-US" sz="1400" dirty="0" err="1" smtClean="0">
                <a:solidFill>
                  <a:schemeClr val="tx1">
                    <a:lumMod val="75000"/>
                    <a:lumOff val="25000"/>
                  </a:schemeClr>
                </a:solidFill>
                <a:latin typeface="Calibri" panose="020F0502020204030204" pitchFamily="34" charset="0"/>
              </a:rPr>
              <a:t>pck</a:t>
            </a:r>
            <a:r>
              <a:rPr lang="en-US" sz="1400" dirty="0" smtClean="0">
                <a:solidFill>
                  <a:schemeClr val="tx1">
                    <a:lumMod val="75000"/>
                    <a:lumOff val="25000"/>
                  </a:schemeClr>
                </a:solidFill>
                <a:latin typeface="Calibri" panose="020F0502020204030204" pitchFamily="34" charset="0"/>
              </a:rPr>
              <a:t>=</a:t>
            </a:r>
            <a:r>
              <a:rPr lang="en-US" sz="1400" dirty="0" err="1" smtClean="0">
                <a:solidFill>
                  <a:schemeClr val="tx1">
                    <a:lumMod val="75000"/>
                    <a:lumOff val="25000"/>
                  </a:schemeClr>
                </a:solidFill>
                <a:latin typeface="Calibri" panose="020F0502020204030204" pitchFamily="34" charset="0"/>
              </a:rPr>
              <a:t>blu</a:t>
            </a:r>
            <a:r>
              <a:rPr lang="en-US"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Spearman's coefficient </a:t>
            </a:r>
            <a:r>
              <a:rPr lang="en-US" sz="1800" dirty="0">
                <a:solidFill>
                  <a:schemeClr val="tx1">
                    <a:lumMod val="75000"/>
                    <a:lumOff val="25000"/>
                  </a:schemeClr>
                </a:solidFill>
                <a:latin typeface="Calibri" panose="020F0502020204030204" pitchFamily="34" charset="0"/>
              </a:rPr>
              <a:t>correlation was run to determine the relationship </a:t>
            </a:r>
            <a:r>
              <a:rPr lang="en-US" sz="1800" dirty="0" smtClean="0">
                <a:solidFill>
                  <a:schemeClr val="tx1">
                    <a:lumMod val="75000"/>
                    <a:lumOff val="25000"/>
                  </a:schemeClr>
                </a:solidFill>
                <a:latin typeface="Calibri" panose="020F0502020204030204" pitchFamily="34" charset="0"/>
              </a:rPr>
              <a:t>between all videos present in Exp.2 and Exp3 is strong and positive correlation, </a:t>
            </a:r>
            <a:r>
              <a:rPr lang="en-US" sz="1800" dirty="0" err="1" smtClean="0">
                <a:solidFill>
                  <a:schemeClr val="tx1">
                    <a:lumMod val="75000"/>
                    <a:lumOff val="25000"/>
                  </a:schemeClr>
                </a:solidFill>
                <a:latin typeface="Calibri" panose="020F0502020204030204" pitchFamily="34" charset="0"/>
              </a:rPr>
              <a:t>r</a:t>
            </a:r>
            <a:r>
              <a:rPr lang="en-US" sz="1800" baseline="-25000" dirty="0" err="1" smtClean="0">
                <a:solidFill>
                  <a:schemeClr val="tx1">
                    <a:lumMod val="75000"/>
                    <a:lumOff val="25000"/>
                  </a:schemeClr>
                </a:solidFill>
                <a:latin typeface="Calibri" panose="020F0502020204030204" pitchFamily="34" charset="0"/>
              </a:rPr>
              <a:t>s</a:t>
            </a:r>
            <a:r>
              <a:rPr lang="en-US" sz="1800" dirty="0" smtClean="0">
                <a:solidFill>
                  <a:schemeClr val="tx1">
                    <a:lumMod val="75000"/>
                    <a:lumOff val="25000"/>
                  </a:schemeClr>
                </a:solidFill>
                <a:latin typeface="Calibri" panose="020F0502020204030204" pitchFamily="34" charset="0"/>
              </a:rPr>
              <a:t>=0.832, and </a:t>
            </a:r>
            <a:r>
              <a:rPr lang="en-US" sz="1800" dirty="0">
                <a:solidFill>
                  <a:schemeClr val="tx1">
                    <a:lumMod val="75000"/>
                    <a:lumOff val="25000"/>
                  </a:schemeClr>
                </a:solidFill>
                <a:latin typeface="Calibri" panose="020F0502020204030204" pitchFamily="34" charset="0"/>
              </a:rPr>
              <a:t>statistically </a:t>
            </a:r>
            <a:r>
              <a:rPr lang="en-US" sz="1800" dirty="0" smtClean="0">
                <a:solidFill>
                  <a:schemeClr val="tx1">
                    <a:lumMod val="75000"/>
                    <a:lumOff val="25000"/>
                  </a:schemeClr>
                </a:solidFill>
                <a:latin typeface="Calibri" panose="020F0502020204030204" pitchFamily="34" charset="0"/>
              </a:rPr>
              <a:t>different significant (p &lt; 0.05).</a:t>
            </a:r>
            <a:endParaRPr lang="en-US" sz="1600" dirty="0" smtClean="0">
              <a:solidFill>
                <a:schemeClr val="tx1">
                  <a:lumMod val="75000"/>
                  <a:lumOff val="25000"/>
                </a:schemeClr>
              </a:solidFill>
              <a:latin typeface="Calibri" panose="020F0502020204030204" pitchFamily="34" charset="0"/>
              <a:sym typeface="Wingdings 3" panose="05040102010807070707" pitchFamily="18" charset="2"/>
            </a:endParaRPr>
          </a:p>
        </p:txBody>
      </p:sp>
      <p:sp>
        <p:nvSpPr>
          <p:cNvPr id="5" name="Texto explicativo retangular 4"/>
          <p:cNvSpPr/>
          <p:nvPr/>
        </p:nvSpPr>
        <p:spPr>
          <a:xfrm>
            <a:off x="10348983" y="4777166"/>
            <a:ext cx="1627094" cy="397482"/>
          </a:xfrm>
          <a:prstGeom prst="wedgeRectCallout">
            <a:avLst>
              <a:gd name="adj1" fmla="val -66288"/>
              <a:gd name="adj2" fmla="val 109863"/>
            </a:avLst>
          </a:prstGeom>
          <a:solidFill>
            <a:schemeClr val="accent5">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ysClr val="windowText" lastClr="000000"/>
                </a:solidFill>
              </a:rPr>
              <a:t>Very strong</a:t>
            </a:r>
            <a:endParaRPr lang="pt-BR" sz="1400" dirty="0">
              <a:solidFill>
                <a:sysClr val="windowText" lastClr="000000"/>
              </a:solidFill>
            </a:endParaRPr>
          </a:p>
        </p:txBody>
      </p:sp>
      <p:sp>
        <p:nvSpPr>
          <p:cNvPr id="9" name="Retângulo 8"/>
          <p:cNvSpPr/>
          <p:nvPr/>
        </p:nvSpPr>
        <p:spPr>
          <a:xfrm>
            <a:off x="10808425" y="6232827"/>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4" name="Conector de seta reta 13"/>
          <p:cNvCxnSpPr>
            <a:stCxn id="9" idx="1"/>
          </p:cNvCxnSpPr>
          <p:nvPr/>
        </p:nvCxnSpPr>
        <p:spPr>
          <a:xfrm flipH="1" flipV="1">
            <a:off x="10208302" y="5606321"/>
            <a:ext cx="600123" cy="80804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3"/>
          <a:stretch>
            <a:fillRect/>
          </a:stretch>
        </p:blipFill>
        <p:spPr>
          <a:xfrm>
            <a:off x="4437089" y="4768568"/>
            <a:ext cx="5884303" cy="1954498"/>
          </a:xfrm>
          <a:prstGeom prst="rect">
            <a:avLst/>
          </a:prstGeom>
        </p:spPr>
      </p:pic>
      <p:pic>
        <p:nvPicPr>
          <p:cNvPr id="7" name="Imagem 6"/>
          <p:cNvPicPr>
            <a:picLocks noChangeAspect="1"/>
          </p:cNvPicPr>
          <p:nvPr/>
        </p:nvPicPr>
        <p:blipFill>
          <a:blip r:embed="rId4"/>
          <a:stretch>
            <a:fillRect/>
          </a:stretch>
        </p:blipFill>
        <p:spPr>
          <a:xfrm>
            <a:off x="254263" y="3117954"/>
            <a:ext cx="4988268" cy="2056694"/>
          </a:xfrm>
          <a:prstGeom prst="rect">
            <a:avLst/>
          </a:prstGeom>
        </p:spPr>
      </p:pic>
      <p:sp>
        <p:nvSpPr>
          <p:cNvPr id="10" name="Texto explicativo retangular 9"/>
          <p:cNvSpPr/>
          <p:nvPr/>
        </p:nvSpPr>
        <p:spPr>
          <a:xfrm>
            <a:off x="5299796" y="3205697"/>
            <a:ext cx="1627094" cy="397482"/>
          </a:xfrm>
          <a:prstGeom prst="wedgeRectCallout">
            <a:avLst>
              <a:gd name="adj1" fmla="val -66288"/>
              <a:gd name="adj2" fmla="val 109863"/>
            </a:avLst>
          </a:prstGeom>
          <a:solidFill>
            <a:schemeClr val="accent5">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ysClr val="windowText" lastClr="000000"/>
                </a:solidFill>
              </a:rPr>
              <a:t>Very strong</a:t>
            </a:r>
            <a:endParaRPr lang="pt-BR" sz="1400" dirty="0">
              <a:solidFill>
                <a:sysClr val="windowText" lastClr="000000"/>
              </a:solidFill>
            </a:endParaRPr>
          </a:p>
        </p:txBody>
      </p:sp>
      <p:sp>
        <p:nvSpPr>
          <p:cNvPr id="11" name="Retângulo 10"/>
          <p:cNvSpPr/>
          <p:nvPr/>
        </p:nvSpPr>
        <p:spPr>
          <a:xfrm>
            <a:off x="5644936" y="4178949"/>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2" name="Conector de seta reta 11"/>
          <p:cNvCxnSpPr>
            <a:stCxn id="11" idx="1"/>
          </p:cNvCxnSpPr>
          <p:nvPr/>
        </p:nvCxnSpPr>
        <p:spPr>
          <a:xfrm flipH="1" flipV="1">
            <a:off x="5126636" y="3987384"/>
            <a:ext cx="518300" cy="37310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7238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Overall </a:t>
            </a:r>
            <a:r>
              <a:rPr lang="en-GB" dirty="0">
                <a:latin typeface="Calibri" panose="020F0502020204030204" pitchFamily="34" charset="0"/>
              </a:rPr>
              <a:t>Correlation – Blockiness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412152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Scatters plot shows the relationship between MOS2 and MOS3 (R</a:t>
            </a:r>
            <a:r>
              <a:rPr lang="en-GB" sz="2000" baseline="30000" dirty="0" smtClean="0">
                <a:solidFill>
                  <a:schemeClr val="tx1">
                    <a:lumMod val="75000"/>
                    <a:lumOff val="25000"/>
                  </a:schemeClr>
                </a:solidFill>
                <a:latin typeface="Calibri" panose="020F0502020204030204" pitchFamily="34" charset="0"/>
              </a:rPr>
              <a:t>2</a:t>
            </a:r>
            <a:r>
              <a:rPr lang="en-GB" sz="2000" dirty="0" smtClean="0">
                <a:solidFill>
                  <a:schemeClr val="tx1">
                    <a:lumMod val="75000"/>
                    <a:lumOff val="25000"/>
                  </a:schemeClr>
                </a:solidFill>
                <a:latin typeface="Calibri" panose="020F0502020204030204" pitchFamily="34" charset="0"/>
              </a:rPr>
              <a:t> = 0.951).</a:t>
            </a:r>
          </a:p>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T-Test between MOS2 and MOS3</a:t>
            </a:r>
            <a:endParaRPr lang="en-US" dirty="0" smtClean="0">
              <a:solidFill>
                <a:schemeClr val="tx1">
                  <a:lumMod val="75000"/>
                  <a:lumOff val="25000"/>
                </a:schemeClr>
              </a:solidFill>
              <a:latin typeface="Calibri" panose="020F0502020204030204" pitchFamily="34" charset="0"/>
            </a:endParaRPr>
          </a:p>
        </p:txBody>
      </p:sp>
      <p:pic>
        <p:nvPicPr>
          <p:cNvPr id="5" name="Imagem 4"/>
          <p:cNvPicPr>
            <a:picLocks noChangeAspect="1"/>
          </p:cNvPicPr>
          <p:nvPr/>
        </p:nvPicPr>
        <p:blipFill>
          <a:blip r:embed="rId3"/>
          <a:stretch>
            <a:fillRect/>
          </a:stretch>
        </p:blipFill>
        <p:spPr>
          <a:xfrm>
            <a:off x="5545369" y="1445758"/>
            <a:ext cx="6423408" cy="5140779"/>
          </a:xfrm>
          <a:prstGeom prst="rect">
            <a:avLst/>
          </a:prstGeom>
        </p:spPr>
      </p:pic>
    </p:spTree>
    <p:extLst>
      <p:ext uri="{BB962C8B-B14F-4D97-AF65-F5344CB8AC3E}">
        <p14:creationId xmlns:p14="http://schemas.microsoft.com/office/powerpoint/2010/main" val="412939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a:stretch>
            <a:fillRect/>
          </a:stretch>
        </p:blipFill>
        <p:spPr>
          <a:xfrm>
            <a:off x="450478" y="3133649"/>
            <a:ext cx="9452693" cy="3237011"/>
          </a:xfrm>
          <a:prstGeom prst="rect">
            <a:avLst/>
          </a:prstGeom>
        </p:spPr>
      </p:pic>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1 – Correlation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The Spearman's coefficient showed correlations from </a:t>
            </a:r>
            <a:r>
              <a:rPr lang="en-US" sz="1800" i="1" dirty="0" smtClean="0">
                <a:solidFill>
                  <a:schemeClr val="tx1">
                    <a:lumMod val="75000"/>
                    <a:lumOff val="25000"/>
                  </a:schemeClr>
                </a:solidFill>
                <a:latin typeface="Calibri" panose="020F0502020204030204" pitchFamily="34" charset="0"/>
              </a:rPr>
              <a:t>moderate</a:t>
            </a:r>
            <a:r>
              <a:rPr lang="en-US" sz="1800" dirty="0" smtClean="0">
                <a:solidFill>
                  <a:schemeClr val="tx1">
                    <a:lumMod val="75000"/>
                    <a:lumOff val="25000"/>
                  </a:schemeClr>
                </a:solidFill>
                <a:latin typeface="Calibri" panose="020F0502020204030204" pitchFamily="34" charset="0"/>
              </a:rPr>
              <a:t> to </a:t>
            </a:r>
            <a:r>
              <a:rPr lang="en-US" sz="1800" i="1" dirty="0" smtClean="0">
                <a:solidFill>
                  <a:schemeClr val="tx1">
                    <a:lumMod val="75000"/>
                    <a:lumOff val="25000"/>
                  </a:schemeClr>
                </a:solidFill>
                <a:latin typeface="Calibri" panose="020F0502020204030204" pitchFamily="34" charset="0"/>
              </a:rPr>
              <a:t>very weak </a:t>
            </a:r>
            <a:r>
              <a:rPr lang="en-US" sz="1800" dirty="0" smtClean="0">
                <a:solidFill>
                  <a:schemeClr val="tx1">
                    <a:lumMod val="75000"/>
                    <a:lumOff val="25000"/>
                  </a:schemeClr>
                </a:solidFill>
                <a:latin typeface="Calibri" panose="020F0502020204030204" pitchFamily="34" charset="0"/>
              </a:rPr>
              <a:t>between the MOS values of the experiments (p &gt; 0.05). The table below illustrates another correlations.</a:t>
            </a:r>
            <a:endParaRPr lang="en-US" sz="1600" dirty="0" smtClean="0">
              <a:solidFill>
                <a:schemeClr val="tx1">
                  <a:lumMod val="75000"/>
                  <a:lumOff val="25000"/>
                </a:schemeClr>
              </a:solidFill>
              <a:latin typeface="Calibri" panose="020F0502020204030204" pitchFamily="34" charset="0"/>
              <a:sym typeface="Wingdings 3" panose="05040102010807070707" pitchFamily="18" charset="2"/>
            </a:endParaRPr>
          </a:p>
        </p:txBody>
      </p:sp>
      <p:sp>
        <p:nvSpPr>
          <p:cNvPr id="5" name="Texto explicativo retangular 4"/>
          <p:cNvSpPr/>
          <p:nvPr/>
        </p:nvSpPr>
        <p:spPr>
          <a:xfrm>
            <a:off x="9982201" y="3388107"/>
            <a:ext cx="1627094" cy="397482"/>
          </a:xfrm>
          <a:prstGeom prst="wedgeRectCallout">
            <a:avLst>
              <a:gd name="adj1" fmla="val -66288"/>
              <a:gd name="adj2" fmla="val 109863"/>
            </a:avLst>
          </a:prstGeom>
          <a:solidFill>
            <a:schemeClr val="accent5">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ysClr val="windowText" lastClr="000000"/>
                </a:solidFill>
              </a:rPr>
              <a:t>Moderate</a:t>
            </a:r>
            <a:endParaRPr lang="pt-BR" sz="1400" dirty="0">
              <a:solidFill>
                <a:sysClr val="windowText" lastClr="000000"/>
              </a:solidFill>
            </a:endParaRPr>
          </a:p>
        </p:txBody>
      </p:sp>
      <p:sp>
        <p:nvSpPr>
          <p:cNvPr id="6" name="Texto explicativo retangular 5"/>
          <p:cNvSpPr/>
          <p:nvPr/>
        </p:nvSpPr>
        <p:spPr>
          <a:xfrm>
            <a:off x="6347013" y="6326048"/>
            <a:ext cx="1627094" cy="397482"/>
          </a:xfrm>
          <a:prstGeom prst="wedgeRectCallout">
            <a:avLst>
              <a:gd name="adj1" fmla="val 56282"/>
              <a:gd name="adj2" fmla="val -222610"/>
            </a:avLst>
          </a:prstGeom>
          <a:solidFill>
            <a:schemeClr val="accent2">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ysClr val="windowText" lastClr="000000"/>
                </a:solidFill>
              </a:rPr>
              <a:t>Very weak</a:t>
            </a:r>
            <a:endParaRPr lang="pt-BR" sz="1400" dirty="0">
              <a:solidFill>
                <a:sysClr val="windowText" lastClr="000000"/>
              </a:solidFill>
            </a:endParaRPr>
          </a:p>
        </p:txBody>
      </p:sp>
      <p:sp>
        <p:nvSpPr>
          <p:cNvPr id="7" name="Texto explicativo retangular 6"/>
          <p:cNvSpPr/>
          <p:nvPr/>
        </p:nvSpPr>
        <p:spPr>
          <a:xfrm>
            <a:off x="8253897" y="2897275"/>
            <a:ext cx="1627094" cy="397482"/>
          </a:xfrm>
          <a:prstGeom prst="wedgeRectCallout">
            <a:avLst>
              <a:gd name="adj1" fmla="val -38645"/>
              <a:gd name="adj2" fmla="val 239704"/>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ysClr val="windowText" lastClr="000000"/>
                </a:solidFill>
              </a:rPr>
              <a:t>weak</a:t>
            </a:r>
            <a:endParaRPr lang="pt-BR" sz="1400" dirty="0">
              <a:solidFill>
                <a:sysClr val="windowText" lastClr="000000"/>
              </a:solidFill>
            </a:endParaRPr>
          </a:p>
        </p:txBody>
      </p:sp>
      <p:sp>
        <p:nvSpPr>
          <p:cNvPr id="9" name="Retângulo 8"/>
          <p:cNvSpPr/>
          <p:nvPr/>
        </p:nvSpPr>
        <p:spPr>
          <a:xfrm>
            <a:off x="10327341" y="5688106"/>
            <a:ext cx="1281954" cy="363070"/>
          </a:xfrm>
          <a:prstGeom prst="rect">
            <a:avLst/>
          </a:prstGeom>
          <a:solidFill>
            <a:srgbClr val="D24726"/>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3" name="Conector de seta reta 12"/>
          <p:cNvCxnSpPr>
            <a:stCxn id="9" idx="1"/>
          </p:cNvCxnSpPr>
          <p:nvPr/>
        </p:nvCxnSpPr>
        <p:spPr>
          <a:xfrm flipH="1" flipV="1">
            <a:off x="8450317" y="4319752"/>
            <a:ext cx="1877024" cy="154988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de seta reta 13"/>
          <p:cNvCxnSpPr>
            <a:stCxn id="9" idx="0"/>
          </p:cNvCxnSpPr>
          <p:nvPr/>
        </p:nvCxnSpPr>
        <p:spPr>
          <a:xfrm flipH="1" flipV="1">
            <a:off x="9743090" y="4288221"/>
            <a:ext cx="1225228" cy="139988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de seta reta 17"/>
          <p:cNvCxnSpPr>
            <a:stCxn id="9" idx="1"/>
          </p:cNvCxnSpPr>
          <p:nvPr/>
        </p:nvCxnSpPr>
        <p:spPr>
          <a:xfrm flipH="1">
            <a:off x="8434552" y="5869641"/>
            <a:ext cx="1892789" cy="2666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3315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US" dirty="0">
                <a:latin typeface="Calibri" panose="020F0502020204030204" pitchFamily="34" charset="0"/>
              </a:rPr>
              <a:t>Correlation to MOS for the videos present in both Exp. </a:t>
            </a:r>
            <a:r>
              <a:rPr lang="en-US" dirty="0" smtClean="0">
                <a:latin typeface="Calibri" panose="020F0502020204030204" pitchFamily="34" charset="0"/>
              </a:rPr>
              <a:t>2 </a:t>
            </a:r>
            <a:r>
              <a:rPr lang="en-US" dirty="0">
                <a:latin typeface="Calibri" panose="020F0502020204030204" pitchFamily="34" charset="0"/>
              </a:rPr>
              <a:t>and 3</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=1) </a:t>
            </a:r>
            <a:r>
              <a:rPr lang="en-US" sz="1600" dirty="0">
                <a:solidFill>
                  <a:schemeClr val="tx1">
                    <a:lumMod val="75000"/>
                    <a:lumOff val="25000"/>
                  </a:schemeClr>
                </a:solidFill>
                <a:latin typeface="Calibri" panose="020F0502020204030204" pitchFamily="34" charset="0"/>
                <a:sym typeface="Wingdings 3" panose="05040102010807070707" pitchFamily="18" charset="2"/>
              </a:rPr>
              <a:t>OR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=1)</a:t>
            </a:r>
            <a:endParaRPr lang="en-US" sz="1600" dirty="0">
              <a:solidFill>
                <a:schemeClr val="tx1">
                  <a:lumMod val="75000"/>
                  <a:lumOff val="25000"/>
                </a:schemeClr>
              </a:solidFill>
              <a:latin typeface="Calibri" panose="020F0502020204030204" pitchFamily="34" charset="0"/>
              <a:sym typeface="Wingdings 3" panose="05040102010807070707" pitchFamily="18" charset="2"/>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COVARIATE  BIVARIATE</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VARIABLES: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MOS2 and </a:t>
            </a:r>
            <a:r>
              <a:rPr lang="en-GB" sz="1600" dirty="0">
                <a:solidFill>
                  <a:schemeClr val="tx1">
                    <a:lumMod val="75000"/>
                    <a:lumOff val="25000"/>
                  </a:schemeClr>
                </a:solidFill>
                <a:latin typeface="Calibri" panose="020F0502020204030204" pitchFamily="34" charset="0"/>
                <a:sym typeface="Wingdings 3" panose="05040102010807070707" pitchFamily="18" charset="2"/>
              </a:rPr>
              <a:t>MOS3</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CORRELATION COEFICIENTS: Spearman</a:t>
            </a:r>
            <a:endParaRPr lang="en-GB" sz="16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35358433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stretch>
            <a:fillRect/>
          </a:stretch>
        </p:blipFill>
        <p:spPr>
          <a:xfrm>
            <a:off x="4544149" y="4699763"/>
            <a:ext cx="6120769" cy="2033041"/>
          </a:xfrm>
          <a:prstGeom prst="rect">
            <a:avLst/>
          </a:prstGeom>
        </p:spPr>
      </p:pic>
      <p:sp>
        <p:nvSpPr>
          <p:cNvPr id="2" name="Título 1"/>
          <p:cNvSpPr>
            <a:spLocks noGrp="1"/>
          </p:cNvSpPr>
          <p:nvPr>
            <p:ph type="title"/>
          </p:nvPr>
        </p:nvSpPr>
        <p:spPr>
          <a:xfrm>
            <a:off x="121025" y="121024"/>
            <a:ext cx="11940988" cy="1060950"/>
          </a:xfrm>
        </p:spPr>
        <p:txBody>
          <a:bodyPr/>
          <a:lstStyle/>
          <a:p>
            <a:r>
              <a:rPr lang="en-US" dirty="0">
                <a:latin typeface="Calibri" panose="020F0502020204030204" pitchFamily="34" charset="0"/>
              </a:rPr>
              <a:t>Correlation to MOS for the videos present in both Exp. </a:t>
            </a:r>
            <a:r>
              <a:rPr lang="en-US" dirty="0" smtClean="0">
                <a:latin typeface="Calibri" panose="020F0502020204030204" pitchFamily="34" charset="0"/>
              </a:rPr>
              <a:t>2 </a:t>
            </a:r>
            <a:r>
              <a:rPr lang="en-US" dirty="0">
                <a:latin typeface="Calibri" panose="020F0502020204030204" pitchFamily="34" charset="0"/>
              </a:rPr>
              <a:t>and 3</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a:solidFill>
                  <a:schemeClr val="tx1">
                    <a:lumMod val="75000"/>
                    <a:lumOff val="25000"/>
                  </a:schemeClr>
                </a:solidFill>
                <a:latin typeface="Calibri" panose="020F0502020204030204" pitchFamily="34" charset="0"/>
              </a:rPr>
              <a:t>Output </a:t>
            </a:r>
            <a:r>
              <a:rPr lang="en-US" sz="1400" dirty="0">
                <a:solidFill>
                  <a:schemeClr val="tx1">
                    <a:lumMod val="75000"/>
                    <a:lumOff val="25000"/>
                  </a:schemeClr>
                </a:solidFill>
                <a:latin typeface="Calibri" panose="020F0502020204030204" pitchFamily="34" charset="0"/>
              </a:rPr>
              <a:t>(</a:t>
            </a:r>
            <a:r>
              <a:rPr lang="en-US" sz="1400" dirty="0" err="1">
                <a:solidFill>
                  <a:schemeClr val="tx1">
                    <a:lumMod val="75000"/>
                    <a:lumOff val="25000"/>
                  </a:schemeClr>
                </a:solidFill>
                <a:latin typeface="Calibri" panose="020F0502020204030204" pitchFamily="34" charset="0"/>
              </a:rPr>
              <a:t>pck</a:t>
            </a:r>
            <a:r>
              <a:rPr lang="en-US" sz="1400" dirty="0">
                <a:solidFill>
                  <a:schemeClr val="tx1">
                    <a:lumMod val="75000"/>
                    <a:lumOff val="25000"/>
                  </a:schemeClr>
                </a:solidFill>
                <a:latin typeface="Calibri" panose="020F0502020204030204" pitchFamily="34" charset="0"/>
              </a:rPr>
              <a:t>=</a:t>
            </a:r>
            <a:r>
              <a:rPr lang="en-US" sz="1400" dirty="0" err="1">
                <a:solidFill>
                  <a:schemeClr val="tx1">
                    <a:lumMod val="75000"/>
                    <a:lumOff val="25000"/>
                  </a:schemeClr>
                </a:solidFill>
                <a:latin typeface="Calibri" panose="020F0502020204030204" pitchFamily="34" charset="0"/>
              </a:rPr>
              <a:t>blo</a:t>
            </a:r>
            <a:r>
              <a:rPr lang="en-US" sz="1400" dirty="0">
                <a:solidFill>
                  <a:schemeClr val="tx1">
                    <a:lumMod val="75000"/>
                    <a:lumOff val="25000"/>
                  </a:schemeClr>
                </a:solidFill>
                <a:latin typeface="Calibri" panose="020F0502020204030204" pitchFamily="34" charset="0"/>
              </a:rPr>
              <a:t>=</a:t>
            </a:r>
            <a:r>
              <a:rPr lang="en-US" sz="1400" dirty="0" err="1">
                <a:solidFill>
                  <a:schemeClr val="tx1">
                    <a:lumMod val="75000"/>
                    <a:lumOff val="25000"/>
                  </a:schemeClr>
                </a:solidFill>
                <a:latin typeface="Calibri" panose="020F0502020204030204" pitchFamily="34" charset="0"/>
              </a:rPr>
              <a:t>blu</a:t>
            </a:r>
            <a:r>
              <a:rPr lang="en-US" sz="1400" dirty="0">
                <a:solidFill>
                  <a:schemeClr val="tx1">
                    <a:lumMod val="75000"/>
                    <a:lumOff val="25000"/>
                  </a:schemeClr>
                </a:solidFill>
                <a:latin typeface="Calibri" panose="020F0502020204030204" pitchFamily="34" charset="0"/>
              </a:rPr>
              <a:t>=0 AND </a:t>
            </a:r>
            <a:r>
              <a:rPr lang="en-US" sz="1400" dirty="0" err="1" smtClean="0">
                <a:solidFill>
                  <a:schemeClr val="tx1">
                    <a:lumMod val="75000"/>
                    <a:lumOff val="25000"/>
                  </a:schemeClr>
                </a:solidFill>
                <a:latin typeface="Calibri" panose="020F0502020204030204" pitchFamily="34" charset="0"/>
              </a:rPr>
              <a:t>blu</a:t>
            </a:r>
            <a:r>
              <a:rPr lang="en-US" sz="1400" dirty="0" smtClean="0">
                <a:solidFill>
                  <a:schemeClr val="tx1">
                    <a:lumMod val="75000"/>
                    <a:lumOff val="25000"/>
                  </a:schemeClr>
                </a:solidFill>
                <a:latin typeface="Calibri" panose="020F0502020204030204" pitchFamily="34" charset="0"/>
              </a:rPr>
              <a:t>=0.6, </a:t>
            </a:r>
            <a:r>
              <a:rPr lang="en-US" sz="1400" dirty="0" err="1" smtClean="0">
                <a:solidFill>
                  <a:schemeClr val="tx1">
                    <a:lumMod val="75000"/>
                    <a:lumOff val="25000"/>
                  </a:schemeClr>
                </a:solidFill>
                <a:latin typeface="Calibri" panose="020F0502020204030204" pitchFamily="34" charset="0"/>
              </a:rPr>
              <a:t>pck</a:t>
            </a:r>
            <a:r>
              <a:rPr lang="en-US" sz="1400" dirty="0" smtClean="0">
                <a:solidFill>
                  <a:schemeClr val="tx1">
                    <a:lumMod val="75000"/>
                    <a:lumOff val="25000"/>
                  </a:schemeClr>
                </a:solidFill>
                <a:latin typeface="Calibri" panose="020F0502020204030204" pitchFamily="34" charset="0"/>
              </a:rPr>
              <a:t>=</a:t>
            </a:r>
            <a:r>
              <a:rPr lang="en-US" sz="1400" dirty="0" err="1" smtClean="0">
                <a:solidFill>
                  <a:schemeClr val="tx1">
                    <a:lumMod val="75000"/>
                    <a:lumOff val="25000"/>
                  </a:schemeClr>
                </a:solidFill>
                <a:latin typeface="Calibri" panose="020F0502020204030204" pitchFamily="34" charset="0"/>
              </a:rPr>
              <a:t>blo</a:t>
            </a:r>
            <a:r>
              <a:rPr lang="en-US"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Spearman's coefficient </a:t>
            </a:r>
            <a:r>
              <a:rPr lang="en-US" sz="1800" dirty="0">
                <a:solidFill>
                  <a:schemeClr val="tx1">
                    <a:lumMod val="75000"/>
                    <a:lumOff val="25000"/>
                  </a:schemeClr>
                </a:solidFill>
                <a:latin typeface="Calibri" panose="020F0502020204030204" pitchFamily="34" charset="0"/>
              </a:rPr>
              <a:t>correlation was run to determine the relationship </a:t>
            </a:r>
            <a:r>
              <a:rPr lang="en-US" sz="1800" dirty="0" smtClean="0">
                <a:solidFill>
                  <a:schemeClr val="tx1">
                    <a:lumMod val="75000"/>
                    <a:lumOff val="25000"/>
                  </a:schemeClr>
                </a:solidFill>
                <a:latin typeface="Calibri" panose="020F0502020204030204" pitchFamily="34" charset="0"/>
              </a:rPr>
              <a:t>between all videos present in Exp.2 and Exp3 is strong and positive correlation, </a:t>
            </a:r>
            <a:r>
              <a:rPr lang="en-US" sz="1800" dirty="0" err="1" smtClean="0">
                <a:solidFill>
                  <a:schemeClr val="tx1">
                    <a:lumMod val="75000"/>
                    <a:lumOff val="25000"/>
                  </a:schemeClr>
                </a:solidFill>
                <a:latin typeface="Calibri" panose="020F0502020204030204" pitchFamily="34" charset="0"/>
              </a:rPr>
              <a:t>r</a:t>
            </a:r>
            <a:r>
              <a:rPr lang="en-US" sz="1800" baseline="-25000" dirty="0" err="1" smtClean="0">
                <a:solidFill>
                  <a:schemeClr val="tx1">
                    <a:lumMod val="75000"/>
                    <a:lumOff val="25000"/>
                  </a:schemeClr>
                </a:solidFill>
                <a:latin typeface="Calibri" panose="020F0502020204030204" pitchFamily="34" charset="0"/>
              </a:rPr>
              <a:t>s</a:t>
            </a:r>
            <a:r>
              <a:rPr lang="en-US" sz="1800" dirty="0" smtClean="0">
                <a:solidFill>
                  <a:schemeClr val="tx1">
                    <a:lumMod val="75000"/>
                    <a:lumOff val="25000"/>
                  </a:schemeClr>
                </a:solidFill>
                <a:latin typeface="Calibri" panose="020F0502020204030204" pitchFamily="34" charset="0"/>
              </a:rPr>
              <a:t>=0.871, and </a:t>
            </a:r>
            <a:r>
              <a:rPr lang="en-US" sz="1800" dirty="0">
                <a:solidFill>
                  <a:schemeClr val="tx1">
                    <a:lumMod val="75000"/>
                    <a:lumOff val="25000"/>
                  </a:schemeClr>
                </a:solidFill>
                <a:latin typeface="Calibri" panose="020F0502020204030204" pitchFamily="34" charset="0"/>
              </a:rPr>
              <a:t>statistically </a:t>
            </a:r>
            <a:r>
              <a:rPr lang="en-US" sz="1800" dirty="0" smtClean="0">
                <a:solidFill>
                  <a:schemeClr val="tx1">
                    <a:lumMod val="75000"/>
                    <a:lumOff val="25000"/>
                  </a:schemeClr>
                </a:solidFill>
                <a:latin typeface="Calibri" panose="020F0502020204030204" pitchFamily="34" charset="0"/>
              </a:rPr>
              <a:t>different significant (p &lt; 0.05).</a:t>
            </a:r>
            <a:endParaRPr lang="en-US" sz="1600" dirty="0" smtClean="0">
              <a:solidFill>
                <a:schemeClr val="tx1">
                  <a:lumMod val="75000"/>
                  <a:lumOff val="25000"/>
                </a:schemeClr>
              </a:solidFill>
              <a:latin typeface="Calibri" panose="020F0502020204030204" pitchFamily="34" charset="0"/>
              <a:sym typeface="Wingdings 3" panose="05040102010807070707" pitchFamily="18" charset="2"/>
            </a:endParaRPr>
          </a:p>
        </p:txBody>
      </p:sp>
      <p:sp>
        <p:nvSpPr>
          <p:cNvPr id="5" name="Texto explicativo retangular 4"/>
          <p:cNvSpPr/>
          <p:nvPr/>
        </p:nvSpPr>
        <p:spPr>
          <a:xfrm>
            <a:off x="10745632" y="4748882"/>
            <a:ext cx="1316381" cy="397482"/>
          </a:xfrm>
          <a:prstGeom prst="wedgeRectCallout">
            <a:avLst>
              <a:gd name="adj1" fmla="val -66288"/>
              <a:gd name="adj2" fmla="val 109863"/>
            </a:avLst>
          </a:prstGeom>
          <a:solidFill>
            <a:schemeClr val="accent5">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ysClr val="windowText" lastClr="000000"/>
                </a:solidFill>
              </a:rPr>
              <a:t>Very strong</a:t>
            </a:r>
            <a:endParaRPr lang="pt-BR" sz="1400" dirty="0">
              <a:solidFill>
                <a:sysClr val="windowText" lastClr="000000"/>
              </a:solidFill>
            </a:endParaRPr>
          </a:p>
        </p:txBody>
      </p:sp>
      <p:sp>
        <p:nvSpPr>
          <p:cNvPr id="9" name="Retângulo 8"/>
          <p:cNvSpPr/>
          <p:nvPr/>
        </p:nvSpPr>
        <p:spPr>
          <a:xfrm>
            <a:off x="10780059" y="6369734"/>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4" name="Conector de seta reta 13"/>
          <p:cNvCxnSpPr>
            <a:stCxn id="9" idx="1"/>
          </p:cNvCxnSpPr>
          <p:nvPr/>
        </p:nvCxnSpPr>
        <p:spPr>
          <a:xfrm flipH="1" flipV="1">
            <a:off x="10538085" y="5546361"/>
            <a:ext cx="241974" cy="1004908"/>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4"/>
          <a:stretch>
            <a:fillRect/>
          </a:stretch>
        </p:blipFill>
        <p:spPr>
          <a:xfrm>
            <a:off x="461633" y="3009754"/>
            <a:ext cx="5182094" cy="2136610"/>
          </a:xfrm>
          <a:prstGeom prst="rect">
            <a:avLst/>
          </a:prstGeom>
        </p:spPr>
      </p:pic>
      <p:sp>
        <p:nvSpPr>
          <p:cNvPr id="12" name="Texto explicativo retangular 11"/>
          <p:cNvSpPr/>
          <p:nvPr/>
        </p:nvSpPr>
        <p:spPr>
          <a:xfrm>
            <a:off x="5716363" y="3130554"/>
            <a:ext cx="1316381" cy="397482"/>
          </a:xfrm>
          <a:prstGeom prst="wedgeRectCallout">
            <a:avLst>
              <a:gd name="adj1" fmla="val -66288"/>
              <a:gd name="adj2" fmla="val 109863"/>
            </a:avLst>
          </a:prstGeom>
          <a:solidFill>
            <a:schemeClr val="accent5">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ysClr val="windowText" lastClr="000000"/>
                </a:solidFill>
              </a:rPr>
              <a:t>Very strong</a:t>
            </a:r>
            <a:endParaRPr lang="pt-BR" sz="1400" dirty="0">
              <a:solidFill>
                <a:sysClr val="windowText" lastClr="000000"/>
              </a:solidFill>
            </a:endParaRPr>
          </a:p>
        </p:txBody>
      </p:sp>
      <p:sp>
        <p:nvSpPr>
          <p:cNvPr id="13" name="Retângulo 12"/>
          <p:cNvSpPr/>
          <p:nvPr/>
        </p:nvSpPr>
        <p:spPr>
          <a:xfrm>
            <a:off x="5885701" y="4181779"/>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5" name="Conector de seta reta 14"/>
          <p:cNvCxnSpPr>
            <a:stCxn id="13" idx="1"/>
          </p:cNvCxnSpPr>
          <p:nvPr/>
        </p:nvCxnSpPr>
        <p:spPr>
          <a:xfrm flipH="1" flipV="1">
            <a:off x="5531370" y="3912433"/>
            <a:ext cx="354331" cy="45088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494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Overall </a:t>
            </a:r>
            <a:r>
              <a:rPr lang="en-GB" dirty="0">
                <a:latin typeface="Calibri" panose="020F0502020204030204" pitchFamily="34" charset="0"/>
              </a:rPr>
              <a:t>Correlation – Blurriness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412152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Scatters plot shows the relationship between MOS2 and MOS3 (R</a:t>
            </a:r>
            <a:r>
              <a:rPr lang="en-GB" sz="2000" baseline="30000" dirty="0" smtClean="0">
                <a:solidFill>
                  <a:schemeClr val="tx1">
                    <a:lumMod val="75000"/>
                    <a:lumOff val="25000"/>
                  </a:schemeClr>
                </a:solidFill>
                <a:latin typeface="Calibri" panose="020F0502020204030204" pitchFamily="34" charset="0"/>
              </a:rPr>
              <a:t>2</a:t>
            </a:r>
            <a:r>
              <a:rPr lang="en-GB" sz="2000" dirty="0" smtClean="0">
                <a:solidFill>
                  <a:schemeClr val="tx1">
                    <a:lumMod val="75000"/>
                    <a:lumOff val="25000"/>
                  </a:schemeClr>
                </a:solidFill>
                <a:latin typeface="Calibri" panose="020F0502020204030204" pitchFamily="34" charset="0"/>
              </a:rPr>
              <a:t> = 0.935).</a:t>
            </a:r>
          </a:p>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T-Test between MOS2 and MOS3</a:t>
            </a:r>
            <a:endParaRPr lang="en-US" dirty="0" smtClean="0">
              <a:solidFill>
                <a:schemeClr val="tx1">
                  <a:lumMod val="75000"/>
                  <a:lumOff val="25000"/>
                </a:schemeClr>
              </a:solidFill>
              <a:latin typeface="Calibri" panose="020F0502020204030204" pitchFamily="34" charset="0"/>
            </a:endParaRPr>
          </a:p>
        </p:txBody>
      </p:sp>
      <p:pic>
        <p:nvPicPr>
          <p:cNvPr id="4" name="Imagem 3"/>
          <p:cNvPicPr>
            <a:picLocks noChangeAspect="1"/>
          </p:cNvPicPr>
          <p:nvPr/>
        </p:nvPicPr>
        <p:blipFill>
          <a:blip r:embed="rId3"/>
          <a:stretch>
            <a:fillRect/>
          </a:stretch>
        </p:blipFill>
        <p:spPr>
          <a:xfrm>
            <a:off x="5300661" y="1499347"/>
            <a:ext cx="6515101" cy="5214162"/>
          </a:xfrm>
          <a:prstGeom prst="rect">
            <a:avLst/>
          </a:prstGeom>
        </p:spPr>
      </p:pic>
    </p:spTree>
    <p:extLst>
      <p:ext uri="{BB962C8B-B14F-4D97-AF65-F5344CB8AC3E}">
        <p14:creationId xmlns:p14="http://schemas.microsoft.com/office/powerpoint/2010/main" val="19281800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US" dirty="0">
                <a:latin typeface="Calibri" panose="020F0502020204030204" pitchFamily="34" charset="0"/>
              </a:rPr>
              <a:t>Correlation to MOS for the videos present in both Exp. </a:t>
            </a:r>
            <a:r>
              <a:rPr lang="en-US" dirty="0" smtClean="0">
                <a:latin typeface="Calibri" panose="020F0502020204030204" pitchFamily="34" charset="0"/>
              </a:rPr>
              <a:t>2 </a:t>
            </a:r>
            <a:r>
              <a:rPr lang="en-US" dirty="0">
                <a:latin typeface="Calibri" panose="020F0502020204030204" pitchFamily="34" charset="0"/>
              </a:rPr>
              <a:t>and 3</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=1) </a:t>
            </a:r>
            <a:r>
              <a:rPr lang="en-US" sz="1600" dirty="0">
                <a:solidFill>
                  <a:schemeClr val="tx1">
                    <a:lumMod val="75000"/>
                    <a:lumOff val="25000"/>
                  </a:schemeClr>
                </a:solidFill>
                <a:latin typeface="Calibri" panose="020F0502020204030204" pitchFamily="34" charset="0"/>
                <a:sym typeface="Wingdings 3" panose="05040102010807070707" pitchFamily="18" charset="2"/>
              </a:rPr>
              <a:t>OR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=1) </a:t>
            </a:r>
            <a:r>
              <a:rPr lang="en-US" sz="1600" dirty="0">
                <a:solidFill>
                  <a:schemeClr val="tx1">
                    <a:lumMod val="75000"/>
                    <a:lumOff val="25000"/>
                  </a:schemeClr>
                </a:solidFill>
                <a:latin typeface="Calibri" panose="020F0502020204030204" pitchFamily="34" charset="0"/>
                <a:sym typeface="Wingdings 3" panose="05040102010807070707" pitchFamily="18" charset="2"/>
              </a:rPr>
              <a:t>OR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=1)</a:t>
            </a:r>
            <a:endParaRPr lang="en-US" sz="1600" dirty="0">
              <a:solidFill>
                <a:schemeClr val="tx1">
                  <a:lumMod val="75000"/>
                  <a:lumOff val="25000"/>
                </a:schemeClr>
              </a:solidFill>
              <a:latin typeface="Calibri" panose="020F0502020204030204" pitchFamily="34" charset="0"/>
              <a:sym typeface="Wingdings 3" panose="05040102010807070707" pitchFamily="18" charset="2"/>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COVARIATE  BIVARIATE</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VARIABLES: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MOS2 and </a:t>
            </a:r>
            <a:r>
              <a:rPr lang="en-GB" sz="1600" dirty="0">
                <a:solidFill>
                  <a:schemeClr val="tx1">
                    <a:lumMod val="75000"/>
                    <a:lumOff val="25000"/>
                  </a:schemeClr>
                </a:solidFill>
                <a:latin typeface="Calibri" panose="020F0502020204030204" pitchFamily="34" charset="0"/>
                <a:sym typeface="Wingdings 3" panose="05040102010807070707" pitchFamily="18" charset="2"/>
              </a:rPr>
              <a:t>MOS3</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CORRELATION COEFICIENTS: Spearman</a:t>
            </a:r>
            <a:endParaRPr lang="en-GB" sz="16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17119899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US" dirty="0">
                <a:latin typeface="Calibri" panose="020F0502020204030204" pitchFamily="34" charset="0"/>
              </a:rPr>
              <a:t>Correlation to MOS for the videos present in both Exp. </a:t>
            </a:r>
            <a:r>
              <a:rPr lang="en-US" dirty="0" smtClean="0">
                <a:latin typeface="Calibri" panose="020F0502020204030204" pitchFamily="34" charset="0"/>
              </a:rPr>
              <a:t>2 </a:t>
            </a:r>
            <a:r>
              <a:rPr lang="en-US" dirty="0">
                <a:latin typeface="Calibri" panose="020F0502020204030204" pitchFamily="34" charset="0"/>
              </a:rPr>
              <a:t>and 3</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a:solidFill>
                  <a:schemeClr val="tx1">
                    <a:lumMod val="75000"/>
                    <a:lumOff val="25000"/>
                  </a:schemeClr>
                </a:solidFill>
                <a:latin typeface="Calibri" panose="020F0502020204030204" pitchFamily="34" charset="0"/>
              </a:rPr>
              <a:t>Output </a:t>
            </a:r>
            <a:r>
              <a:rPr lang="en-US" sz="1400" dirty="0">
                <a:solidFill>
                  <a:schemeClr val="tx1">
                    <a:lumMod val="75000"/>
                    <a:lumOff val="25000"/>
                  </a:schemeClr>
                </a:solidFill>
                <a:latin typeface="Calibri" panose="020F0502020204030204" pitchFamily="34" charset="0"/>
              </a:rPr>
              <a:t>(</a:t>
            </a:r>
            <a:r>
              <a:rPr lang="en-US" sz="1400" dirty="0" err="1">
                <a:solidFill>
                  <a:schemeClr val="tx1">
                    <a:lumMod val="75000"/>
                    <a:lumOff val="25000"/>
                  </a:schemeClr>
                </a:solidFill>
                <a:latin typeface="Calibri" panose="020F0502020204030204" pitchFamily="34" charset="0"/>
              </a:rPr>
              <a:t>pck</a:t>
            </a:r>
            <a:r>
              <a:rPr lang="en-US" sz="1400" dirty="0">
                <a:solidFill>
                  <a:schemeClr val="tx1">
                    <a:lumMod val="75000"/>
                    <a:lumOff val="25000"/>
                  </a:schemeClr>
                </a:solidFill>
                <a:latin typeface="Calibri" panose="020F0502020204030204" pitchFamily="34" charset="0"/>
              </a:rPr>
              <a:t>=</a:t>
            </a:r>
            <a:r>
              <a:rPr lang="en-US" sz="1400" dirty="0" err="1">
                <a:solidFill>
                  <a:schemeClr val="tx1">
                    <a:lumMod val="75000"/>
                    <a:lumOff val="25000"/>
                  </a:schemeClr>
                </a:solidFill>
                <a:latin typeface="Calibri" panose="020F0502020204030204" pitchFamily="34" charset="0"/>
              </a:rPr>
              <a:t>blo</a:t>
            </a:r>
            <a:r>
              <a:rPr lang="en-US" sz="1400" dirty="0">
                <a:solidFill>
                  <a:schemeClr val="tx1">
                    <a:lumMod val="75000"/>
                    <a:lumOff val="25000"/>
                  </a:schemeClr>
                </a:solidFill>
                <a:latin typeface="Calibri" panose="020F0502020204030204" pitchFamily="34" charset="0"/>
              </a:rPr>
              <a:t>=</a:t>
            </a:r>
            <a:r>
              <a:rPr lang="en-US" sz="1400" dirty="0" err="1">
                <a:solidFill>
                  <a:schemeClr val="tx1">
                    <a:lumMod val="75000"/>
                    <a:lumOff val="25000"/>
                  </a:schemeClr>
                </a:solidFill>
                <a:latin typeface="Calibri" panose="020F0502020204030204" pitchFamily="34" charset="0"/>
              </a:rPr>
              <a:t>blu</a:t>
            </a:r>
            <a:r>
              <a:rPr lang="en-US" sz="1400" dirty="0">
                <a:solidFill>
                  <a:schemeClr val="tx1">
                    <a:lumMod val="75000"/>
                    <a:lumOff val="25000"/>
                  </a:schemeClr>
                </a:solidFill>
                <a:latin typeface="Calibri" panose="020F0502020204030204" pitchFamily="34" charset="0"/>
              </a:rPr>
              <a:t>=0 AND </a:t>
            </a:r>
            <a:r>
              <a:rPr lang="en-US" sz="1400" dirty="0" err="1" smtClean="0">
                <a:solidFill>
                  <a:schemeClr val="tx1">
                    <a:lumMod val="75000"/>
                    <a:lumOff val="25000"/>
                  </a:schemeClr>
                </a:solidFill>
                <a:latin typeface="Calibri" panose="020F0502020204030204" pitchFamily="34" charset="0"/>
              </a:rPr>
              <a:t>blu</a:t>
            </a:r>
            <a:r>
              <a:rPr lang="en-US" sz="1400" dirty="0" smtClean="0">
                <a:solidFill>
                  <a:schemeClr val="tx1">
                    <a:lumMod val="75000"/>
                    <a:lumOff val="25000"/>
                  </a:schemeClr>
                </a:solidFill>
                <a:latin typeface="Calibri" panose="020F0502020204030204" pitchFamily="34" charset="0"/>
              </a:rPr>
              <a:t>=0.6, </a:t>
            </a:r>
            <a:r>
              <a:rPr lang="en-US" sz="1400" dirty="0" err="1" smtClean="0">
                <a:solidFill>
                  <a:schemeClr val="tx1">
                    <a:lumMod val="75000"/>
                    <a:lumOff val="25000"/>
                  </a:schemeClr>
                </a:solidFill>
                <a:latin typeface="Calibri" panose="020F0502020204030204" pitchFamily="34" charset="0"/>
              </a:rPr>
              <a:t>pck</a:t>
            </a:r>
            <a:r>
              <a:rPr lang="en-US" sz="1400" dirty="0" smtClean="0">
                <a:solidFill>
                  <a:schemeClr val="tx1">
                    <a:lumMod val="75000"/>
                    <a:lumOff val="25000"/>
                  </a:schemeClr>
                </a:solidFill>
                <a:latin typeface="Calibri" panose="020F0502020204030204" pitchFamily="34" charset="0"/>
              </a:rPr>
              <a:t>=</a:t>
            </a:r>
            <a:r>
              <a:rPr lang="en-US" sz="1400" dirty="0" err="1" smtClean="0">
                <a:solidFill>
                  <a:schemeClr val="tx1">
                    <a:lumMod val="75000"/>
                    <a:lumOff val="25000"/>
                  </a:schemeClr>
                </a:solidFill>
                <a:latin typeface="Calibri" panose="020F0502020204030204" pitchFamily="34" charset="0"/>
              </a:rPr>
              <a:t>blo</a:t>
            </a:r>
            <a:r>
              <a:rPr lang="en-US" sz="1400" dirty="0">
                <a:solidFill>
                  <a:schemeClr val="tx1">
                    <a:lumMod val="75000"/>
                    <a:lumOff val="25000"/>
                  </a:schemeClr>
                </a:solidFill>
                <a:latin typeface="Calibri" panose="020F0502020204030204" pitchFamily="34" charset="0"/>
              </a:rPr>
              <a:t>=0 AND </a:t>
            </a:r>
            <a:r>
              <a:rPr lang="en-US" sz="1400" dirty="0" err="1" smtClean="0">
                <a:solidFill>
                  <a:schemeClr val="tx1">
                    <a:lumMod val="75000"/>
                    <a:lumOff val="25000"/>
                  </a:schemeClr>
                </a:solidFill>
                <a:latin typeface="Calibri" panose="020F0502020204030204" pitchFamily="34" charset="0"/>
              </a:rPr>
              <a:t>blu</a:t>
            </a:r>
            <a:r>
              <a:rPr lang="en-US" sz="1400" dirty="0" smtClean="0">
                <a:solidFill>
                  <a:schemeClr val="tx1">
                    <a:lumMod val="75000"/>
                    <a:lumOff val="25000"/>
                  </a:schemeClr>
                </a:solidFill>
                <a:latin typeface="Calibri" panose="020F0502020204030204" pitchFamily="34" charset="0"/>
              </a:rPr>
              <a:t>=</a:t>
            </a:r>
            <a:r>
              <a:rPr lang="en-US" sz="1400" dirty="0" err="1" smtClean="0">
                <a:solidFill>
                  <a:schemeClr val="tx1">
                    <a:lumMod val="75000"/>
                    <a:lumOff val="25000"/>
                  </a:schemeClr>
                </a:solidFill>
                <a:latin typeface="Calibri" panose="020F0502020204030204" pitchFamily="34" charset="0"/>
              </a:rPr>
              <a:t>pck</a:t>
            </a:r>
            <a:r>
              <a:rPr lang="en-US" sz="1400" dirty="0" smtClean="0">
                <a:solidFill>
                  <a:schemeClr val="tx1">
                    <a:lumMod val="75000"/>
                    <a:lumOff val="25000"/>
                  </a:schemeClr>
                </a:solidFill>
                <a:latin typeface="Calibri" panose="020F0502020204030204" pitchFamily="34" charset="0"/>
              </a:rPr>
              <a:t>=0, </a:t>
            </a:r>
            <a:r>
              <a:rPr lang="en-US" sz="1400" dirty="0" err="1" smtClean="0">
                <a:solidFill>
                  <a:schemeClr val="tx1">
                    <a:lumMod val="75000"/>
                    <a:lumOff val="25000"/>
                  </a:schemeClr>
                </a:solidFill>
                <a:latin typeface="Calibri" panose="020F0502020204030204" pitchFamily="34" charset="0"/>
              </a:rPr>
              <a:t>blo</a:t>
            </a:r>
            <a:r>
              <a:rPr lang="en-US" sz="1400" dirty="0" smtClean="0">
                <a:solidFill>
                  <a:schemeClr val="tx1">
                    <a:lumMod val="75000"/>
                    <a:lumOff val="25000"/>
                  </a:schemeClr>
                </a:solidFill>
                <a:latin typeface="Calibri" panose="020F0502020204030204" pitchFamily="34" charset="0"/>
              </a:rPr>
              <a:t>=0.6)</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Spearman's coefficient </a:t>
            </a:r>
            <a:r>
              <a:rPr lang="en-US" sz="1800" dirty="0">
                <a:solidFill>
                  <a:schemeClr val="tx1">
                    <a:lumMod val="75000"/>
                    <a:lumOff val="25000"/>
                  </a:schemeClr>
                </a:solidFill>
                <a:latin typeface="Calibri" panose="020F0502020204030204" pitchFamily="34" charset="0"/>
              </a:rPr>
              <a:t>correlation was run to determine the relationship </a:t>
            </a:r>
            <a:r>
              <a:rPr lang="en-US" sz="1800" dirty="0" smtClean="0">
                <a:solidFill>
                  <a:schemeClr val="tx1">
                    <a:lumMod val="75000"/>
                    <a:lumOff val="25000"/>
                  </a:schemeClr>
                </a:solidFill>
                <a:latin typeface="Calibri" panose="020F0502020204030204" pitchFamily="34" charset="0"/>
              </a:rPr>
              <a:t>between all videos present in Exp.2 and Exp3 is strong and positive correlation, </a:t>
            </a:r>
            <a:r>
              <a:rPr lang="en-US" sz="1800" dirty="0" err="1" smtClean="0">
                <a:solidFill>
                  <a:schemeClr val="tx1">
                    <a:lumMod val="75000"/>
                    <a:lumOff val="25000"/>
                  </a:schemeClr>
                </a:solidFill>
                <a:latin typeface="Calibri" panose="020F0502020204030204" pitchFamily="34" charset="0"/>
              </a:rPr>
              <a:t>r</a:t>
            </a:r>
            <a:r>
              <a:rPr lang="en-US" sz="1800" baseline="-25000" dirty="0" err="1" smtClean="0">
                <a:solidFill>
                  <a:schemeClr val="tx1">
                    <a:lumMod val="75000"/>
                    <a:lumOff val="25000"/>
                  </a:schemeClr>
                </a:solidFill>
                <a:latin typeface="Calibri" panose="020F0502020204030204" pitchFamily="34" charset="0"/>
              </a:rPr>
              <a:t>s</a:t>
            </a:r>
            <a:r>
              <a:rPr lang="en-US" sz="1800" dirty="0" smtClean="0">
                <a:solidFill>
                  <a:schemeClr val="tx1">
                    <a:lumMod val="75000"/>
                    <a:lumOff val="25000"/>
                  </a:schemeClr>
                </a:solidFill>
                <a:latin typeface="Calibri" panose="020F0502020204030204" pitchFamily="34" charset="0"/>
              </a:rPr>
              <a:t>=0.911, and </a:t>
            </a:r>
            <a:r>
              <a:rPr lang="en-US" sz="1800" dirty="0">
                <a:solidFill>
                  <a:schemeClr val="tx1">
                    <a:lumMod val="75000"/>
                    <a:lumOff val="25000"/>
                  </a:schemeClr>
                </a:solidFill>
                <a:latin typeface="Calibri" panose="020F0502020204030204" pitchFamily="34" charset="0"/>
              </a:rPr>
              <a:t>statistically </a:t>
            </a:r>
            <a:r>
              <a:rPr lang="en-US" sz="1800" dirty="0" smtClean="0">
                <a:solidFill>
                  <a:schemeClr val="tx1">
                    <a:lumMod val="75000"/>
                    <a:lumOff val="25000"/>
                  </a:schemeClr>
                </a:solidFill>
                <a:latin typeface="Calibri" panose="020F0502020204030204" pitchFamily="34" charset="0"/>
              </a:rPr>
              <a:t>different significant (p &lt; 0.05).</a:t>
            </a:r>
            <a:endParaRPr lang="en-US" sz="1600" dirty="0" smtClean="0">
              <a:solidFill>
                <a:schemeClr val="tx1">
                  <a:lumMod val="75000"/>
                  <a:lumOff val="25000"/>
                </a:schemeClr>
              </a:solidFill>
              <a:latin typeface="Calibri" panose="020F0502020204030204" pitchFamily="34" charset="0"/>
              <a:sym typeface="Wingdings 3" panose="05040102010807070707" pitchFamily="18" charset="2"/>
            </a:endParaRPr>
          </a:p>
        </p:txBody>
      </p:sp>
      <p:sp>
        <p:nvSpPr>
          <p:cNvPr id="5" name="Texto explicativo retangular 4"/>
          <p:cNvSpPr/>
          <p:nvPr/>
        </p:nvSpPr>
        <p:spPr>
          <a:xfrm>
            <a:off x="10793687" y="4841189"/>
            <a:ext cx="1268326" cy="397482"/>
          </a:xfrm>
          <a:prstGeom prst="wedgeRectCallout">
            <a:avLst>
              <a:gd name="adj1" fmla="val -66288"/>
              <a:gd name="adj2" fmla="val 109863"/>
            </a:avLst>
          </a:prstGeom>
          <a:solidFill>
            <a:schemeClr val="accent5">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ysClr val="windowText" lastClr="000000"/>
                </a:solidFill>
              </a:rPr>
              <a:t>Very strong</a:t>
            </a:r>
            <a:endParaRPr lang="pt-BR" sz="1400" dirty="0">
              <a:solidFill>
                <a:sysClr val="windowText" lastClr="000000"/>
              </a:solidFill>
            </a:endParaRPr>
          </a:p>
        </p:txBody>
      </p:sp>
      <p:sp>
        <p:nvSpPr>
          <p:cNvPr id="9" name="Retângulo 8"/>
          <p:cNvSpPr/>
          <p:nvPr/>
        </p:nvSpPr>
        <p:spPr>
          <a:xfrm>
            <a:off x="10834363" y="6111352"/>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4" name="Conector de seta reta 13"/>
          <p:cNvCxnSpPr>
            <a:stCxn id="9" idx="1"/>
          </p:cNvCxnSpPr>
          <p:nvPr/>
        </p:nvCxnSpPr>
        <p:spPr>
          <a:xfrm flipH="1" flipV="1">
            <a:off x="10613036" y="5636302"/>
            <a:ext cx="221327" cy="65658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5216578" y="4880273"/>
            <a:ext cx="5497759" cy="1826105"/>
          </a:xfrm>
          <a:prstGeom prst="rect">
            <a:avLst/>
          </a:prstGeom>
        </p:spPr>
      </p:pic>
      <p:pic>
        <p:nvPicPr>
          <p:cNvPr id="7" name="Imagem 6"/>
          <p:cNvPicPr>
            <a:picLocks noChangeAspect="1"/>
          </p:cNvPicPr>
          <p:nvPr/>
        </p:nvPicPr>
        <p:blipFill>
          <a:blip r:embed="rId4"/>
          <a:stretch>
            <a:fillRect/>
          </a:stretch>
        </p:blipFill>
        <p:spPr>
          <a:xfrm>
            <a:off x="554636" y="3097009"/>
            <a:ext cx="5267061" cy="2171642"/>
          </a:xfrm>
          <a:prstGeom prst="rect">
            <a:avLst/>
          </a:prstGeom>
        </p:spPr>
      </p:pic>
      <p:sp>
        <p:nvSpPr>
          <p:cNvPr id="10" name="Texto explicativo retangular 9"/>
          <p:cNvSpPr/>
          <p:nvPr/>
        </p:nvSpPr>
        <p:spPr>
          <a:xfrm>
            <a:off x="5879412" y="3179779"/>
            <a:ext cx="1268326" cy="397482"/>
          </a:xfrm>
          <a:prstGeom prst="wedgeRectCallout">
            <a:avLst>
              <a:gd name="adj1" fmla="val -66288"/>
              <a:gd name="adj2" fmla="val 109863"/>
            </a:avLst>
          </a:prstGeom>
          <a:solidFill>
            <a:schemeClr val="accent5">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ysClr val="windowText" lastClr="000000"/>
                </a:solidFill>
              </a:rPr>
              <a:t>Very strong</a:t>
            </a:r>
            <a:endParaRPr lang="pt-BR" sz="1400" dirty="0">
              <a:solidFill>
                <a:sysClr val="windowText" lastClr="000000"/>
              </a:solidFill>
            </a:endParaRPr>
          </a:p>
        </p:txBody>
      </p:sp>
      <p:sp>
        <p:nvSpPr>
          <p:cNvPr id="11" name="Retângulo 10"/>
          <p:cNvSpPr/>
          <p:nvPr/>
        </p:nvSpPr>
        <p:spPr>
          <a:xfrm>
            <a:off x="5905097" y="4449943"/>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2" name="Conector de seta reta 11"/>
          <p:cNvCxnSpPr>
            <a:stCxn id="11" idx="1"/>
          </p:cNvCxnSpPr>
          <p:nvPr/>
        </p:nvCxnSpPr>
        <p:spPr>
          <a:xfrm flipH="1" flipV="1">
            <a:off x="5683770" y="3974893"/>
            <a:ext cx="221327" cy="65658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1169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Overall </a:t>
            </a:r>
            <a:r>
              <a:rPr lang="en-GB" dirty="0">
                <a:latin typeface="Calibri" panose="020F0502020204030204" pitchFamily="34" charset="0"/>
              </a:rPr>
              <a:t>Correlation – </a:t>
            </a:r>
            <a:r>
              <a:rPr lang="en-GB" dirty="0" err="1" smtClean="0">
                <a:latin typeface="Calibri" panose="020F0502020204030204" pitchFamily="34" charset="0"/>
              </a:rPr>
              <a:t>Orig</a:t>
            </a:r>
            <a:r>
              <a:rPr lang="en-GB" dirty="0" smtClean="0">
                <a:latin typeface="Calibri" panose="020F0502020204030204" pitchFamily="34" charset="0"/>
              </a:rPr>
              <a:t> + </a:t>
            </a:r>
            <a:r>
              <a:rPr lang="en-GB" dirty="0" err="1" smtClean="0">
                <a:latin typeface="Calibri" panose="020F0502020204030204" pitchFamily="34" charset="0"/>
              </a:rPr>
              <a:t>blo</a:t>
            </a:r>
            <a:r>
              <a:rPr lang="en-GB" dirty="0" smtClean="0">
                <a:latin typeface="Calibri" panose="020F0502020204030204" pitchFamily="34" charset="0"/>
              </a:rPr>
              <a:t> + </a:t>
            </a:r>
            <a:r>
              <a:rPr lang="en-GB" dirty="0" err="1" smtClean="0">
                <a:latin typeface="Calibri" panose="020F0502020204030204" pitchFamily="34" charset="0"/>
              </a:rPr>
              <a:t>blu</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412152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Scatters plot shows the relationship between MOS2 and MOS3 (R</a:t>
            </a:r>
            <a:r>
              <a:rPr lang="en-GB" sz="2000" baseline="30000" dirty="0" smtClean="0">
                <a:solidFill>
                  <a:schemeClr val="tx1">
                    <a:lumMod val="75000"/>
                    <a:lumOff val="25000"/>
                  </a:schemeClr>
                </a:solidFill>
                <a:latin typeface="Calibri" panose="020F0502020204030204" pitchFamily="34" charset="0"/>
              </a:rPr>
              <a:t>2</a:t>
            </a:r>
            <a:r>
              <a:rPr lang="en-GB" sz="2000" dirty="0" smtClean="0">
                <a:solidFill>
                  <a:schemeClr val="tx1">
                    <a:lumMod val="75000"/>
                    <a:lumOff val="25000"/>
                  </a:schemeClr>
                </a:solidFill>
                <a:latin typeface="Calibri" panose="020F0502020204030204" pitchFamily="34" charset="0"/>
              </a:rPr>
              <a:t> = 0.884).</a:t>
            </a:r>
          </a:p>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T-Test between MOS2 and MOS3</a:t>
            </a:r>
            <a:endParaRPr lang="en-US" dirty="0" smtClean="0">
              <a:solidFill>
                <a:schemeClr val="tx1">
                  <a:lumMod val="75000"/>
                  <a:lumOff val="25000"/>
                </a:schemeClr>
              </a:solidFill>
              <a:latin typeface="Calibri" panose="020F0502020204030204" pitchFamily="34" charset="0"/>
            </a:endParaRPr>
          </a:p>
        </p:txBody>
      </p:sp>
      <p:pic>
        <p:nvPicPr>
          <p:cNvPr id="5" name="Imagem 4"/>
          <p:cNvPicPr>
            <a:picLocks noChangeAspect="1"/>
          </p:cNvPicPr>
          <p:nvPr/>
        </p:nvPicPr>
        <p:blipFill>
          <a:blip r:embed="rId3"/>
          <a:stretch>
            <a:fillRect/>
          </a:stretch>
        </p:blipFill>
        <p:spPr>
          <a:xfrm>
            <a:off x="4993355" y="1613647"/>
            <a:ext cx="6637171" cy="5318178"/>
          </a:xfrm>
          <a:prstGeom prst="rect">
            <a:avLst/>
          </a:prstGeom>
        </p:spPr>
      </p:pic>
    </p:spTree>
    <p:extLst>
      <p:ext uri="{BB962C8B-B14F-4D97-AF65-F5344CB8AC3E}">
        <p14:creationId xmlns:p14="http://schemas.microsoft.com/office/powerpoint/2010/main" val="30334643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Experiments </a:t>
            </a:r>
            <a:r>
              <a:rPr lang="en-GB" dirty="0">
                <a:latin typeface="Calibri" panose="020F0502020204030204" pitchFamily="34" charset="0"/>
              </a:rPr>
              <a:t>– T-Test between </a:t>
            </a:r>
            <a:r>
              <a:rPr lang="en-GB" dirty="0" smtClean="0">
                <a:latin typeface="Calibri" panose="020F0502020204030204" pitchFamily="34" charset="0"/>
              </a:rPr>
              <a:t>MOS’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Case 1</a:t>
            </a:r>
            <a:r>
              <a:rPr lang="en-US" sz="1800" dirty="0">
                <a:solidFill>
                  <a:schemeClr val="tx1">
                    <a:lumMod val="75000"/>
                    <a:lumOff val="25000"/>
                  </a:schemeClr>
                </a:solidFill>
                <a:latin typeface="Calibri" panose="020F0502020204030204" pitchFamily="34" charset="0"/>
              </a:rPr>
              <a:t>: </a:t>
            </a:r>
            <a:r>
              <a:rPr lang="en-US" sz="1800" dirty="0" smtClean="0">
                <a:solidFill>
                  <a:schemeClr val="tx1">
                    <a:lumMod val="75000"/>
                    <a:lumOff val="25000"/>
                  </a:schemeClr>
                </a:solidFill>
                <a:latin typeface="Calibri" panose="020F0502020204030204" pitchFamily="34" charset="0"/>
              </a:rPr>
              <a:t>check </a:t>
            </a:r>
            <a:r>
              <a:rPr lang="en-US" sz="1800" dirty="0">
                <a:solidFill>
                  <a:schemeClr val="tx1">
                    <a:lumMod val="75000"/>
                    <a:lumOff val="25000"/>
                  </a:schemeClr>
                </a:solidFill>
                <a:latin typeface="Calibri" panose="020F0502020204030204" pitchFamily="34" charset="0"/>
              </a:rPr>
              <a:t>whether the distribution of the MOS values across all the videos common to the </a:t>
            </a:r>
            <a:r>
              <a:rPr lang="en-US" sz="1800" dirty="0" smtClean="0">
                <a:solidFill>
                  <a:schemeClr val="tx1">
                    <a:lumMod val="75000"/>
                    <a:lumOff val="25000"/>
                  </a:schemeClr>
                </a:solidFill>
                <a:latin typeface="Calibri" panose="020F0502020204030204" pitchFamily="34" charset="0"/>
              </a:rPr>
              <a:t>Exp.1 and Exp.3 (Correlation can be seen in the slide 41)</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Case </a:t>
            </a:r>
            <a:r>
              <a:rPr lang="en-US" sz="1800" dirty="0" smtClean="0">
                <a:solidFill>
                  <a:schemeClr val="tx1">
                    <a:lumMod val="75000"/>
                    <a:lumOff val="25000"/>
                  </a:schemeClr>
                </a:solidFill>
                <a:latin typeface="Calibri" panose="020F0502020204030204" pitchFamily="34" charset="0"/>
              </a:rPr>
              <a:t>2: </a:t>
            </a:r>
            <a:r>
              <a:rPr lang="en-US" sz="1800" dirty="0">
                <a:solidFill>
                  <a:schemeClr val="tx1">
                    <a:lumMod val="75000"/>
                    <a:lumOff val="25000"/>
                  </a:schemeClr>
                </a:solidFill>
                <a:latin typeface="Calibri" panose="020F0502020204030204" pitchFamily="34" charset="0"/>
              </a:rPr>
              <a:t>check whether the distribution of the MOS values across all the videos common to the </a:t>
            </a:r>
            <a:r>
              <a:rPr lang="en-US" sz="1800" dirty="0" smtClean="0">
                <a:solidFill>
                  <a:schemeClr val="tx1">
                    <a:lumMod val="75000"/>
                    <a:lumOff val="25000"/>
                  </a:schemeClr>
                </a:solidFill>
                <a:latin typeface="Calibri" panose="020F0502020204030204" pitchFamily="34" charset="0"/>
              </a:rPr>
              <a:t>Exp.2 </a:t>
            </a:r>
            <a:r>
              <a:rPr lang="en-US" sz="1800" dirty="0">
                <a:solidFill>
                  <a:schemeClr val="tx1">
                    <a:lumMod val="75000"/>
                    <a:lumOff val="25000"/>
                  </a:schemeClr>
                </a:solidFill>
                <a:latin typeface="Calibri" panose="020F0502020204030204" pitchFamily="34" charset="0"/>
              </a:rPr>
              <a:t>and </a:t>
            </a:r>
            <a:r>
              <a:rPr lang="en-US" sz="1800" dirty="0" smtClean="0">
                <a:solidFill>
                  <a:schemeClr val="tx1">
                    <a:lumMod val="75000"/>
                    <a:lumOff val="25000"/>
                  </a:schemeClr>
                </a:solidFill>
                <a:latin typeface="Calibri" panose="020F0502020204030204" pitchFamily="34" charset="0"/>
              </a:rPr>
              <a:t>Exp.3 (blockiness) - </a:t>
            </a:r>
            <a:r>
              <a:rPr lang="en-US" sz="1800" dirty="0">
                <a:solidFill>
                  <a:schemeClr val="tx1">
                    <a:lumMod val="75000"/>
                    <a:lumOff val="25000"/>
                  </a:schemeClr>
                </a:solidFill>
                <a:latin typeface="Calibri" panose="020F0502020204030204" pitchFamily="34" charset="0"/>
              </a:rPr>
              <a:t>(Correlation can be seen in the slide </a:t>
            </a:r>
            <a:r>
              <a:rPr lang="en-US" sz="1800" dirty="0" smtClean="0">
                <a:solidFill>
                  <a:schemeClr val="tx1">
                    <a:lumMod val="75000"/>
                    <a:lumOff val="25000"/>
                  </a:schemeClr>
                </a:solidFill>
                <a:latin typeface="Calibri" panose="020F0502020204030204" pitchFamily="34" charset="0"/>
              </a:rPr>
              <a:t>43)</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Case </a:t>
            </a:r>
            <a:r>
              <a:rPr lang="en-US" sz="1800" dirty="0" smtClean="0">
                <a:solidFill>
                  <a:schemeClr val="tx1">
                    <a:lumMod val="75000"/>
                    <a:lumOff val="25000"/>
                  </a:schemeClr>
                </a:solidFill>
                <a:latin typeface="Calibri" panose="020F0502020204030204" pitchFamily="34" charset="0"/>
              </a:rPr>
              <a:t>3: </a:t>
            </a:r>
            <a:r>
              <a:rPr lang="en-US" sz="1800" dirty="0">
                <a:solidFill>
                  <a:schemeClr val="tx1">
                    <a:lumMod val="75000"/>
                    <a:lumOff val="25000"/>
                  </a:schemeClr>
                </a:solidFill>
                <a:latin typeface="Calibri" panose="020F0502020204030204" pitchFamily="34" charset="0"/>
              </a:rPr>
              <a:t>check whether the distribution of the MOS values across all the videos common to the </a:t>
            </a:r>
            <a:r>
              <a:rPr lang="en-US" sz="1800" dirty="0" smtClean="0">
                <a:solidFill>
                  <a:schemeClr val="tx1">
                    <a:lumMod val="75000"/>
                    <a:lumOff val="25000"/>
                  </a:schemeClr>
                </a:solidFill>
                <a:latin typeface="Calibri" panose="020F0502020204030204" pitchFamily="34" charset="0"/>
              </a:rPr>
              <a:t>Exp.2 </a:t>
            </a:r>
            <a:r>
              <a:rPr lang="en-US" sz="1800" dirty="0">
                <a:solidFill>
                  <a:schemeClr val="tx1">
                    <a:lumMod val="75000"/>
                    <a:lumOff val="25000"/>
                  </a:schemeClr>
                </a:solidFill>
                <a:latin typeface="Calibri" panose="020F0502020204030204" pitchFamily="34" charset="0"/>
              </a:rPr>
              <a:t>and </a:t>
            </a:r>
            <a:r>
              <a:rPr lang="en-US" sz="1800" dirty="0" smtClean="0">
                <a:solidFill>
                  <a:schemeClr val="tx1">
                    <a:lumMod val="75000"/>
                    <a:lumOff val="25000"/>
                  </a:schemeClr>
                </a:solidFill>
                <a:latin typeface="Calibri" panose="020F0502020204030204" pitchFamily="34" charset="0"/>
              </a:rPr>
              <a:t>Exp.3 (blurriness) - </a:t>
            </a:r>
            <a:r>
              <a:rPr lang="en-US" sz="1800" dirty="0">
                <a:solidFill>
                  <a:schemeClr val="tx1">
                    <a:lumMod val="75000"/>
                    <a:lumOff val="25000"/>
                  </a:schemeClr>
                </a:solidFill>
                <a:latin typeface="Calibri" panose="020F0502020204030204" pitchFamily="34" charset="0"/>
              </a:rPr>
              <a:t>(Correlation can be seen in the slide </a:t>
            </a:r>
            <a:r>
              <a:rPr lang="en-US" sz="1800" dirty="0" smtClean="0">
                <a:solidFill>
                  <a:schemeClr val="tx1">
                    <a:lumMod val="75000"/>
                    <a:lumOff val="25000"/>
                  </a:schemeClr>
                </a:solidFill>
                <a:latin typeface="Calibri" panose="020F0502020204030204" pitchFamily="34" charset="0"/>
              </a:rPr>
              <a:t>45)</a:t>
            </a:r>
            <a:endParaRPr lang="en-US" sz="18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20345344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Experiments </a:t>
            </a:r>
            <a:r>
              <a:rPr lang="en-GB" dirty="0">
                <a:latin typeface="Calibri" panose="020F0502020204030204" pitchFamily="34" charset="0"/>
              </a:rPr>
              <a:t>– T-Test between </a:t>
            </a:r>
            <a:r>
              <a:rPr lang="en-GB" dirty="0" smtClean="0">
                <a:latin typeface="Calibri" panose="020F0502020204030204" pitchFamily="34" charset="0"/>
              </a:rPr>
              <a:t>MOS’ (CASE 1)</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347538"/>
            <a:ext cx="11282082" cy="5510462"/>
          </a:xfrm>
        </p:spPr>
        <p:txBody>
          <a:bodyPr>
            <a:normAutofit lnSpcReduction="10000"/>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CASES (each time)</a:t>
            </a:r>
            <a:endParaRPr lang="en-US" sz="18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=1) </a:t>
            </a:r>
            <a:r>
              <a:rPr lang="en-US" sz="1600" dirty="0">
                <a:solidFill>
                  <a:schemeClr val="tx1">
                    <a:lumMod val="75000"/>
                    <a:lumOff val="25000"/>
                  </a:schemeClr>
                </a:solidFill>
                <a:latin typeface="Calibri" panose="020F0502020204030204" pitchFamily="34" charset="0"/>
                <a:sym typeface="Wingdings 3" panose="05040102010807070707" pitchFamily="18" charset="2"/>
              </a:rPr>
              <a:t>OR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=8.1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a:solidFill>
                  <a:schemeClr val="tx1">
                    <a:lumMod val="75000"/>
                    <a:lumOff val="25000"/>
                  </a:schemeClr>
                </a:solidFill>
                <a:latin typeface="Calibri" panose="020F0502020204030204" pitchFamily="34" charset="0"/>
                <a:sym typeface="Wingdings 3" panose="05040102010807070707" pitchFamily="18" charset="2"/>
              </a:rPr>
              <a:t>=1)</a:t>
            </a:r>
            <a:endParaRPr lang="en-US" sz="1600" dirty="0" smtClean="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a:solidFill>
                  <a:schemeClr val="tx1">
                    <a:lumMod val="75000"/>
                    <a:lumOff val="25000"/>
                  </a:schemeClr>
                </a:solidFill>
                <a:latin typeface="Calibri" panose="020F0502020204030204" pitchFamily="34" charset="0"/>
                <a:sym typeface="Wingdings 3" panose="05040102010807070707" pitchFamily="18" charset="2"/>
              </a:rPr>
              <a:t>=1) OR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a:solidFill>
                  <a:schemeClr val="tx1">
                    <a:lumMod val="75000"/>
                    <a:lumOff val="25000"/>
                  </a:schemeClr>
                </a:solidFill>
                <a:latin typeface="Calibri" panose="020F0502020204030204" pitchFamily="34" charset="0"/>
                <a:sym typeface="Wingdings 3" panose="05040102010807070707" pitchFamily="18" charset="2"/>
              </a:rPr>
              <a:t>=1)</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a:solidFill>
                  <a:schemeClr val="tx1">
                    <a:lumMod val="75000"/>
                    <a:lumOff val="25000"/>
                  </a:schemeClr>
                </a:solidFill>
                <a:latin typeface="Calibri" panose="020F0502020204030204" pitchFamily="34" charset="0"/>
                <a:sym typeface="Wingdings 3" panose="05040102010807070707" pitchFamily="18" charset="2"/>
              </a:rPr>
              <a:t>=1) OR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a:solidFill>
                  <a:schemeClr val="tx1">
                    <a:lumMod val="75000"/>
                    <a:lumOff val="25000"/>
                  </a:schemeClr>
                </a:solidFill>
                <a:latin typeface="Calibri" panose="020F0502020204030204" pitchFamily="34" charset="0"/>
                <a:sym typeface="Wingdings 3" panose="05040102010807070707" pitchFamily="18" charset="2"/>
              </a:rPr>
              <a:t>=0.6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a:solidFill>
                  <a:schemeClr val="tx1">
                    <a:lumMod val="75000"/>
                    <a:lumOff val="25000"/>
                  </a:schemeClr>
                </a:solidFill>
                <a:latin typeface="Calibri" panose="020F0502020204030204" pitchFamily="34" charset="0"/>
                <a:sym typeface="Wingdings 3" panose="05040102010807070707" pitchFamily="18" charset="2"/>
              </a:rPr>
              <a:t>=1</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a:solidFill>
                  <a:schemeClr val="tx1">
                    <a:lumMod val="75000"/>
                    <a:lumOff val="25000"/>
                  </a:schemeClr>
                </a:solidFill>
                <a:latin typeface="Calibri" panose="020F0502020204030204" pitchFamily="34" charset="0"/>
                <a:sym typeface="Wingdings 3" panose="05040102010807070707" pitchFamily="18" charset="2"/>
              </a:rPr>
              <a:t>=1) OR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a:solidFill>
                  <a:schemeClr val="tx1">
                    <a:lumMod val="75000"/>
                    <a:lumOff val="25000"/>
                  </a:schemeClr>
                </a:solidFill>
                <a:latin typeface="Calibri" panose="020F0502020204030204" pitchFamily="34" charset="0"/>
                <a:sym typeface="Wingdings 3" panose="05040102010807070707" pitchFamily="18" charset="2"/>
              </a:rPr>
              <a:t>=0.6 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a:solidFill>
                  <a:schemeClr val="tx1">
                    <a:lumMod val="75000"/>
                    <a:lumOff val="25000"/>
                  </a:schemeClr>
                </a:solidFill>
                <a:latin typeface="Calibri" panose="020F0502020204030204" pitchFamily="34" charset="0"/>
                <a:sym typeface="Wingdings 3" panose="05040102010807070707" pitchFamily="18" charset="2"/>
              </a:rPr>
              <a:t>=1</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a:t>
            </a:r>
            <a:r>
              <a:rPr lang="en-US" sz="1600" dirty="0">
                <a:solidFill>
                  <a:schemeClr val="tx1">
                    <a:lumMod val="75000"/>
                    <a:lumOff val="25000"/>
                  </a:schemeClr>
                </a:solidFill>
                <a:latin typeface="Calibri" panose="020F0502020204030204" pitchFamily="34" charset="0"/>
                <a:sym typeface="Wingdings 3" panose="05040102010807070707" pitchFamily="18" charset="2"/>
              </a:rPr>
              <a:t> OR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a:solidFill>
                  <a:schemeClr val="tx1">
                    <a:lumMod val="75000"/>
                    <a:lumOff val="25000"/>
                  </a:schemeClr>
                </a:solidFill>
                <a:latin typeface="Calibri" panose="020F0502020204030204" pitchFamily="34" charset="0"/>
                <a:sym typeface="Wingdings 3" panose="05040102010807070707" pitchFamily="18" charset="2"/>
              </a:rPr>
              <a:t>=1)</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NON PARAMETRIC TESTS  2-INDEPENDENT SAMPLES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PAIRS: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MOS1 </a:t>
            </a:r>
            <a:r>
              <a:rPr lang="en-GB" sz="1600" dirty="0">
                <a:solidFill>
                  <a:schemeClr val="tx1">
                    <a:lumMod val="75000"/>
                    <a:lumOff val="25000"/>
                  </a:schemeClr>
                </a:solidFill>
                <a:latin typeface="Calibri" panose="020F0502020204030204" pitchFamily="34" charset="0"/>
                <a:sym typeface="Wingdings 3" panose="05040102010807070707" pitchFamily="18" charset="2"/>
              </a:rPr>
              <a:t>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MOS3</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PAIRS: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MOS2 </a:t>
            </a:r>
            <a:r>
              <a:rPr lang="en-GB" sz="1600" dirty="0">
                <a:solidFill>
                  <a:schemeClr val="tx1">
                    <a:lumMod val="75000"/>
                    <a:lumOff val="25000"/>
                  </a:schemeClr>
                </a:solidFill>
                <a:latin typeface="Calibri" panose="020F0502020204030204" pitchFamily="34" charset="0"/>
                <a:sym typeface="Wingdings 3" panose="05040102010807070707" pitchFamily="18" charset="2"/>
              </a:rPr>
              <a:t>  MOS3</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TEST </a:t>
            </a:r>
            <a:r>
              <a:rPr lang="en-GB" sz="1600" dirty="0">
                <a:solidFill>
                  <a:schemeClr val="tx1">
                    <a:lumMod val="75000"/>
                    <a:lumOff val="25000"/>
                  </a:schemeClr>
                </a:solidFill>
                <a:latin typeface="Calibri" panose="020F0502020204030204" pitchFamily="34" charset="0"/>
                <a:sym typeface="Wingdings 3" panose="05040102010807070707" pitchFamily="18" charset="2"/>
              </a:rPr>
              <a:t>TYPE: Mann Whitney</a:t>
            </a:r>
            <a:endParaRPr lang="en-GB" sz="16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13940205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a:latin typeface="Calibri" panose="020F0502020204030204" pitchFamily="34" charset="0"/>
              </a:rPr>
              <a:t>Experiments – T-Test between MOS’ (CASE 1)</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=8.1,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 Mann-Whitney U test was run to determine if there were differences in </a:t>
            </a:r>
            <a:r>
              <a:rPr lang="en-US" sz="1800" dirty="0" smtClean="0">
                <a:solidFill>
                  <a:schemeClr val="tx1">
                    <a:lumMod val="75000"/>
                    <a:lumOff val="25000"/>
                  </a:schemeClr>
                </a:solidFill>
                <a:latin typeface="Calibri" panose="020F0502020204030204" pitchFamily="34" charset="0"/>
              </a:rPr>
              <a:t>MOS </a:t>
            </a:r>
            <a:r>
              <a:rPr lang="en-US" sz="1800" dirty="0">
                <a:solidFill>
                  <a:schemeClr val="tx1">
                    <a:lumMod val="75000"/>
                    <a:lumOff val="25000"/>
                  </a:schemeClr>
                </a:solidFill>
                <a:latin typeface="Calibri" panose="020F0502020204030204" pitchFamily="34" charset="0"/>
              </a:rPr>
              <a:t>between </a:t>
            </a:r>
            <a:r>
              <a:rPr lang="en-US" sz="1800" dirty="0" smtClean="0">
                <a:solidFill>
                  <a:schemeClr val="tx1">
                    <a:lumMod val="75000"/>
                    <a:lumOff val="25000"/>
                  </a:schemeClr>
                </a:solidFill>
                <a:latin typeface="Calibri" panose="020F0502020204030204" pitchFamily="34" charset="0"/>
              </a:rPr>
              <a:t>Exp1 </a:t>
            </a:r>
            <a:r>
              <a:rPr lang="en-US" sz="1800" dirty="0">
                <a:solidFill>
                  <a:schemeClr val="tx1">
                    <a:lumMod val="75000"/>
                    <a:lumOff val="25000"/>
                  </a:schemeClr>
                </a:solidFill>
                <a:latin typeface="Calibri" panose="020F0502020204030204" pitchFamily="34" charset="0"/>
              </a:rPr>
              <a:t>and Exp3 to all videos (original and </a:t>
            </a:r>
            <a:r>
              <a:rPr lang="en-US" sz="1800" dirty="0" smtClean="0">
                <a:solidFill>
                  <a:schemeClr val="tx1">
                    <a:lumMod val="75000"/>
                    <a:lumOff val="25000"/>
                  </a:schemeClr>
                </a:solidFill>
                <a:latin typeface="Calibri" panose="020F0502020204030204" pitchFamily="34" charset="0"/>
              </a:rPr>
              <a:t>packet loss). </a:t>
            </a:r>
            <a:r>
              <a:rPr lang="en-US" sz="1800" dirty="0">
                <a:solidFill>
                  <a:schemeClr val="tx1">
                    <a:lumMod val="75000"/>
                    <a:lumOff val="25000"/>
                  </a:schemeClr>
                </a:solidFill>
                <a:latin typeface="Calibri" panose="020F0502020204030204" pitchFamily="34" charset="0"/>
              </a:rPr>
              <a:t>Median MOS was </a:t>
            </a:r>
            <a:r>
              <a:rPr lang="en-US" sz="1800" dirty="0" smtClean="0">
                <a:solidFill>
                  <a:schemeClr val="tx1">
                    <a:lumMod val="75000"/>
                    <a:lumOff val="25000"/>
                  </a:schemeClr>
                </a:solidFill>
                <a:latin typeface="Calibri" panose="020F0502020204030204" pitchFamily="34" charset="0"/>
              </a:rPr>
              <a:t>not statistically </a:t>
            </a:r>
            <a:r>
              <a:rPr lang="en-US" sz="1800" dirty="0">
                <a:solidFill>
                  <a:schemeClr val="tx1">
                    <a:lumMod val="75000"/>
                    <a:lumOff val="25000"/>
                  </a:schemeClr>
                </a:solidFill>
                <a:latin typeface="Calibri" panose="020F0502020204030204" pitchFamily="34" charset="0"/>
              </a:rPr>
              <a:t>significantly in </a:t>
            </a:r>
            <a:r>
              <a:rPr lang="en-US" sz="1800" dirty="0" smtClean="0">
                <a:solidFill>
                  <a:schemeClr val="tx1">
                    <a:lumMod val="75000"/>
                    <a:lumOff val="25000"/>
                  </a:schemeClr>
                </a:solidFill>
                <a:latin typeface="Calibri" panose="020F0502020204030204" pitchFamily="34" charset="0"/>
              </a:rPr>
              <a:t>Exp1 (16.43) </a:t>
            </a:r>
            <a:r>
              <a:rPr lang="en-US" sz="1800" dirty="0">
                <a:solidFill>
                  <a:schemeClr val="tx1">
                    <a:lumMod val="75000"/>
                    <a:lumOff val="25000"/>
                  </a:schemeClr>
                </a:solidFill>
                <a:latin typeface="Calibri" panose="020F0502020204030204" pitchFamily="34" charset="0"/>
              </a:rPr>
              <a:t>than in Exp3 </a:t>
            </a:r>
            <a:r>
              <a:rPr lang="en-US" sz="1800" dirty="0" smtClean="0">
                <a:solidFill>
                  <a:schemeClr val="tx1">
                    <a:lumMod val="75000"/>
                    <a:lumOff val="25000"/>
                  </a:schemeClr>
                </a:solidFill>
                <a:latin typeface="Calibri" panose="020F0502020204030204" pitchFamily="34" charset="0"/>
              </a:rPr>
              <a:t>(12.57),</a:t>
            </a:r>
            <a:r>
              <a:rPr lang="en-US" sz="1800" dirty="0">
                <a:solidFill>
                  <a:schemeClr val="tx1">
                    <a:lumMod val="75000"/>
                    <a:lumOff val="25000"/>
                  </a:schemeClr>
                </a:solidFill>
                <a:latin typeface="Calibri" panose="020F0502020204030204" pitchFamily="34" charset="0"/>
              </a:rPr>
              <a:t> U = </a:t>
            </a:r>
            <a:r>
              <a:rPr lang="en-US" sz="1800" dirty="0" smtClean="0">
                <a:solidFill>
                  <a:schemeClr val="tx1">
                    <a:lumMod val="75000"/>
                    <a:lumOff val="25000"/>
                  </a:schemeClr>
                </a:solidFill>
                <a:latin typeface="Calibri" panose="020F0502020204030204" pitchFamily="34" charset="0"/>
              </a:rPr>
              <a:t>71,</a:t>
            </a:r>
            <a:r>
              <a:rPr lang="en-US" sz="1800" dirty="0">
                <a:solidFill>
                  <a:schemeClr val="tx1">
                    <a:lumMod val="75000"/>
                    <a:lumOff val="25000"/>
                  </a:schemeClr>
                </a:solidFill>
                <a:latin typeface="Calibri" panose="020F0502020204030204" pitchFamily="34" charset="0"/>
              </a:rPr>
              <a:t> z = </a:t>
            </a:r>
            <a:r>
              <a:rPr lang="en-US" sz="1800" dirty="0" smtClean="0">
                <a:solidFill>
                  <a:schemeClr val="tx1">
                    <a:lumMod val="75000"/>
                    <a:lumOff val="25000"/>
                  </a:schemeClr>
                </a:solidFill>
                <a:latin typeface="Calibri" panose="020F0502020204030204" pitchFamily="34" charset="0"/>
              </a:rPr>
              <a:t>-1.241,</a:t>
            </a:r>
            <a:r>
              <a:rPr lang="en-US" sz="1800" dirty="0">
                <a:solidFill>
                  <a:schemeClr val="tx1">
                    <a:lumMod val="75000"/>
                    <a:lumOff val="25000"/>
                  </a:schemeClr>
                </a:solidFill>
                <a:latin typeface="Calibri" panose="020F0502020204030204" pitchFamily="34" charset="0"/>
              </a:rPr>
              <a:t> p = </a:t>
            </a:r>
            <a:r>
              <a:rPr lang="en-US" sz="1800" dirty="0" smtClean="0">
                <a:solidFill>
                  <a:schemeClr val="tx1">
                    <a:lumMod val="75000"/>
                    <a:lumOff val="25000"/>
                  </a:schemeClr>
                </a:solidFill>
                <a:latin typeface="Calibri" panose="020F0502020204030204" pitchFamily="34" charset="0"/>
              </a:rPr>
              <a:t>.215.</a:t>
            </a:r>
            <a:endParaRPr lang="en-US" sz="1800" dirty="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endParaRPr lang="en-US" sz="1800" dirty="0" smtClean="0">
              <a:solidFill>
                <a:schemeClr val="tx1">
                  <a:lumMod val="75000"/>
                  <a:lumOff val="25000"/>
                </a:schemeClr>
              </a:solidFill>
              <a:latin typeface="Calibri" panose="020F0502020204030204" pitchFamily="34" charset="0"/>
            </a:endParaRPr>
          </a:p>
        </p:txBody>
      </p:sp>
      <p:sp>
        <p:nvSpPr>
          <p:cNvPr id="8" name="Retângulo 7"/>
          <p:cNvSpPr/>
          <p:nvPr/>
        </p:nvSpPr>
        <p:spPr>
          <a:xfrm>
            <a:off x="4613686" y="4509568"/>
            <a:ext cx="1281954" cy="363070"/>
          </a:xfrm>
          <a:prstGeom prst="rect">
            <a:avLst/>
          </a:prstGeom>
          <a:solidFill>
            <a:srgbClr val="C00000"/>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9" name="Conector de seta reta 8"/>
          <p:cNvCxnSpPr>
            <a:stCxn id="8" idx="2"/>
          </p:cNvCxnSpPr>
          <p:nvPr/>
        </p:nvCxnSpPr>
        <p:spPr>
          <a:xfrm flipH="1">
            <a:off x="4400682" y="4872638"/>
            <a:ext cx="853981" cy="56804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a:stretch>
            <a:fillRect/>
          </a:stretch>
        </p:blipFill>
        <p:spPr>
          <a:xfrm>
            <a:off x="1150408" y="3708978"/>
            <a:ext cx="3463278" cy="2998857"/>
          </a:xfrm>
          <a:prstGeom prst="rect">
            <a:avLst/>
          </a:prstGeom>
        </p:spPr>
      </p:pic>
      <p:pic>
        <p:nvPicPr>
          <p:cNvPr id="6" name="Imagem 5"/>
          <p:cNvPicPr>
            <a:picLocks noChangeAspect="1"/>
          </p:cNvPicPr>
          <p:nvPr/>
        </p:nvPicPr>
        <p:blipFill>
          <a:blip r:embed="rId4"/>
          <a:stretch>
            <a:fillRect/>
          </a:stretch>
        </p:blipFill>
        <p:spPr>
          <a:xfrm>
            <a:off x="6425177" y="3627193"/>
            <a:ext cx="5092150" cy="1571631"/>
          </a:xfrm>
          <a:prstGeom prst="rect">
            <a:avLst/>
          </a:prstGeom>
        </p:spPr>
      </p:pic>
    </p:spTree>
    <p:extLst>
      <p:ext uri="{BB962C8B-B14F-4D97-AF65-F5344CB8AC3E}">
        <p14:creationId xmlns:p14="http://schemas.microsoft.com/office/powerpoint/2010/main" val="7086217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a:latin typeface="Calibri" panose="020F0502020204030204" pitchFamily="34" charset="0"/>
              </a:rPr>
              <a:t>Experiments – T-Test between MOS’ (CASE </a:t>
            </a:r>
            <a:r>
              <a:rPr lang="en-GB" dirty="0" smtClean="0">
                <a:latin typeface="Calibri" panose="020F0502020204030204" pitchFamily="34" charset="0"/>
              </a:rPr>
              <a:t>2)</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=0.6,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 Mann-Whitney U test was run to determine if there were differences in </a:t>
            </a:r>
            <a:r>
              <a:rPr lang="en-US" sz="1800" dirty="0" smtClean="0">
                <a:solidFill>
                  <a:schemeClr val="tx1">
                    <a:lumMod val="75000"/>
                    <a:lumOff val="25000"/>
                  </a:schemeClr>
                </a:solidFill>
                <a:latin typeface="Calibri" panose="020F0502020204030204" pitchFamily="34" charset="0"/>
              </a:rPr>
              <a:t>MOS </a:t>
            </a:r>
            <a:r>
              <a:rPr lang="en-US" sz="1800" dirty="0">
                <a:solidFill>
                  <a:schemeClr val="tx1">
                    <a:lumMod val="75000"/>
                    <a:lumOff val="25000"/>
                  </a:schemeClr>
                </a:solidFill>
                <a:latin typeface="Calibri" panose="020F0502020204030204" pitchFamily="34" charset="0"/>
              </a:rPr>
              <a:t>between </a:t>
            </a:r>
            <a:r>
              <a:rPr lang="en-US" sz="1800" dirty="0" smtClean="0">
                <a:solidFill>
                  <a:schemeClr val="tx1">
                    <a:lumMod val="75000"/>
                    <a:lumOff val="25000"/>
                  </a:schemeClr>
                </a:solidFill>
                <a:latin typeface="Calibri" panose="020F0502020204030204" pitchFamily="34" charset="0"/>
              </a:rPr>
              <a:t>Exp2 </a:t>
            </a:r>
            <a:r>
              <a:rPr lang="en-US" sz="1800" dirty="0">
                <a:solidFill>
                  <a:schemeClr val="tx1">
                    <a:lumMod val="75000"/>
                    <a:lumOff val="25000"/>
                  </a:schemeClr>
                </a:solidFill>
                <a:latin typeface="Calibri" panose="020F0502020204030204" pitchFamily="34" charset="0"/>
              </a:rPr>
              <a:t>and Exp3 to all videos (original and </a:t>
            </a:r>
            <a:r>
              <a:rPr lang="en-US" sz="1800" dirty="0" smtClean="0">
                <a:solidFill>
                  <a:schemeClr val="tx1">
                    <a:lumMod val="75000"/>
                    <a:lumOff val="25000"/>
                  </a:schemeClr>
                </a:solidFill>
                <a:latin typeface="Calibri" panose="020F0502020204030204" pitchFamily="34" charset="0"/>
              </a:rPr>
              <a:t>blockiness). </a:t>
            </a:r>
            <a:r>
              <a:rPr lang="en-US" sz="1800" dirty="0">
                <a:solidFill>
                  <a:schemeClr val="tx1">
                    <a:lumMod val="75000"/>
                    <a:lumOff val="25000"/>
                  </a:schemeClr>
                </a:solidFill>
                <a:latin typeface="Calibri" panose="020F0502020204030204" pitchFamily="34" charset="0"/>
              </a:rPr>
              <a:t>Median MOS was </a:t>
            </a:r>
            <a:r>
              <a:rPr lang="en-US" sz="1800" dirty="0" smtClean="0">
                <a:solidFill>
                  <a:schemeClr val="tx1">
                    <a:lumMod val="75000"/>
                    <a:lumOff val="25000"/>
                  </a:schemeClr>
                </a:solidFill>
                <a:latin typeface="Calibri" panose="020F0502020204030204" pitchFamily="34" charset="0"/>
              </a:rPr>
              <a:t>not statistically </a:t>
            </a:r>
            <a:r>
              <a:rPr lang="en-US" sz="1800" dirty="0">
                <a:solidFill>
                  <a:schemeClr val="tx1">
                    <a:lumMod val="75000"/>
                    <a:lumOff val="25000"/>
                  </a:schemeClr>
                </a:solidFill>
                <a:latin typeface="Calibri" panose="020F0502020204030204" pitchFamily="34" charset="0"/>
              </a:rPr>
              <a:t>significantly in </a:t>
            </a:r>
            <a:r>
              <a:rPr lang="en-US" sz="1800" dirty="0" smtClean="0">
                <a:solidFill>
                  <a:schemeClr val="tx1">
                    <a:lumMod val="75000"/>
                    <a:lumOff val="25000"/>
                  </a:schemeClr>
                </a:solidFill>
                <a:latin typeface="Calibri" panose="020F0502020204030204" pitchFamily="34" charset="0"/>
              </a:rPr>
              <a:t>Exp2 (17.43) </a:t>
            </a:r>
            <a:r>
              <a:rPr lang="en-US" sz="1800" dirty="0">
                <a:solidFill>
                  <a:schemeClr val="tx1">
                    <a:lumMod val="75000"/>
                    <a:lumOff val="25000"/>
                  </a:schemeClr>
                </a:solidFill>
                <a:latin typeface="Calibri" panose="020F0502020204030204" pitchFamily="34" charset="0"/>
              </a:rPr>
              <a:t>than in Exp3 </a:t>
            </a:r>
            <a:r>
              <a:rPr lang="en-US" sz="1800" dirty="0" smtClean="0">
                <a:solidFill>
                  <a:schemeClr val="tx1">
                    <a:lumMod val="75000"/>
                    <a:lumOff val="25000"/>
                  </a:schemeClr>
                </a:solidFill>
                <a:latin typeface="Calibri" panose="020F0502020204030204" pitchFamily="34" charset="0"/>
              </a:rPr>
              <a:t>(11.57),</a:t>
            </a:r>
            <a:r>
              <a:rPr lang="en-US" sz="1800" dirty="0">
                <a:solidFill>
                  <a:schemeClr val="tx1">
                    <a:lumMod val="75000"/>
                    <a:lumOff val="25000"/>
                  </a:schemeClr>
                </a:solidFill>
                <a:latin typeface="Calibri" panose="020F0502020204030204" pitchFamily="34" charset="0"/>
              </a:rPr>
              <a:t> U = </a:t>
            </a:r>
            <a:r>
              <a:rPr lang="en-US" sz="1800" dirty="0" smtClean="0">
                <a:solidFill>
                  <a:schemeClr val="tx1">
                    <a:lumMod val="75000"/>
                    <a:lumOff val="25000"/>
                  </a:schemeClr>
                </a:solidFill>
                <a:latin typeface="Calibri" panose="020F0502020204030204" pitchFamily="34" charset="0"/>
              </a:rPr>
              <a:t>57,</a:t>
            </a:r>
            <a:r>
              <a:rPr lang="en-US" sz="1800" dirty="0">
                <a:solidFill>
                  <a:schemeClr val="tx1">
                    <a:lumMod val="75000"/>
                    <a:lumOff val="25000"/>
                  </a:schemeClr>
                </a:solidFill>
                <a:latin typeface="Calibri" panose="020F0502020204030204" pitchFamily="34" charset="0"/>
              </a:rPr>
              <a:t> z = </a:t>
            </a:r>
            <a:r>
              <a:rPr lang="en-US" sz="1800" dirty="0" smtClean="0">
                <a:solidFill>
                  <a:schemeClr val="tx1">
                    <a:lumMod val="75000"/>
                    <a:lumOff val="25000"/>
                  </a:schemeClr>
                </a:solidFill>
                <a:latin typeface="Calibri" panose="020F0502020204030204" pitchFamily="34" charset="0"/>
              </a:rPr>
              <a:t>-1.884,</a:t>
            </a:r>
            <a:r>
              <a:rPr lang="en-US" sz="1800" dirty="0">
                <a:solidFill>
                  <a:schemeClr val="tx1">
                    <a:lumMod val="75000"/>
                    <a:lumOff val="25000"/>
                  </a:schemeClr>
                </a:solidFill>
                <a:latin typeface="Calibri" panose="020F0502020204030204" pitchFamily="34" charset="0"/>
              </a:rPr>
              <a:t> p = </a:t>
            </a:r>
            <a:r>
              <a:rPr lang="en-US" sz="1800" dirty="0" smtClean="0">
                <a:solidFill>
                  <a:schemeClr val="tx1">
                    <a:lumMod val="75000"/>
                    <a:lumOff val="25000"/>
                  </a:schemeClr>
                </a:solidFill>
                <a:latin typeface="Calibri" panose="020F0502020204030204" pitchFamily="34" charset="0"/>
              </a:rPr>
              <a:t>.060.</a:t>
            </a:r>
            <a:endParaRPr lang="en-US" sz="1800" dirty="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endParaRPr lang="en-US" sz="1800" dirty="0" smtClean="0">
              <a:solidFill>
                <a:schemeClr val="tx1">
                  <a:lumMod val="75000"/>
                  <a:lumOff val="25000"/>
                </a:schemeClr>
              </a:solidFill>
              <a:latin typeface="Calibri" panose="020F0502020204030204" pitchFamily="34" charset="0"/>
            </a:endParaRPr>
          </a:p>
        </p:txBody>
      </p:sp>
      <p:sp>
        <p:nvSpPr>
          <p:cNvPr id="8" name="Retângulo 7"/>
          <p:cNvSpPr/>
          <p:nvPr/>
        </p:nvSpPr>
        <p:spPr>
          <a:xfrm>
            <a:off x="4613686" y="4509568"/>
            <a:ext cx="1281954" cy="363070"/>
          </a:xfrm>
          <a:prstGeom prst="rect">
            <a:avLst/>
          </a:prstGeom>
          <a:solidFill>
            <a:srgbClr val="C00000"/>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9" name="Conector de seta reta 8"/>
          <p:cNvCxnSpPr>
            <a:stCxn id="8" idx="2"/>
          </p:cNvCxnSpPr>
          <p:nvPr/>
        </p:nvCxnSpPr>
        <p:spPr>
          <a:xfrm flipH="1">
            <a:off x="4400682" y="4872638"/>
            <a:ext cx="853981" cy="56804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1128940" y="3690100"/>
            <a:ext cx="3484746" cy="3017447"/>
          </a:xfrm>
          <a:prstGeom prst="rect">
            <a:avLst/>
          </a:prstGeom>
        </p:spPr>
      </p:pic>
      <p:pic>
        <p:nvPicPr>
          <p:cNvPr id="10" name="Imagem 9"/>
          <p:cNvPicPr>
            <a:picLocks noChangeAspect="1"/>
          </p:cNvPicPr>
          <p:nvPr/>
        </p:nvPicPr>
        <p:blipFill>
          <a:blip r:embed="rId4"/>
          <a:stretch>
            <a:fillRect/>
          </a:stretch>
        </p:blipFill>
        <p:spPr>
          <a:xfrm>
            <a:off x="6379457" y="3585028"/>
            <a:ext cx="5092150" cy="1571631"/>
          </a:xfrm>
          <a:prstGeom prst="rect">
            <a:avLst/>
          </a:prstGeom>
        </p:spPr>
      </p:pic>
    </p:spTree>
    <p:extLst>
      <p:ext uri="{BB962C8B-B14F-4D97-AF65-F5344CB8AC3E}">
        <p14:creationId xmlns:p14="http://schemas.microsoft.com/office/powerpoint/2010/main" val="816659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2371948" y="3245023"/>
            <a:ext cx="7486988" cy="3081025"/>
          </a:xfrm>
          <a:prstGeom prst="rect">
            <a:avLst/>
          </a:prstGeom>
        </p:spPr>
      </p:pic>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1 – Correlation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The Pearson's coefficient showed correlations from </a:t>
            </a:r>
            <a:r>
              <a:rPr lang="en-US" sz="1800" i="1" dirty="0" smtClean="0">
                <a:solidFill>
                  <a:schemeClr val="tx1">
                    <a:lumMod val="75000"/>
                    <a:lumOff val="25000"/>
                  </a:schemeClr>
                </a:solidFill>
                <a:latin typeface="Calibri" panose="020F0502020204030204" pitchFamily="34" charset="0"/>
              </a:rPr>
              <a:t>moderate</a:t>
            </a:r>
            <a:r>
              <a:rPr lang="en-US" sz="1800" dirty="0" smtClean="0">
                <a:solidFill>
                  <a:schemeClr val="tx1">
                    <a:lumMod val="75000"/>
                    <a:lumOff val="25000"/>
                  </a:schemeClr>
                </a:solidFill>
                <a:latin typeface="Calibri" panose="020F0502020204030204" pitchFamily="34" charset="0"/>
              </a:rPr>
              <a:t> to </a:t>
            </a:r>
            <a:r>
              <a:rPr lang="en-US" sz="1800" i="1" dirty="0" smtClean="0">
                <a:solidFill>
                  <a:schemeClr val="tx1">
                    <a:lumMod val="75000"/>
                    <a:lumOff val="25000"/>
                  </a:schemeClr>
                </a:solidFill>
                <a:latin typeface="Calibri" panose="020F0502020204030204" pitchFamily="34" charset="0"/>
              </a:rPr>
              <a:t>very weak </a:t>
            </a:r>
            <a:r>
              <a:rPr lang="en-US" sz="1800" dirty="0" smtClean="0">
                <a:solidFill>
                  <a:schemeClr val="tx1">
                    <a:lumMod val="75000"/>
                    <a:lumOff val="25000"/>
                  </a:schemeClr>
                </a:solidFill>
                <a:latin typeface="Calibri" panose="020F0502020204030204" pitchFamily="34" charset="0"/>
              </a:rPr>
              <a:t>between the MOS values of the experiments (p &gt; 0.05). The table below illustrates another correlations.</a:t>
            </a:r>
            <a:endParaRPr lang="en-US" sz="1600" dirty="0" smtClean="0">
              <a:solidFill>
                <a:schemeClr val="tx1">
                  <a:lumMod val="75000"/>
                  <a:lumOff val="25000"/>
                </a:schemeClr>
              </a:solidFill>
              <a:latin typeface="Calibri" panose="020F0502020204030204" pitchFamily="34" charset="0"/>
              <a:sym typeface="Wingdings 3" panose="05040102010807070707" pitchFamily="18" charset="2"/>
            </a:endParaRPr>
          </a:p>
        </p:txBody>
      </p:sp>
      <p:sp>
        <p:nvSpPr>
          <p:cNvPr id="5" name="Texto explicativo retangular 4"/>
          <p:cNvSpPr/>
          <p:nvPr/>
        </p:nvSpPr>
        <p:spPr>
          <a:xfrm>
            <a:off x="9907044" y="3436834"/>
            <a:ext cx="1627094" cy="397482"/>
          </a:xfrm>
          <a:prstGeom prst="wedgeRectCallout">
            <a:avLst>
              <a:gd name="adj1" fmla="val -66288"/>
              <a:gd name="adj2" fmla="val 109863"/>
            </a:avLst>
          </a:prstGeom>
          <a:solidFill>
            <a:schemeClr val="accent5">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ysClr val="windowText" lastClr="000000"/>
                </a:solidFill>
              </a:rPr>
              <a:t>moderate</a:t>
            </a:r>
            <a:endParaRPr lang="pt-BR" sz="1400" dirty="0">
              <a:solidFill>
                <a:sysClr val="windowText" lastClr="000000"/>
              </a:solidFill>
            </a:endParaRPr>
          </a:p>
        </p:txBody>
      </p:sp>
      <p:sp>
        <p:nvSpPr>
          <p:cNvPr id="6" name="Texto explicativo retangular 5"/>
          <p:cNvSpPr/>
          <p:nvPr/>
        </p:nvSpPr>
        <p:spPr>
          <a:xfrm>
            <a:off x="6347013" y="6326048"/>
            <a:ext cx="1627094" cy="397482"/>
          </a:xfrm>
          <a:prstGeom prst="wedgeRectCallout">
            <a:avLst>
              <a:gd name="adj1" fmla="val 56282"/>
              <a:gd name="adj2" fmla="val -222610"/>
            </a:avLst>
          </a:prstGeom>
          <a:solidFill>
            <a:schemeClr val="accent2">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ysClr val="windowText" lastClr="000000"/>
                </a:solidFill>
              </a:rPr>
              <a:t>weak</a:t>
            </a:r>
            <a:endParaRPr lang="pt-BR" sz="1400" dirty="0">
              <a:solidFill>
                <a:sysClr val="windowText" lastClr="000000"/>
              </a:solidFill>
            </a:endParaRPr>
          </a:p>
        </p:txBody>
      </p:sp>
      <p:sp>
        <p:nvSpPr>
          <p:cNvPr id="9" name="Retângulo 8"/>
          <p:cNvSpPr/>
          <p:nvPr/>
        </p:nvSpPr>
        <p:spPr>
          <a:xfrm>
            <a:off x="10327341" y="5688106"/>
            <a:ext cx="1281954" cy="363070"/>
          </a:xfrm>
          <a:prstGeom prst="rect">
            <a:avLst/>
          </a:prstGeom>
          <a:solidFill>
            <a:srgbClr val="D24726"/>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3" name="Conector de seta reta 12"/>
          <p:cNvCxnSpPr>
            <a:stCxn id="9" idx="1"/>
          </p:cNvCxnSpPr>
          <p:nvPr/>
        </p:nvCxnSpPr>
        <p:spPr>
          <a:xfrm flipH="1" flipV="1">
            <a:off x="8450317" y="4319752"/>
            <a:ext cx="1877024" cy="154988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de seta reta 13"/>
          <p:cNvCxnSpPr>
            <a:stCxn id="9" idx="0"/>
          </p:cNvCxnSpPr>
          <p:nvPr/>
        </p:nvCxnSpPr>
        <p:spPr>
          <a:xfrm flipH="1" flipV="1">
            <a:off x="9715500" y="4319752"/>
            <a:ext cx="1252818" cy="1368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de seta reta 17"/>
          <p:cNvCxnSpPr>
            <a:stCxn id="9" idx="1"/>
          </p:cNvCxnSpPr>
          <p:nvPr/>
        </p:nvCxnSpPr>
        <p:spPr>
          <a:xfrm flipH="1">
            <a:off x="8434552" y="5869641"/>
            <a:ext cx="1892789" cy="2666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o explicativo retangular 15"/>
          <p:cNvSpPr/>
          <p:nvPr/>
        </p:nvSpPr>
        <p:spPr>
          <a:xfrm>
            <a:off x="8279950" y="2973964"/>
            <a:ext cx="1627094" cy="397482"/>
          </a:xfrm>
          <a:prstGeom prst="wedgeRectCallout">
            <a:avLst>
              <a:gd name="adj1" fmla="val -40264"/>
              <a:gd name="adj2" fmla="val 243385"/>
            </a:avLst>
          </a:prstGeom>
          <a:solidFill>
            <a:schemeClr val="accent2">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ysClr val="windowText" lastClr="000000"/>
                </a:solidFill>
              </a:rPr>
              <a:t>weak</a:t>
            </a:r>
            <a:endParaRPr lang="pt-BR" sz="1400" dirty="0">
              <a:solidFill>
                <a:sysClr val="windowText" lastClr="000000"/>
              </a:solidFill>
            </a:endParaRPr>
          </a:p>
        </p:txBody>
      </p:sp>
    </p:spTree>
    <p:extLst>
      <p:ext uri="{BB962C8B-B14F-4D97-AF65-F5344CB8AC3E}">
        <p14:creationId xmlns:p14="http://schemas.microsoft.com/office/powerpoint/2010/main" val="32019028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a:latin typeface="Calibri" panose="020F0502020204030204" pitchFamily="34" charset="0"/>
              </a:rPr>
              <a:t>Experiments – T-Test between MOS’ (CASE </a:t>
            </a:r>
            <a:r>
              <a:rPr lang="en-GB" dirty="0" smtClean="0">
                <a:latin typeface="Calibri" panose="020F0502020204030204" pitchFamily="34" charset="0"/>
              </a:rPr>
              <a:t>3)</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=0.6)</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 Mann-Whitney U test was run to determine if there were differences in </a:t>
            </a:r>
            <a:r>
              <a:rPr lang="en-US" sz="1800" dirty="0" smtClean="0">
                <a:solidFill>
                  <a:schemeClr val="tx1">
                    <a:lumMod val="75000"/>
                    <a:lumOff val="25000"/>
                  </a:schemeClr>
                </a:solidFill>
                <a:latin typeface="Calibri" panose="020F0502020204030204" pitchFamily="34" charset="0"/>
              </a:rPr>
              <a:t>MOS </a:t>
            </a:r>
            <a:r>
              <a:rPr lang="en-US" sz="1800" dirty="0">
                <a:solidFill>
                  <a:schemeClr val="tx1">
                    <a:lumMod val="75000"/>
                    <a:lumOff val="25000"/>
                  </a:schemeClr>
                </a:solidFill>
                <a:latin typeface="Calibri" panose="020F0502020204030204" pitchFamily="34" charset="0"/>
              </a:rPr>
              <a:t>between </a:t>
            </a:r>
            <a:r>
              <a:rPr lang="en-US" sz="1800" dirty="0" smtClean="0">
                <a:solidFill>
                  <a:schemeClr val="tx1">
                    <a:lumMod val="75000"/>
                    <a:lumOff val="25000"/>
                  </a:schemeClr>
                </a:solidFill>
                <a:latin typeface="Calibri" panose="020F0502020204030204" pitchFamily="34" charset="0"/>
              </a:rPr>
              <a:t>Exp2 </a:t>
            </a:r>
            <a:r>
              <a:rPr lang="en-US" sz="1800" dirty="0">
                <a:solidFill>
                  <a:schemeClr val="tx1">
                    <a:lumMod val="75000"/>
                    <a:lumOff val="25000"/>
                  </a:schemeClr>
                </a:solidFill>
                <a:latin typeface="Calibri" panose="020F0502020204030204" pitchFamily="34" charset="0"/>
              </a:rPr>
              <a:t>and Exp3 to all videos (original and </a:t>
            </a:r>
            <a:r>
              <a:rPr lang="en-US" sz="1800" dirty="0" smtClean="0">
                <a:solidFill>
                  <a:schemeClr val="tx1">
                    <a:lumMod val="75000"/>
                    <a:lumOff val="25000"/>
                  </a:schemeClr>
                </a:solidFill>
                <a:latin typeface="Calibri" panose="020F0502020204030204" pitchFamily="34" charset="0"/>
              </a:rPr>
              <a:t>blurriness). </a:t>
            </a:r>
            <a:r>
              <a:rPr lang="en-US" sz="1800" dirty="0">
                <a:solidFill>
                  <a:schemeClr val="tx1">
                    <a:lumMod val="75000"/>
                    <a:lumOff val="25000"/>
                  </a:schemeClr>
                </a:solidFill>
                <a:latin typeface="Calibri" panose="020F0502020204030204" pitchFamily="34" charset="0"/>
              </a:rPr>
              <a:t>Median MOS was </a:t>
            </a:r>
            <a:r>
              <a:rPr lang="en-US" sz="1800" dirty="0" smtClean="0">
                <a:solidFill>
                  <a:schemeClr val="tx1">
                    <a:lumMod val="75000"/>
                    <a:lumOff val="25000"/>
                  </a:schemeClr>
                </a:solidFill>
                <a:latin typeface="Calibri" panose="020F0502020204030204" pitchFamily="34" charset="0"/>
              </a:rPr>
              <a:t>not statistically </a:t>
            </a:r>
            <a:r>
              <a:rPr lang="en-US" sz="1800" dirty="0">
                <a:solidFill>
                  <a:schemeClr val="tx1">
                    <a:lumMod val="75000"/>
                    <a:lumOff val="25000"/>
                  </a:schemeClr>
                </a:solidFill>
                <a:latin typeface="Calibri" panose="020F0502020204030204" pitchFamily="34" charset="0"/>
              </a:rPr>
              <a:t>significantly in </a:t>
            </a:r>
            <a:r>
              <a:rPr lang="en-US" sz="1800" dirty="0" smtClean="0">
                <a:solidFill>
                  <a:schemeClr val="tx1">
                    <a:lumMod val="75000"/>
                    <a:lumOff val="25000"/>
                  </a:schemeClr>
                </a:solidFill>
                <a:latin typeface="Calibri" panose="020F0502020204030204" pitchFamily="34" charset="0"/>
              </a:rPr>
              <a:t>Exp2 (16.25) </a:t>
            </a:r>
            <a:r>
              <a:rPr lang="en-US" sz="1800" dirty="0">
                <a:solidFill>
                  <a:schemeClr val="tx1">
                    <a:lumMod val="75000"/>
                    <a:lumOff val="25000"/>
                  </a:schemeClr>
                </a:solidFill>
                <a:latin typeface="Calibri" panose="020F0502020204030204" pitchFamily="34" charset="0"/>
              </a:rPr>
              <a:t>than in Exp3 </a:t>
            </a:r>
            <a:r>
              <a:rPr lang="en-US" sz="1800" dirty="0" smtClean="0">
                <a:solidFill>
                  <a:schemeClr val="tx1">
                    <a:lumMod val="75000"/>
                    <a:lumOff val="25000"/>
                  </a:schemeClr>
                </a:solidFill>
                <a:latin typeface="Calibri" panose="020F0502020204030204" pitchFamily="34" charset="0"/>
              </a:rPr>
              <a:t>(12.75),</a:t>
            </a:r>
            <a:r>
              <a:rPr lang="en-US" sz="1800" dirty="0">
                <a:solidFill>
                  <a:schemeClr val="tx1">
                    <a:lumMod val="75000"/>
                    <a:lumOff val="25000"/>
                  </a:schemeClr>
                </a:solidFill>
                <a:latin typeface="Calibri" panose="020F0502020204030204" pitchFamily="34" charset="0"/>
              </a:rPr>
              <a:t> U = </a:t>
            </a:r>
            <a:r>
              <a:rPr lang="en-US" sz="1800" dirty="0" smtClean="0">
                <a:solidFill>
                  <a:schemeClr val="tx1">
                    <a:lumMod val="75000"/>
                    <a:lumOff val="25000"/>
                  </a:schemeClr>
                </a:solidFill>
                <a:latin typeface="Calibri" panose="020F0502020204030204" pitchFamily="34" charset="0"/>
              </a:rPr>
              <a:t>73.50,</a:t>
            </a:r>
            <a:r>
              <a:rPr lang="en-US" sz="1800" dirty="0">
                <a:solidFill>
                  <a:schemeClr val="tx1">
                    <a:lumMod val="75000"/>
                    <a:lumOff val="25000"/>
                  </a:schemeClr>
                </a:solidFill>
                <a:latin typeface="Calibri" panose="020F0502020204030204" pitchFamily="34" charset="0"/>
              </a:rPr>
              <a:t> z = </a:t>
            </a:r>
            <a:r>
              <a:rPr lang="en-US" sz="1800" dirty="0" smtClean="0">
                <a:solidFill>
                  <a:schemeClr val="tx1">
                    <a:lumMod val="75000"/>
                    <a:lumOff val="25000"/>
                  </a:schemeClr>
                </a:solidFill>
                <a:latin typeface="Calibri" panose="020F0502020204030204" pitchFamily="34" charset="0"/>
              </a:rPr>
              <a:t>-1.126,</a:t>
            </a:r>
            <a:r>
              <a:rPr lang="en-US" sz="1800" dirty="0">
                <a:solidFill>
                  <a:schemeClr val="tx1">
                    <a:lumMod val="75000"/>
                    <a:lumOff val="25000"/>
                  </a:schemeClr>
                </a:solidFill>
                <a:latin typeface="Calibri" panose="020F0502020204030204" pitchFamily="34" charset="0"/>
              </a:rPr>
              <a:t> p = </a:t>
            </a:r>
            <a:r>
              <a:rPr lang="en-US" sz="1800" dirty="0" smtClean="0">
                <a:solidFill>
                  <a:schemeClr val="tx1">
                    <a:lumMod val="75000"/>
                    <a:lumOff val="25000"/>
                  </a:schemeClr>
                </a:solidFill>
                <a:latin typeface="Calibri" panose="020F0502020204030204" pitchFamily="34" charset="0"/>
              </a:rPr>
              <a:t>.260.</a:t>
            </a:r>
            <a:endParaRPr lang="en-US" sz="1800" dirty="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endParaRPr lang="en-US" sz="1800" dirty="0" smtClean="0">
              <a:solidFill>
                <a:schemeClr val="tx1">
                  <a:lumMod val="75000"/>
                  <a:lumOff val="25000"/>
                </a:schemeClr>
              </a:solidFill>
              <a:latin typeface="Calibri" panose="020F0502020204030204" pitchFamily="34" charset="0"/>
            </a:endParaRPr>
          </a:p>
        </p:txBody>
      </p:sp>
      <p:sp>
        <p:nvSpPr>
          <p:cNvPr id="8" name="Retângulo 7"/>
          <p:cNvSpPr/>
          <p:nvPr/>
        </p:nvSpPr>
        <p:spPr>
          <a:xfrm>
            <a:off x="4613686" y="4509568"/>
            <a:ext cx="1281954" cy="363070"/>
          </a:xfrm>
          <a:prstGeom prst="rect">
            <a:avLst/>
          </a:prstGeom>
          <a:solidFill>
            <a:srgbClr val="C00000"/>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9" name="Conector de seta reta 8"/>
          <p:cNvCxnSpPr>
            <a:stCxn id="8" idx="2"/>
          </p:cNvCxnSpPr>
          <p:nvPr/>
        </p:nvCxnSpPr>
        <p:spPr>
          <a:xfrm flipH="1">
            <a:off x="4400682" y="4872638"/>
            <a:ext cx="853981" cy="56804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a:stretch>
            <a:fillRect/>
          </a:stretch>
        </p:blipFill>
        <p:spPr>
          <a:xfrm>
            <a:off x="1143932" y="3735181"/>
            <a:ext cx="3424034" cy="2964876"/>
          </a:xfrm>
          <a:prstGeom prst="rect">
            <a:avLst/>
          </a:prstGeom>
        </p:spPr>
      </p:pic>
      <p:pic>
        <p:nvPicPr>
          <p:cNvPr id="6" name="Imagem 5"/>
          <p:cNvPicPr>
            <a:picLocks noChangeAspect="1"/>
          </p:cNvPicPr>
          <p:nvPr/>
        </p:nvPicPr>
        <p:blipFill>
          <a:blip r:embed="rId4"/>
          <a:stretch>
            <a:fillRect/>
          </a:stretch>
        </p:blipFill>
        <p:spPr>
          <a:xfrm>
            <a:off x="6912030" y="3735181"/>
            <a:ext cx="4883971" cy="1507379"/>
          </a:xfrm>
          <a:prstGeom prst="rect">
            <a:avLst/>
          </a:prstGeom>
        </p:spPr>
      </p:pic>
    </p:spTree>
    <p:extLst>
      <p:ext uri="{BB962C8B-B14F-4D97-AF65-F5344CB8AC3E}">
        <p14:creationId xmlns:p14="http://schemas.microsoft.com/office/powerpoint/2010/main" val="11892614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a:latin typeface="Calibri" panose="020F0502020204030204" pitchFamily="34" charset="0"/>
              </a:rPr>
              <a:t>Experiments – T-Test between MOS’ (CASE </a:t>
            </a:r>
            <a:r>
              <a:rPr lang="en-GB" dirty="0" smtClean="0">
                <a:latin typeface="Calibri" panose="020F0502020204030204" pitchFamily="34" charset="0"/>
              </a:rPr>
              <a:t>3)</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=0.6</a:t>
            </a:r>
            <a:r>
              <a:rPr lang="en-GB" sz="1400" dirty="0">
                <a:solidFill>
                  <a:schemeClr val="tx1">
                    <a:lumMod val="75000"/>
                    <a:lumOff val="25000"/>
                  </a:schemeClr>
                </a:solidFill>
                <a:latin typeface="Calibri" panose="020F0502020204030204" pitchFamily="34" charset="0"/>
              </a:rPr>
              <a:t>,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=0.6)</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 Mann-Whitney U test was run to determine if there were differences in </a:t>
            </a:r>
            <a:r>
              <a:rPr lang="en-US" sz="1800" dirty="0" smtClean="0">
                <a:solidFill>
                  <a:schemeClr val="tx1">
                    <a:lumMod val="75000"/>
                    <a:lumOff val="25000"/>
                  </a:schemeClr>
                </a:solidFill>
                <a:latin typeface="Calibri" panose="020F0502020204030204" pitchFamily="34" charset="0"/>
              </a:rPr>
              <a:t>MOS </a:t>
            </a:r>
            <a:r>
              <a:rPr lang="en-US" sz="1800" dirty="0">
                <a:solidFill>
                  <a:schemeClr val="tx1">
                    <a:lumMod val="75000"/>
                    <a:lumOff val="25000"/>
                  </a:schemeClr>
                </a:solidFill>
                <a:latin typeface="Calibri" panose="020F0502020204030204" pitchFamily="34" charset="0"/>
              </a:rPr>
              <a:t>between </a:t>
            </a:r>
            <a:r>
              <a:rPr lang="en-US" sz="1800" dirty="0" smtClean="0">
                <a:solidFill>
                  <a:schemeClr val="tx1">
                    <a:lumMod val="75000"/>
                    <a:lumOff val="25000"/>
                  </a:schemeClr>
                </a:solidFill>
                <a:latin typeface="Calibri" panose="020F0502020204030204" pitchFamily="34" charset="0"/>
              </a:rPr>
              <a:t>Exp2 </a:t>
            </a:r>
            <a:r>
              <a:rPr lang="en-US" sz="1800" dirty="0">
                <a:solidFill>
                  <a:schemeClr val="tx1">
                    <a:lumMod val="75000"/>
                    <a:lumOff val="25000"/>
                  </a:schemeClr>
                </a:solidFill>
                <a:latin typeface="Calibri" panose="020F0502020204030204" pitchFamily="34" charset="0"/>
              </a:rPr>
              <a:t>and Exp3 to all videos (</a:t>
            </a:r>
            <a:r>
              <a:rPr lang="en-US" sz="1800" dirty="0" smtClean="0">
                <a:solidFill>
                  <a:schemeClr val="tx1">
                    <a:lumMod val="75000"/>
                    <a:lumOff val="25000"/>
                  </a:schemeClr>
                </a:solidFill>
                <a:latin typeface="Calibri" panose="020F0502020204030204" pitchFamily="34" charset="0"/>
              </a:rPr>
              <a:t>original, blockiness </a:t>
            </a:r>
            <a:r>
              <a:rPr lang="en-US" sz="1800" dirty="0">
                <a:solidFill>
                  <a:schemeClr val="tx1">
                    <a:lumMod val="75000"/>
                    <a:lumOff val="25000"/>
                  </a:schemeClr>
                </a:solidFill>
                <a:latin typeface="Calibri" panose="020F0502020204030204" pitchFamily="34" charset="0"/>
              </a:rPr>
              <a:t>and </a:t>
            </a:r>
            <a:r>
              <a:rPr lang="en-US" sz="1800" dirty="0" smtClean="0">
                <a:solidFill>
                  <a:schemeClr val="tx1">
                    <a:lumMod val="75000"/>
                    <a:lumOff val="25000"/>
                  </a:schemeClr>
                </a:solidFill>
                <a:latin typeface="Calibri" panose="020F0502020204030204" pitchFamily="34" charset="0"/>
              </a:rPr>
              <a:t>blurriness). </a:t>
            </a:r>
            <a:r>
              <a:rPr lang="en-US" sz="1800" dirty="0">
                <a:solidFill>
                  <a:schemeClr val="tx1">
                    <a:lumMod val="75000"/>
                    <a:lumOff val="25000"/>
                  </a:schemeClr>
                </a:solidFill>
                <a:latin typeface="Calibri" panose="020F0502020204030204" pitchFamily="34" charset="0"/>
              </a:rPr>
              <a:t>Median MOS was </a:t>
            </a:r>
            <a:r>
              <a:rPr lang="en-US" sz="1800" dirty="0" smtClean="0">
                <a:solidFill>
                  <a:schemeClr val="tx1">
                    <a:lumMod val="75000"/>
                    <a:lumOff val="25000"/>
                  </a:schemeClr>
                </a:solidFill>
                <a:latin typeface="Calibri" panose="020F0502020204030204" pitchFamily="34" charset="0"/>
              </a:rPr>
              <a:t>not statistically </a:t>
            </a:r>
            <a:r>
              <a:rPr lang="en-US" sz="1800" dirty="0">
                <a:solidFill>
                  <a:schemeClr val="tx1">
                    <a:lumMod val="75000"/>
                    <a:lumOff val="25000"/>
                  </a:schemeClr>
                </a:solidFill>
                <a:latin typeface="Calibri" panose="020F0502020204030204" pitchFamily="34" charset="0"/>
              </a:rPr>
              <a:t>significantly in </a:t>
            </a:r>
            <a:r>
              <a:rPr lang="en-US" sz="1800" dirty="0" smtClean="0">
                <a:solidFill>
                  <a:schemeClr val="tx1">
                    <a:lumMod val="75000"/>
                    <a:lumOff val="25000"/>
                  </a:schemeClr>
                </a:solidFill>
                <a:latin typeface="Calibri" panose="020F0502020204030204" pitchFamily="34" charset="0"/>
              </a:rPr>
              <a:t>Exp2 (23.50) </a:t>
            </a:r>
            <a:r>
              <a:rPr lang="en-US" sz="1800" dirty="0">
                <a:solidFill>
                  <a:schemeClr val="tx1">
                    <a:lumMod val="75000"/>
                    <a:lumOff val="25000"/>
                  </a:schemeClr>
                </a:solidFill>
                <a:latin typeface="Calibri" panose="020F0502020204030204" pitchFamily="34" charset="0"/>
              </a:rPr>
              <a:t>than in Exp3 </a:t>
            </a:r>
            <a:r>
              <a:rPr lang="en-US" sz="1800" dirty="0" smtClean="0">
                <a:solidFill>
                  <a:schemeClr val="tx1">
                    <a:lumMod val="75000"/>
                    <a:lumOff val="25000"/>
                  </a:schemeClr>
                </a:solidFill>
                <a:latin typeface="Calibri" panose="020F0502020204030204" pitchFamily="34" charset="0"/>
              </a:rPr>
              <a:t>(19.50),</a:t>
            </a:r>
            <a:r>
              <a:rPr lang="en-US" sz="1800" dirty="0">
                <a:solidFill>
                  <a:schemeClr val="tx1">
                    <a:lumMod val="75000"/>
                    <a:lumOff val="25000"/>
                  </a:schemeClr>
                </a:solidFill>
                <a:latin typeface="Calibri" panose="020F0502020204030204" pitchFamily="34" charset="0"/>
              </a:rPr>
              <a:t> U = </a:t>
            </a:r>
            <a:r>
              <a:rPr lang="en-US" sz="1800" dirty="0" smtClean="0">
                <a:solidFill>
                  <a:schemeClr val="tx1">
                    <a:lumMod val="75000"/>
                    <a:lumOff val="25000"/>
                  </a:schemeClr>
                </a:solidFill>
                <a:latin typeface="Calibri" panose="020F0502020204030204" pitchFamily="34" charset="0"/>
              </a:rPr>
              <a:t>178.50,</a:t>
            </a:r>
            <a:r>
              <a:rPr lang="en-US" sz="1800" dirty="0">
                <a:solidFill>
                  <a:schemeClr val="tx1">
                    <a:lumMod val="75000"/>
                    <a:lumOff val="25000"/>
                  </a:schemeClr>
                </a:solidFill>
                <a:latin typeface="Calibri" panose="020F0502020204030204" pitchFamily="34" charset="0"/>
              </a:rPr>
              <a:t> z = </a:t>
            </a:r>
            <a:r>
              <a:rPr lang="en-US" sz="1800" dirty="0" smtClean="0">
                <a:solidFill>
                  <a:schemeClr val="tx1">
                    <a:lumMod val="75000"/>
                    <a:lumOff val="25000"/>
                  </a:schemeClr>
                </a:solidFill>
                <a:latin typeface="Calibri" panose="020F0502020204030204" pitchFamily="34" charset="0"/>
              </a:rPr>
              <a:t>-1.057,</a:t>
            </a:r>
            <a:r>
              <a:rPr lang="en-US" sz="1800" dirty="0">
                <a:solidFill>
                  <a:schemeClr val="tx1">
                    <a:lumMod val="75000"/>
                    <a:lumOff val="25000"/>
                  </a:schemeClr>
                </a:solidFill>
                <a:latin typeface="Calibri" panose="020F0502020204030204" pitchFamily="34" charset="0"/>
              </a:rPr>
              <a:t> p = </a:t>
            </a:r>
            <a:r>
              <a:rPr lang="en-US" sz="1800" dirty="0" smtClean="0">
                <a:solidFill>
                  <a:schemeClr val="tx1">
                    <a:lumMod val="75000"/>
                    <a:lumOff val="25000"/>
                  </a:schemeClr>
                </a:solidFill>
                <a:latin typeface="Calibri" panose="020F0502020204030204" pitchFamily="34" charset="0"/>
              </a:rPr>
              <a:t>.291.</a:t>
            </a:r>
            <a:endParaRPr lang="en-US" sz="1800" dirty="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endParaRPr lang="en-US" sz="1800" dirty="0" smtClean="0">
              <a:solidFill>
                <a:schemeClr val="tx1">
                  <a:lumMod val="75000"/>
                  <a:lumOff val="25000"/>
                </a:schemeClr>
              </a:solidFill>
              <a:latin typeface="Calibri" panose="020F0502020204030204" pitchFamily="34" charset="0"/>
            </a:endParaRPr>
          </a:p>
        </p:txBody>
      </p:sp>
      <p:sp>
        <p:nvSpPr>
          <p:cNvPr id="8" name="Retângulo 7"/>
          <p:cNvSpPr/>
          <p:nvPr/>
        </p:nvSpPr>
        <p:spPr>
          <a:xfrm>
            <a:off x="4581602" y="4910621"/>
            <a:ext cx="1281954" cy="363070"/>
          </a:xfrm>
          <a:prstGeom prst="rect">
            <a:avLst/>
          </a:prstGeom>
          <a:solidFill>
            <a:srgbClr val="C00000"/>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9" name="Conector de seta reta 8"/>
          <p:cNvCxnSpPr>
            <a:stCxn id="8" idx="2"/>
          </p:cNvCxnSpPr>
          <p:nvPr/>
        </p:nvCxnSpPr>
        <p:spPr>
          <a:xfrm flipH="1">
            <a:off x="4368598" y="5273691"/>
            <a:ext cx="853981" cy="56804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6966070" y="3732388"/>
            <a:ext cx="4812210" cy="1485231"/>
          </a:xfrm>
          <a:prstGeom prst="rect">
            <a:avLst/>
          </a:prstGeom>
        </p:spPr>
      </p:pic>
      <p:pic>
        <p:nvPicPr>
          <p:cNvPr id="7" name="Imagem 6"/>
          <p:cNvPicPr>
            <a:picLocks noChangeAspect="1"/>
          </p:cNvPicPr>
          <p:nvPr/>
        </p:nvPicPr>
        <p:blipFill>
          <a:blip r:embed="rId4"/>
          <a:stretch>
            <a:fillRect/>
          </a:stretch>
        </p:blipFill>
        <p:spPr>
          <a:xfrm>
            <a:off x="897195" y="3822990"/>
            <a:ext cx="3689107" cy="2673527"/>
          </a:xfrm>
          <a:prstGeom prst="rect">
            <a:avLst/>
          </a:prstGeom>
        </p:spPr>
      </p:pic>
    </p:spTree>
    <p:extLst>
      <p:ext uri="{BB962C8B-B14F-4D97-AF65-F5344CB8AC3E}">
        <p14:creationId xmlns:p14="http://schemas.microsoft.com/office/powerpoint/2010/main" val="26786798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noAutofit/>
          </a:bodyPr>
          <a:lstStyle/>
          <a:p>
            <a:r>
              <a:rPr lang="en-GB" dirty="0">
                <a:latin typeface="Calibri" panose="020F0502020204030204" pitchFamily="34" charset="0"/>
              </a:rPr>
              <a:t>Exp. 1 and Exp.3 – T-Test between Scores</a:t>
            </a:r>
            <a:r>
              <a:rPr lang="en-GB" dirty="0" smtClean="0">
                <a:latin typeface="Calibri" panose="020F0502020204030204" pitchFamily="34" charset="0"/>
              </a:rPr>
              <a:t>’ – Packet Loss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OR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=8.1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a:t>
            </a:r>
            <a:endParaRPr lang="en-US" sz="1600" dirty="0">
              <a:solidFill>
                <a:schemeClr val="tx1">
                  <a:lumMod val="75000"/>
                  <a:lumOff val="25000"/>
                </a:schemeClr>
              </a:solidFill>
              <a:latin typeface="Calibri" panose="020F0502020204030204" pitchFamily="34" charset="0"/>
              <a:sym typeface="Wingdings 3" panose="05040102010807070707" pitchFamily="18" charset="2"/>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NON PARAMETRIC TESTS  2-INDEPENDENT SAMPLES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PAIRS: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scores1 </a:t>
            </a:r>
            <a:r>
              <a:rPr lang="en-GB" sz="1600" dirty="0">
                <a:solidFill>
                  <a:schemeClr val="tx1">
                    <a:lumMod val="75000"/>
                    <a:lumOff val="25000"/>
                  </a:schemeClr>
                </a:solidFill>
                <a:latin typeface="Calibri" panose="020F0502020204030204" pitchFamily="34" charset="0"/>
                <a:sym typeface="Wingdings 3" panose="05040102010807070707" pitchFamily="18" charset="2"/>
              </a:rPr>
              <a:t>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scores3</a:t>
            </a:r>
            <a:endParaRPr lang="en-GB" sz="16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TYPE: Mann Whitney</a:t>
            </a:r>
            <a:endParaRPr lang="en-GB" sz="16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4219466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1 and Exp.3 – T-Test between Scores’ – Packet Loss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=8.1,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 Mann-Whitney U test was run to determine if there were differences in </a:t>
            </a:r>
            <a:r>
              <a:rPr lang="en-US" sz="1800" dirty="0" smtClean="0">
                <a:solidFill>
                  <a:schemeClr val="tx1">
                    <a:lumMod val="75000"/>
                    <a:lumOff val="25000"/>
                  </a:schemeClr>
                </a:solidFill>
                <a:latin typeface="Calibri" panose="020F0502020204030204" pitchFamily="34" charset="0"/>
              </a:rPr>
              <a:t>scores </a:t>
            </a:r>
            <a:r>
              <a:rPr lang="en-US" sz="1800" dirty="0">
                <a:solidFill>
                  <a:schemeClr val="tx1">
                    <a:lumMod val="75000"/>
                    <a:lumOff val="25000"/>
                  </a:schemeClr>
                </a:solidFill>
                <a:latin typeface="Calibri" panose="020F0502020204030204" pitchFamily="34" charset="0"/>
              </a:rPr>
              <a:t>between Exp1 and Exp3 to all videos (original and packet loss). Median </a:t>
            </a:r>
            <a:r>
              <a:rPr lang="en-US" sz="1800" dirty="0" smtClean="0">
                <a:solidFill>
                  <a:schemeClr val="tx1">
                    <a:lumMod val="75000"/>
                    <a:lumOff val="25000"/>
                  </a:schemeClr>
                </a:solidFill>
                <a:latin typeface="Calibri" panose="020F0502020204030204" pitchFamily="34" charset="0"/>
              </a:rPr>
              <a:t>scores was statistically </a:t>
            </a:r>
            <a:r>
              <a:rPr lang="en-US" sz="1800" dirty="0">
                <a:solidFill>
                  <a:schemeClr val="tx1">
                    <a:lumMod val="75000"/>
                    <a:lumOff val="25000"/>
                  </a:schemeClr>
                </a:solidFill>
                <a:latin typeface="Calibri" panose="020F0502020204030204" pitchFamily="34" charset="0"/>
              </a:rPr>
              <a:t>significantly in </a:t>
            </a:r>
            <a:r>
              <a:rPr lang="en-US" sz="1800" dirty="0" smtClean="0">
                <a:solidFill>
                  <a:schemeClr val="tx1">
                    <a:lumMod val="75000"/>
                    <a:lumOff val="25000"/>
                  </a:schemeClr>
                </a:solidFill>
                <a:latin typeface="Calibri" panose="020F0502020204030204" pitchFamily="34" charset="0"/>
              </a:rPr>
              <a:t>Exp1 (292.11) </a:t>
            </a:r>
            <a:r>
              <a:rPr lang="en-US" sz="1800" dirty="0">
                <a:solidFill>
                  <a:schemeClr val="tx1">
                    <a:lumMod val="75000"/>
                    <a:lumOff val="25000"/>
                  </a:schemeClr>
                </a:solidFill>
                <a:latin typeface="Calibri" panose="020F0502020204030204" pitchFamily="34" charset="0"/>
              </a:rPr>
              <a:t>than in Exp3 </a:t>
            </a:r>
            <a:r>
              <a:rPr lang="en-US" sz="1800" dirty="0" smtClean="0">
                <a:solidFill>
                  <a:schemeClr val="tx1">
                    <a:lumMod val="75000"/>
                    <a:lumOff val="25000"/>
                  </a:schemeClr>
                </a:solidFill>
                <a:latin typeface="Calibri" panose="020F0502020204030204" pitchFamily="34" charset="0"/>
              </a:rPr>
              <a:t>(239.65),</a:t>
            </a:r>
            <a:r>
              <a:rPr lang="en-US" sz="1800" dirty="0">
                <a:solidFill>
                  <a:schemeClr val="tx1">
                    <a:lumMod val="75000"/>
                    <a:lumOff val="25000"/>
                  </a:schemeClr>
                </a:solidFill>
                <a:latin typeface="Calibri" panose="020F0502020204030204" pitchFamily="34" charset="0"/>
              </a:rPr>
              <a:t> U = </a:t>
            </a:r>
            <a:r>
              <a:rPr lang="en-US" sz="1800" dirty="0" smtClean="0">
                <a:solidFill>
                  <a:schemeClr val="tx1">
                    <a:lumMod val="75000"/>
                    <a:lumOff val="25000"/>
                  </a:schemeClr>
                </a:solidFill>
                <a:latin typeface="Calibri" panose="020F0502020204030204" pitchFamily="34" charset="0"/>
              </a:rPr>
              <a:t>25164,</a:t>
            </a:r>
            <a:r>
              <a:rPr lang="en-US" sz="1800" dirty="0">
                <a:solidFill>
                  <a:schemeClr val="tx1">
                    <a:lumMod val="75000"/>
                    <a:lumOff val="25000"/>
                  </a:schemeClr>
                </a:solidFill>
                <a:latin typeface="Calibri" panose="020F0502020204030204" pitchFamily="34" charset="0"/>
              </a:rPr>
              <a:t> z = </a:t>
            </a:r>
            <a:r>
              <a:rPr lang="en-US" sz="1800" dirty="0" smtClean="0">
                <a:solidFill>
                  <a:schemeClr val="tx1">
                    <a:lumMod val="75000"/>
                    <a:lumOff val="25000"/>
                  </a:schemeClr>
                </a:solidFill>
                <a:latin typeface="Calibri" panose="020F0502020204030204" pitchFamily="34" charset="0"/>
              </a:rPr>
              <a:t>-4.0.86,</a:t>
            </a:r>
            <a:r>
              <a:rPr lang="en-US" sz="1800" dirty="0">
                <a:solidFill>
                  <a:schemeClr val="tx1">
                    <a:lumMod val="75000"/>
                    <a:lumOff val="25000"/>
                  </a:schemeClr>
                </a:solidFill>
                <a:latin typeface="Calibri" panose="020F0502020204030204" pitchFamily="34" charset="0"/>
              </a:rPr>
              <a:t> p = </a:t>
            </a:r>
            <a:r>
              <a:rPr lang="en-US" sz="1800" dirty="0" smtClean="0">
                <a:solidFill>
                  <a:schemeClr val="tx1">
                    <a:lumMod val="75000"/>
                    <a:lumOff val="25000"/>
                  </a:schemeClr>
                </a:solidFill>
                <a:latin typeface="Calibri" panose="020F0502020204030204" pitchFamily="34" charset="0"/>
              </a:rPr>
              <a:t>.000.</a:t>
            </a:r>
            <a:endParaRPr lang="en-US" sz="1800" dirty="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endParaRPr lang="en-US" sz="1800" dirty="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endParaRPr lang="en-US" sz="1800"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endParaRPr lang="en-US" sz="1800" dirty="0" smtClean="0">
              <a:solidFill>
                <a:schemeClr val="tx1">
                  <a:lumMod val="75000"/>
                  <a:lumOff val="25000"/>
                </a:schemeClr>
              </a:solidFill>
              <a:latin typeface="Calibri" panose="020F0502020204030204" pitchFamily="34" charset="0"/>
            </a:endParaRPr>
          </a:p>
        </p:txBody>
      </p:sp>
      <p:sp>
        <p:nvSpPr>
          <p:cNvPr id="15" name="Retângulo 14"/>
          <p:cNvSpPr/>
          <p:nvPr/>
        </p:nvSpPr>
        <p:spPr>
          <a:xfrm>
            <a:off x="5235042" y="6414690"/>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6" name="Conector de seta reta 15"/>
          <p:cNvCxnSpPr>
            <a:stCxn id="15" idx="0"/>
          </p:cNvCxnSpPr>
          <p:nvPr/>
        </p:nvCxnSpPr>
        <p:spPr>
          <a:xfrm flipH="1" flipV="1">
            <a:off x="5000626" y="5800726"/>
            <a:ext cx="875393" cy="613964"/>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a:stretch>
            <a:fillRect/>
          </a:stretch>
        </p:blipFill>
        <p:spPr>
          <a:xfrm>
            <a:off x="1106243" y="3662551"/>
            <a:ext cx="4128799" cy="2829704"/>
          </a:xfrm>
          <a:prstGeom prst="rect">
            <a:avLst/>
          </a:prstGeom>
        </p:spPr>
      </p:pic>
      <p:pic>
        <p:nvPicPr>
          <p:cNvPr id="8" name="Imagem 7"/>
          <p:cNvPicPr>
            <a:picLocks noChangeAspect="1"/>
          </p:cNvPicPr>
          <p:nvPr/>
        </p:nvPicPr>
        <p:blipFill>
          <a:blip r:embed="rId4"/>
          <a:stretch>
            <a:fillRect/>
          </a:stretch>
        </p:blipFill>
        <p:spPr>
          <a:xfrm>
            <a:off x="6034369" y="3791138"/>
            <a:ext cx="5295619" cy="1593569"/>
          </a:xfrm>
          <a:prstGeom prst="rect">
            <a:avLst/>
          </a:prstGeom>
        </p:spPr>
      </p:pic>
    </p:spTree>
    <p:extLst>
      <p:ext uri="{BB962C8B-B14F-4D97-AF65-F5344CB8AC3E}">
        <p14:creationId xmlns:p14="http://schemas.microsoft.com/office/powerpoint/2010/main" val="60438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a:latin typeface="Calibri" panose="020F0502020204030204" pitchFamily="34" charset="0"/>
              </a:rPr>
              <a:t>Exp. 1 and Exp.3 – T-Test between Scores</a:t>
            </a:r>
            <a:r>
              <a:rPr lang="en-GB" dirty="0" smtClean="0">
                <a:latin typeface="Calibri" panose="020F0502020204030204" pitchFamily="34" charset="0"/>
              </a:rPr>
              <a:t>’ – Packet Loss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OR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=8.1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OBS: the filter has been selected for each video (separately)</a:t>
            </a:r>
            <a:endParaRPr lang="en-US" sz="1600" dirty="0">
              <a:solidFill>
                <a:schemeClr val="tx1">
                  <a:lumMod val="75000"/>
                  <a:lumOff val="25000"/>
                </a:schemeClr>
              </a:solidFill>
              <a:latin typeface="Calibri" panose="020F0502020204030204" pitchFamily="34" charset="0"/>
              <a:sym typeface="Wingdings 3" panose="05040102010807070707" pitchFamily="18" charset="2"/>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NON PARAMETRIC TESTS  2-INDEPENDENT SAMPLES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PAIRS: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scores1 </a:t>
            </a:r>
            <a:r>
              <a:rPr lang="en-GB" sz="1600" dirty="0">
                <a:solidFill>
                  <a:schemeClr val="tx1">
                    <a:lumMod val="75000"/>
                    <a:lumOff val="25000"/>
                  </a:schemeClr>
                </a:solidFill>
                <a:latin typeface="Calibri" panose="020F0502020204030204" pitchFamily="34" charset="0"/>
                <a:sym typeface="Wingdings 3" panose="05040102010807070707" pitchFamily="18" charset="2"/>
              </a:rPr>
              <a:t>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scores3</a:t>
            </a:r>
            <a:endParaRPr lang="en-GB" sz="16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TYPE: Mann Whitney</a:t>
            </a:r>
            <a:endParaRPr lang="en-GB" sz="16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2266237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1 and Exp.3 – T-Test between Scores</a:t>
            </a:r>
            <a:r>
              <a:rPr lang="en-GB" dirty="0">
                <a:latin typeface="Calibri" panose="020F0502020204030204" pitchFamily="34" charset="0"/>
              </a:rPr>
              <a:t>’ – Packet Loss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=8.1,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a:t>
            </a:r>
          </a:p>
          <a:p>
            <a:pPr lvl="1" indent="0">
              <a:spcBef>
                <a:spcPts val="600"/>
              </a:spcBef>
              <a:spcAft>
                <a:spcPts val="600"/>
              </a:spcAft>
              <a:buClr>
                <a:schemeClr val="accent4">
                  <a:lumMod val="75000"/>
                </a:schemeClr>
              </a:buClr>
              <a:buNone/>
            </a:pPr>
            <a:r>
              <a:rPr lang="en-US" sz="1800" dirty="0" smtClean="0">
                <a:solidFill>
                  <a:schemeClr val="tx1">
                    <a:lumMod val="75000"/>
                    <a:lumOff val="25000"/>
                  </a:schemeClr>
                </a:solidFill>
                <a:latin typeface="Calibri" panose="020F0502020204030204" pitchFamily="34" charset="0"/>
              </a:rPr>
              <a:t>                          Park Joy                                                                                             Into Trees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4512807" y="3881679"/>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2"/>
          </p:cNvCxnSpPr>
          <p:nvPr/>
        </p:nvCxnSpPr>
        <p:spPr>
          <a:xfrm flipH="1">
            <a:off x="4088950" y="4244749"/>
            <a:ext cx="1064834" cy="6130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Imagem 10"/>
          <p:cNvPicPr>
            <a:picLocks noChangeAspect="1"/>
          </p:cNvPicPr>
          <p:nvPr/>
        </p:nvPicPr>
        <p:blipFill>
          <a:blip r:embed="rId3"/>
          <a:stretch>
            <a:fillRect/>
          </a:stretch>
        </p:blipFill>
        <p:spPr>
          <a:xfrm>
            <a:off x="1713666" y="3480754"/>
            <a:ext cx="2543178" cy="1800000"/>
          </a:xfrm>
          <a:prstGeom prst="rect">
            <a:avLst/>
          </a:prstGeom>
        </p:spPr>
      </p:pic>
      <p:pic>
        <p:nvPicPr>
          <p:cNvPr id="13" name="Imagem 12"/>
          <p:cNvPicPr>
            <a:picLocks noChangeAspect="1"/>
          </p:cNvPicPr>
          <p:nvPr/>
        </p:nvPicPr>
        <p:blipFill>
          <a:blip r:embed="rId4"/>
          <a:stretch>
            <a:fillRect/>
          </a:stretch>
        </p:blipFill>
        <p:spPr>
          <a:xfrm>
            <a:off x="7567877" y="3480754"/>
            <a:ext cx="2543178" cy="1800000"/>
          </a:xfrm>
          <a:prstGeom prst="rect">
            <a:avLst/>
          </a:prstGeom>
        </p:spPr>
      </p:pic>
      <p:sp>
        <p:nvSpPr>
          <p:cNvPr id="23" name="Retângulo 22"/>
          <p:cNvSpPr/>
          <p:nvPr/>
        </p:nvSpPr>
        <p:spPr>
          <a:xfrm>
            <a:off x="10111055" y="3930633"/>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24" name="Conector de seta reta 23"/>
          <p:cNvCxnSpPr>
            <a:stCxn id="23" idx="2"/>
          </p:cNvCxnSpPr>
          <p:nvPr/>
        </p:nvCxnSpPr>
        <p:spPr>
          <a:xfrm flipH="1">
            <a:off x="9908658" y="4293703"/>
            <a:ext cx="843374" cy="5640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Imagem 7"/>
          <p:cNvPicPr>
            <a:picLocks noChangeAspect="1"/>
          </p:cNvPicPr>
          <p:nvPr/>
        </p:nvPicPr>
        <p:blipFill>
          <a:blip r:embed="rId5"/>
          <a:stretch>
            <a:fillRect/>
          </a:stretch>
        </p:blipFill>
        <p:spPr>
          <a:xfrm>
            <a:off x="717642" y="5343270"/>
            <a:ext cx="4535225" cy="1364749"/>
          </a:xfrm>
          <a:prstGeom prst="rect">
            <a:avLst/>
          </a:prstGeom>
        </p:spPr>
      </p:pic>
      <p:pic>
        <p:nvPicPr>
          <p:cNvPr id="9" name="Imagem 8"/>
          <p:cNvPicPr>
            <a:picLocks noChangeAspect="1"/>
          </p:cNvPicPr>
          <p:nvPr/>
        </p:nvPicPr>
        <p:blipFill>
          <a:blip r:embed="rId6"/>
          <a:stretch>
            <a:fillRect/>
          </a:stretch>
        </p:blipFill>
        <p:spPr>
          <a:xfrm>
            <a:off x="6572433" y="5343270"/>
            <a:ext cx="4534065" cy="1364400"/>
          </a:xfrm>
          <a:prstGeom prst="rect">
            <a:avLst/>
          </a:prstGeom>
        </p:spPr>
      </p:pic>
    </p:spTree>
    <p:extLst>
      <p:ext uri="{BB962C8B-B14F-4D97-AF65-F5344CB8AC3E}">
        <p14:creationId xmlns:p14="http://schemas.microsoft.com/office/powerpoint/2010/main" val="34108627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1 and Exp.3 – T-Test between Scores</a:t>
            </a:r>
            <a:r>
              <a:rPr lang="en-GB" dirty="0">
                <a:latin typeface="Calibri" panose="020F0502020204030204" pitchFamily="34" charset="0"/>
              </a:rPr>
              <a:t>’ – Packet Loss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=8.1,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a:t>
            </a:r>
          </a:p>
          <a:p>
            <a:pPr lvl="1" indent="0">
              <a:spcBef>
                <a:spcPts val="600"/>
              </a:spcBef>
              <a:spcAft>
                <a:spcPts val="600"/>
              </a:spcAft>
              <a:buClr>
                <a:schemeClr val="accent4">
                  <a:lumMod val="75000"/>
                </a:schemeClr>
              </a:buClr>
              <a:buNone/>
            </a:pPr>
            <a:r>
              <a:rPr lang="en-US" sz="1800" dirty="0" smtClean="0">
                <a:solidFill>
                  <a:schemeClr val="tx1">
                    <a:lumMod val="75000"/>
                    <a:lumOff val="25000"/>
                  </a:schemeClr>
                </a:solidFill>
                <a:latin typeface="Calibri" panose="020F0502020204030204" pitchFamily="34" charset="0"/>
              </a:rPr>
              <a:t>                          Park Run                                                                                      Romeo &amp; Juliet</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4481304" y="358214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2"/>
          </p:cNvCxnSpPr>
          <p:nvPr/>
        </p:nvCxnSpPr>
        <p:spPr>
          <a:xfrm flipH="1">
            <a:off x="4160816" y="3945210"/>
            <a:ext cx="961465" cy="7350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tângulo 20"/>
          <p:cNvSpPr/>
          <p:nvPr/>
        </p:nvSpPr>
        <p:spPr>
          <a:xfrm>
            <a:off x="10183012" y="355445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22" name="Conector de seta reta 21"/>
          <p:cNvCxnSpPr>
            <a:stCxn id="21" idx="2"/>
          </p:cNvCxnSpPr>
          <p:nvPr/>
        </p:nvCxnSpPr>
        <p:spPr>
          <a:xfrm flipH="1">
            <a:off x="9815668" y="3917520"/>
            <a:ext cx="1008321" cy="7627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1790580" y="3276631"/>
            <a:ext cx="2543178" cy="1800000"/>
          </a:xfrm>
          <a:prstGeom prst="rect">
            <a:avLst/>
          </a:prstGeom>
        </p:spPr>
      </p:pic>
      <p:pic>
        <p:nvPicPr>
          <p:cNvPr id="5" name="Imagem 4"/>
          <p:cNvPicPr>
            <a:picLocks noChangeAspect="1"/>
          </p:cNvPicPr>
          <p:nvPr/>
        </p:nvPicPr>
        <p:blipFill>
          <a:blip r:embed="rId4"/>
          <a:stretch>
            <a:fillRect/>
          </a:stretch>
        </p:blipFill>
        <p:spPr>
          <a:xfrm>
            <a:off x="7427507" y="3276631"/>
            <a:ext cx="2543178" cy="1800000"/>
          </a:xfrm>
          <a:prstGeom prst="rect">
            <a:avLst/>
          </a:prstGeom>
        </p:spPr>
      </p:pic>
      <p:pic>
        <p:nvPicPr>
          <p:cNvPr id="10" name="Imagem 9"/>
          <p:cNvPicPr>
            <a:picLocks noChangeAspect="1"/>
          </p:cNvPicPr>
          <p:nvPr/>
        </p:nvPicPr>
        <p:blipFill>
          <a:blip r:embed="rId5"/>
          <a:stretch>
            <a:fillRect/>
          </a:stretch>
        </p:blipFill>
        <p:spPr>
          <a:xfrm>
            <a:off x="795136" y="5231503"/>
            <a:ext cx="4534065" cy="1364400"/>
          </a:xfrm>
          <a:prstGeom prst="rect">
            <a:avLst/>
          </a:prstGeom>
        </p:spPr>
      </p:pic>
      <p:pic>
        <p:nvPicPr>
          <p:cNvPr id="11" name="Imagem 10"/>
          <p:cNvPicPr>
            <a:picLocks noChangeAspect="1"/>
          </p:cNvPicPr>
          <p:nvPr/>
        </p:nvPicPr>
        <p:blipFill>
          <a:blip r:embed="rId6"/>
          <a:stretch>
            <a:fillRect/>
          </a:stretch>
        </p:blipFill>
        <p:spPr>
          <a:xfrm>
            <a:off x="6432063" y="5231503"/>
            <a:ext cx="4534065" cy="1364400"/>
          </a:xfrm>
          <a:prstGeom prst="rect">
            <a:avLst/>
          </a:prstGeom>
        </p:spPr>
      </p:pic>
    </p:spTree>
    <p:extLst>
      <p:ext uri="{BB962C8B-B14F-4D97-AF65-F5344CB8AC3E}">
        <p14:creationId xmlns:p14="http://schemas.microsoft.com/office/powerpoint/2010/main" val="25453117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1 and Exp.3 – T-Test between Scores</a:t>
            </a:r>
            <a:r>
              <a:rPr lang="en-GB" dirty="0">
                <a:latin typeface="Calibri" panose="020F0502020204030204" pitchFamily="34" charset="0"/>
              </a:rPr>
              <a:t>’ – Packet Loss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=8.1,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a:t>
            </a:r>
          </a:p>
          <a:p>
            <a:pPr lvl="1" indent="0">
              <a:spcBef>
                <a:spcPts val="600"/>
              </a:spcBef>
              <a:spcAft>
                <a:spcPts val="600"/>
              </a:spcAft>
              <a:buClr>
                <a:schemeClr val="accent4">
                  <a:lumMod val="75000"/>
                </a:schemeClr>
              </a:buClr>
              <a:buNone/>
            </a:pPr>
            <a:r>
              <a:rPr lang="en-US" sz="1800" dirty="0" smtClean="0">
                <a:solidFill>
                  <a:schemeClr val="tx1">
                    <a:lumMod val="75000"/>
                    <a:lumOff val="25000"/>
                  </a:schemeClr>
                </a:solidFill>
                <a:latin typeface="Calibri" panose="020F0502020204030204" pitchFamily="34" charset="0"/>
              </a:rPr>
              <a:t>                            Cactus                                                                                            Basketball</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4457777" y="3797833"/>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2"/>
          </p:cNvCxnSpPr>
          <p:nvPr/>
        </p:nvCxnSpPr>
        <p:spPr>
          <a:xfrm flipH="1">
            <a:off x="4156364" y="4160903"/>
            <a:ext cx="942390" cy="4775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tângulo 20"/>
          <p:cNvSpPr/>
          <p:nvPr/>
        </p:nvSpPr>
        <p:spPr>
          <a:xfrm>
            <a:off x="10036902" y="3692012"/>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22" name="Conector de seta reta 21"/>
          <p:cNvCxnSpPr>
            <a:stCxn id="21" idx="2"/>
          </p:cNvCxnSpPr>
          <p:nvPr/>
        </p:nvCxnSpPr>
        <p:spPr>
          <a:xfrm flipH="1">
            <a:off x="9792393" y="4055082"/>
            <a:ext cx="885486" cy="5267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3"/>
          <a:stretch>
            <a:fillRect/>
          </a:stretch>
        </p:blipFill>
        <p:spPr>
          <a:xfrm>
            <a:off x="1777391" y="3260903"/>
            <a:ext cx="2543178" cy="1800000"/>
          </a:xfrm>
          <a:prstGeom prst="rect">
            <a:avLst/>
          </a:prstGeom>
        </p:spPr>
      </p:pic>
      <p:pic>
        <p:nvPicPr>
          <p:cNvPr id="7" name="Imagem 6"/>
          <p:cNvPicPr>
            <a:picLocks noChangeAspect="1"/>
          </p:cNvPicPr>
          <p:nvPr/>
        </p:nvPicPr>
        <p:blipFill>
          <a:blip r:embed="rId4"/>
          <a:stretch>
            <a:fillRect/>
          </a:stretch>
        </p:blipFill>
        <p:spPr>
          <a:xfrm>
            <a:off x="7413460" y="3260903"/>
            <a:ext cx="2543178" cy="1800000"/>
          </a:xfrm>
          <a:prstGeom prst="rect">
            <a:avLst/>
          </a:prstGeom>
        </p:spPr>
      </p:pic>
      <p:pic>
        <p:nvPicPr>
          <p:cNvPr id="10" name="Imagem 9"/>
          <p:cNvPicPr>
            <a:picLocks noChangeAspect="1"/>
          </p:cNvPicPr>
          <p:nvPr/>
        </p:nvPicPr>
        <p:blipFill>
          <a:blip r:embed="rId5"/>
          <a:stretch>
            <a:fillRect/>
          </a:stretch>
        </p:blipFill>
        <p:spPr>
          <a:xfrm>
            <a:off x="781947" y="5167724"/>
            <a:ext cx="4534065" cy="1364400"/>
          </a:xfrm>
          <a:prstGeom prst="rect">
            <a:avLst/>
          </a:prstGeom>
        </p:spPr>
      </p:pic>
      <p:pic>
        <p:nvPicPr>
          <p:cNvPr id="11" name="Imagem 10"/>
          <p:cNvPicPr>
            <a:picLocks noChangeAspect="1"/>
          </p:cNvPicPr>
          <p:nvPr/>
        </p:nvPicPr>
        <p:blipFill>
          <a:blip r:embed="rId6"/>
          <a:stretch>
            <a:fillRect/>
          </a:stretch>
        </p:blipFill>
        <p:spPr>
          <a:xfrm>
            <a:off x="6418016" y="5132117"/>
            <a:ext cx="4534065" cy="1364400"/>
          </a:xfrm>
          <a:prstGeom prst="rect">
            <a:avLst/>
          </a:prstGeom>
        </p:spPr>
      </p:pic>
    </p:spTree>
    <p:extLst>
      <p:ext uri="{BB962C8B-B14F-4D97-AF65-F5344CB8AC3E}">
        <p14:creationId xmlns:p14="http://schemas.microsoft.com/office/powerpoint/2010/main" val="27309276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1 and Exp.3 – T-Test between Scores</a:t>
            </a:r>
            <a:r>
              <a:rPr lang="en-GB" dirty="0">
                <a:latin typeface="Calibri" panose="020F0502020204030204" pitchFamily="34" charset="0"/>
              </a:rPr>
              <a:t>’ – Packet Loss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=8.1,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a:t>
            </a:r>
          </a:p>
          <a:p>
            <a:pPr lvl="1" indent="0">
              <a:spcBef>
                <a:spcPts val="600"/>
              </a:spcBef>
              <a:spcAft>
                <a:spcPts val="600"/>
              </a:spcAft>
              <a:buClr>
                <a:schemeClr val="accent4">
                  <a:lumMod val="75000"/>
                </a:schemeClr>
              </a:buClr>
              <a:buNone/>
            </a:pPr>
            <a:r>
              <a:rPr lang="en-US" sz="1800" dirty="0" smtClean="0">
                <a:solidFill>
                  <a:schemeClr val="tx1">
                    <a:lumMod val="75000"/>
                    <a:lumOff val="25000"/>
                  </a:schemeClr>
                </a:solidFill>
                <a:latin typeface="Calibri" panose="020F0502020204030204" pitchFamily="34" charset="0"/>
              </a:rPr>
              <a:t>      				            Barbecue</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7794993" y="380107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2"/>
          </p:cNvCxnSpPr>
          <p:nvPr/>
        </p:nvCxnSpPr>
        <p:spPr>
          <a:xfrm flipH="1">
            <a:off x="7331827" y="4164140"/>
            <a:ext cx="1104143" cy="3749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4979204" y="3161639"/>
            <a:ext cx="2543178" cy="1800000"/>
          </a:xfrm>
          <a:prstGeom prst="rect">
            <a:avLst/>
          </a:prstGeom>
        </p:spPr>
      </p:pic>
      <p:pic>
        <p:nvPicPr>
          <p:cNvPr id="7" name="Imagem 6"/>
          <p:cNvPicPr>
            <a:picLocks noChangeAspect="1"/>
          </p:cNvPicPr>
          <p:nvPr/>
        </p:nvPicPr>
        <p:blipFill>
          <a:blip r:embed="rId4"/>
          <a:stretch>
            <a:fillRect/>
          </a:stretch>
        </p:blipFill>
        <p:spPr>
          <a:xfrm>
            <a:off x="4048503" y="5177475"/>
            <a:ext cx="4534065" cy="1364400"/>
          </a:xfrm>
          <a:prstGeom prst="rect">
            <a:avLst/>
          </a:prstGeom>
        </p:spPr>
      </p:pic>
    </p:spTree>
    <p:extLst>
      <p:ext uri="{BB962C8B-B14F-4D97-AF65-F5344CB8AC3E}">
        <p14:creationId xmlns:p14="http://schemas.microsoft.com/office/powerpoint/2010/main" val="18691835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a:latin typeface="Calibri" panose="020F0502020204030204" pitchFamily="34" charset="0"/>
              </a:rPr>
              <a:t>Exp. 1 and Exp.3 – T-Test between Scores’ – Packet Loss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=8.1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OBS: the filter has been selected for each video (separately)</a:t>
            </a:r>
            <a:endParaRPr lang="en-US" sz="1600" dirty="0">
              <a:solidFill>
                <a:schemeClr val="tx1">
                  <a:lumMod val="75000"/>
                  <a:lumOff val="25000"/>
                </a:schemeClr>
              </a:solidFill>
              <a:latin typeface="Calibri" panose="020F0502020204030204" pitchFamily="34" charset="0"/>
              <a:sym typeface="Wingdings 3" panose="05040102010807070707" pitchFamily="18" charset="2"/>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NON PARAMETRIC TESTS  2-INDEPENDENT SAMPLES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PAIRS: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score1 </a:t>
            </a:r>
            <a:r>
              <a:rPr lang="en-GB" sz="1600" dirty="0">
                <a:solidFill>
                  <a:schemeClr val="tx1">
                    <a:lumMod val="75000"/>
                    <a:lumOff val="25000"/>
                  </a:schemeClr>
                </a:solidFill>
                <a:latin typeface="Calibri" panose="020F0502020204030204" pitchFamily="34" charset="0"/>
                <a:sym typeface="Wingdings 3" panose="05040102010807070707" pitchFamily="18" charset="2"/>
              </a:rPr>
              <a:t>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score3</a:t>
            </a:r>
            <a:endParaRPr lang="en-GB" sz="16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TYPE: Mann Whitney</a:t>
            </a:r>
            <a:endParaRPr lang="en-GB" sz="16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2204437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1 – Non Parametric tests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in SPSS </a:t>
            </a:r>
            <a:r>
              <a:rPr lang="en-US" dirty="0" smtClean="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DATA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partic</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=1</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smtClean="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NON PARAMETRIC TESTS </a:t>
            </a:r>
            <a:r>
              <a:rPr lang="en-US" sz="1800" dirty="0">
                <a:solidFill>
                  <a:schemeClr val="tx1">
                    <a:lumMod val="75000"/>
                    <a:lumOff val="25000"/>
                  </a:schemeClr>
                </a:solidFill>
                <a:latin typeface="Calibri" panose="020F0502020204030204" pitchFamily="34" charset="0"/>
                <a:sym typeface="Wingdings 3" panose="05040102010807070707" pitchFamily="18" charset="2"/>
              </a:rPr>
              <a:t>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2-INDEPENDENT SAMPLES</a:t>
            </a:r>
            <a:endParaRPr lang="en-US" sz="18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TEST PAIRS: MOS1   MOS2; MOS1 </a:t>
            </a:r>
            <a:r>
              <a:rPr lang="en-GB" sz="1600" dirty="0">
                <a:solidFill>
                  <a:schemeClr val="tx1">
                    <a:lumMod val="75000"/>
                    <a:lumOff val="25000"/>
                  </a:schemeClr>
                </a:solidFill>
                <a:latin typeface="Calibri" panose="020F0502020204030204" pitchFamily="34" charset="0"/>
                <a:sym typeface="Wingdings 3" panose="05040102010807070707" pitchFamily="18" charset="2"/>
              </a:rPr>
              <a:t></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  MOS3; MOS2   MOS3</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TEST TYPE: Mann Whitney</a:t>
            </a:r>
            <a:endParaRPr lang="en-GB" sz="1600" dirty="0">
              <a:solidFill>
                <a:schemeClr val="tx1">
                  <a:lumMod val="75000"/>
                  <a:lumOff val="25000"/>
                </a:schemeClr>
              </a:solidFill>
              <a:latin typeface="Calibri" panose="020F0502020204030204" pitchFamily="34" charset="0"/>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endParaRPr lang="en-GB" sz="1600" dirty="0" smtClean="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31134782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1 and Exp.3 – T-Test between Scores</a:t>
            </a:r>
            <a:r>
              <a:rPr lang="en-GB" dirty="0">
                <a:latin typeface="Calibri" panose="020F0502020204030204" pitchFamily="34" charset="0"/>
              </a:rPr>
              <a:t>’ – Packet Loss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=8.1,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to Park Joy </a:t>
            </a:r>
            <a:r>
              <a:rPr lang="en-US" sz="1200" dirty="0" smtClean="0">
                <a:solidFill>
                  <a:schemeClr val="tx1">
                    <a:lumMod val="75000"/>
                    <a:lumOff val="25000"/>
                  </a:schemeClr>
                </a:solidFill>
                <a:latin typeface="Calibri" panose="020F0502020204030204" pitchFamily="34" charset="0"/>
              </a:rPr>
              <a:t>(Original  / Packet Loss)</a:t>
            </a:r>
            <a:endParaRPr lang="en-US" sz="1800" dirty="0">
              <a:solidFill>
                <a:schemeClr val="tx1">
                  <a:lumMod val="75000"/>
                  <a:lumOff val="25000"/>
                </a:schemeClr>
              </a:solidFill>
              <a:latin typeface="Calibri" panose="020F0502020204030204" pitchFamily="34" charset="0"/>
            </a:endParaRPr>
          </a:p>
        </p:txBody>
      </p:sp>
      <p:pic>
        <p:nvPicPr>
          <p:cNvPr id="6" name="Imagem 5"/>
          <p:cNvPicPr>
            <a:picLocks noChangeAspect="1"/>
          </p:cNvPicPr>
          <p:nvPr/>
        </p:nvPicPr>
        <p:blipFill>
          <a:blip r:embed="rId3"/>
          <a:stretch>
            <a:fillRect/>
          </a:stretch>
        </p:blipFill>
        <p:spPr>
          <a:xfrm>
            <a:off x="2204299" y="2970767"/>
            <a:ext cx="2494510" cy="2160000"/>
          </a:xfrm>
          <a:prstGeom prst="rect">
            <a:avLst/>
          </a:prstGeom>
        </p:spPr>
      </p:pic>
      <p:pic>
        <p:nvPicPr>
          <p:cNvPr id="8" name="Imagem 7"/>
          <p:cNvPicPr>
            <a:picLocks noChangeAspect="1"/>
          </p:cNvPicPr>
          <p:nvPr/>
        </p:nvPicPr>
        <p:blipFill>
          <a:blip r:embed="rId4"/>
          <a:stretch>
            <a:fillRect/>
          </a:stretch>
        </p:blipFill>
        <p:spPr>
          <a:xfrm>
            <a:off x="7848289" y="2902451"/>
            <a:ext cx="2494511" cy="2160000"/>
          </a:xfrm>
          <a:prstGeom prst="rect">
            <a:avLst/>
          </a:prstGeom>
        </p:spPr>
      </p:pic>
      <p:sp>
        <p:nvSpPr>
          <p:cNvPr id="11" name="Retângulo 10"/>
          <p:cNvSpPr/>
          <p:nvPr/>
        </p:nvSpPr>
        <p:spPr>
          <a:xfrm>
            <a:off x="10790958" y="3217121"/>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2" name="Conector de seta reta 11"/>
          <p:cNvCxnSpPr>
            <a:stCxn id="11" idx="2"/>
          </p:cNvCxnSpPr>
          <p:nvPr/>
        </p:nvCxnSpPr>
        <p:spPr>
          <a:xfrm flipH="1">
            <a:off x="10224655" y="3580191"/>
            <a:ext cx="1207280" cy="542922"/>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tângulo 14"/>
          <p:cNvSpPr/>
          <p:nvPr/>
        </p:nvSpPr>
        <p:spPr>
          <a:xfrm>
            <a:off x="4809565" y="3217121"/>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2"/>
          </p:cNvCxnSpPr>
          <p:nvPr/>
        </p:nvCxnSpPr>
        <p:spPr>
          <a:xfrm flipH="1">
            <a:off x="4572001" y="3580191"/>
            <a:ext cx="878541" cy="6094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Imagem 12"/>
          <p:cNvPicPr>
            <a:picLocks noChangeAspect="1"/>
          </p:cNvPicPr>
          <p:nvPr/>
        </p:nvPicPr>
        <p:blipFill>
          <a:blip r:embed="rId5"/>
          <a:stretch>
            <a:fillRect/>
          </a:stretch>
        </p:blipFill>
        <p:spPr>
          <a:xfrm>
            <a:off x="1241917" y="5280361"/>
            <a:ext cx="4546028" cy="1368000"/>
          </a:xfrm>
          <a:prstGeom prst="rect">
            <a:avLst/>
          </a:prstGeom>
        </p:spPr>
      </p:pic>
      <p:pic>
        <p:nvPicPr>
          <p:cNvPr id="14" name="Imagem 13"/>
          <p:cNvPicPr>
            <a:picLocks noChangeAspect="1"/>
          </p:cNvPicPr>
          <p:nvPr/>
        </p:nvPicPr>
        <p:blipFill>
          <a:blip r:embed="rId6"/>
          <a:stretch>
            <a:fillRect/>
          </a:stretch>
        </p:blipFill>
        <p:spPr>
          <a:xfrm>
            <a:off x="6885907" y="5280360"/>
            <a:ext cx="4546028" cy="1368000"/>
          </a:xfrm>
          <a:prstGeom prst="rect">
            <a:avLst/>
          </a:prstGeom>
        </p:spPr>
      </p:pic>
    </p:spTree>
    <p:extLst>
      <p:ext uri="{BB962C8B-B14F-4D97-AF65-F5344CB8AC3E}">
        <p14:creationId xmlns:p14="http://schemas.microsoft.com/office/powerpoint/2010/main" val="9659398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1 and Exp.3 – T-Test between Scores</a:t>
            </a:r>
            <a:r>
              <a:rPr lang="en-GB" dirty="0">
                <a:latin typeface="Calibri" panose="020F0502020204030204" pitchFamily="34" charset="0"/>
              </a:rPr>
              <a:t>’ – Packet Loss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=8.1,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to Into Tree </a:t>
            </a:r>
            <a:r>
              <a:rPr lang="en-US" sz="1200" dirty="0" smtClean="0">
                <a:solidFill>
                  <a:schemeClr val="tx1">
                    <a:lumMod val="75000"/>
                    <a:lumOff val="25000"/>
                  </a:schemeClr>
                </a:solidFill>
                <a:latin typeface="Calibri" panose="020F0502020204030204" pitchFamily="34" charset="0"/>
              </a:rPr>
              <a:t>(Original  and Packet Loss)</a:t>
            </a:r>
            <a:endParaRPr lang="en-US" sz="1800" dirty="0">
              <a:solidFill>
                <a:schemeClr val="tx1">
                  <a:lumMod val="75000"/>
                  <a:lumOff val="25000"/>
                </a:schemeClr>
              </a:solidFill>
              <a:latin typeface="Calibri" panose="020F0502020204030204" pitchFamily="34" charset="0"/>
            </a:endParaRPr>
          </a:p>
        </p:txBody>
      </p:sp>
      <p:sp>
        <p:nvSpPr>
          <p:cNvPr id="11" name="Retângulo 10"/>
          <p:cNvSpPr/>
          <p:nvPr/>
        </p:nvSpPr>
        <p:spPr>
          <a:xfrm>
            <a:off x="10664760" y="3209505"/>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2" name="Conector de seta reta 11"/>
          <p:cNvCxnSpPr>
            <a:stCxn id="11" idx="2"/>
          </p:cNvCxnSpPr>
          <p:nvPr/>
        </p:nvCxnSpPr>
        <p:spPr>
          <a:xfrm flipH="1">
            <a:off x="10440375" y="3572575"/>
            <a:ext cx="865362" cy="60092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tângulo 14"/>
          <p:cNvSpPr/>
          <p:nvPr/>
        </p:nvSpPr>
        <p:spPr>
          <a:xfrm>
            <a:off x="4809565" y="3209505"/>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2"/>
          </p:cNvCxnSpPr>
          <p:nvPr/>
        </p:nvCxnSpPr>
        <p:spPr>
          <a:xfrm flipH="1">
            <a:off x="4507362" y="3572575"/>
            <a:ext cx="943180" cy="5868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a:stretch>
            <a:fillRect/>
          </a:stretch>
        </p:blipFill>
        <p:spPr>
          <a:xfrm>
            <a:off x="2157143" y="2953945"/>
            <a:ext cx="2494510" cy="2160000"/>
          </a:xfrm>
          <a:prstGeom prst="rect">
            <a:avLst/>
          </a:prstGeom>
        </p:spPr>
      </p:pic>
      <p:pic>
        <p:nvPicPr>
          <p:cNvPr id="7" name="Imagem 6"/>
          <p:cNvPicPr>
            <a:picLocks noChangeAspect="1"/>
          </p:cNvPicPr>
          <p:nvPr/>
        </p:nvPicPr>
        <p:blipFill>
          <a:blip r:embed="rId4"/>
          <a:stretch>
            <a:fillRect/>
          </a:stretch>
        </p:blipFill>
        <p:spPr>
          <a:xfrm>
            <a:off x="8084084" y="2953945"/>
            <a:ext cx="2494510" cy="2160000"/>
          </a:xfrm>
          <a:prstGeom prst="rect">
            <a:avLst/>
          </a:prstGeom>
        </p:spPr>
      </p:pic>
      <p:pic>
        <p:nvPicPr>
          <p:cNvPr id="8" name="Imagem 7"/>
          <p:cNvPicPr>
            <a:picLocks noChangeAspect="1"/>
          </p:cNvPicPr>
          <p:nvPr/>
        </p:nvPicPr>
        <p:blipFill>
          <a:blip r:embed="rId5"/>
          <a:stretch>
            <a:fillRect/>
          </a:stretch>
        </p:blipFill>
        <p:spPr>
          <a:xfrm>
            <a:off x="1131384" y="5113945"/>
            <a:ext cx="4546028" cy="1368000"/>
          </a:xfrm>
          <a:prstGeom prst="rect">
            <a:avLst/>
          </a:prstGeom>
        </p:spPr>
      </p:pic>
      <p:pic>
        <p:nvPicPr>
          <p:cNvPr id="9" name="Imagem 8"/>
          <p:cNvPicPr>
            <a:picLocks noChangeAspect="1"/>
          </p:cNvPicPr>
          <p:nvPr/>
        </p:nvPicPr>
        <p:blipFill>
          <a:blip r:embed="rId6"/>
          <a:stretch>
            <a:fillRect/>
          </a:stretch>
        </p:blipFill>
        <p:spPr>
          <a:xfrm>
            <a:off x="7058325" y="5086243"/>
            <a:ext cx="4546028" cy="1368000"/>
          </a:xfrm>
          <a:prstGeom prst="rect">
            <a:avLst/>
          </a:prstGeom>
        </p:spPr>
      </p:pic>
    </p:spTree>
    <p:extLst>
      <p:ext uri="{BB962C8B-B14F-4D97-AF65-F5344CB8AC3E}">
        <p14:creationId xmlns:p14="http://schemas.microsoft.com/office/powerpoint/2010/main" val="39096714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1 and Exp.3 – T-Test between Scores</a:t>
            </a:r>
            <a:r>
              <a:rPr lang="en-GB" dirty="0">
                <a:latin typeface="Calibri" panose="020F0502020204030204" pitchFamily="34" charset="0"/>
              </a:rPr>
              <a:t>’ – Packet Loss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=8.1,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to Park Run </a:t>
            </a:r>
            <a:r>
              <a:rPr lang="en-US" sz="1200" dirty="0" smtClean="0">
                <a:solidFill>
                  <a:schemeClr val="tx1">
                    <a:lumMod val="75000"/>
                    <a:lumOff val="25000"/>
                  </a:schemeClr>
                </a:solidFill>
                <a:latin typeface="Calibri" panose="020F0502020204030204" pitchFamily="34" charset="0"/>
              </a:rPr>
              <a:t>(Original  and Packet Loss)</a:t>
            </a:r>
            <a:endParaRPr lang="en-US" sz="1800" dirty="0">
              <a:solidFill>
                <a:schemeClr val="tx1">
                  <a:lumMod val="75000"/>
                  <a:lumOff val="25000"/>
                </a:schemeClr>
              </a:solidFill>
              <a:latin typeface="Calibri" panose="020F0502020204030204" pitchFamily="34" charset="0"/>
            </a:endParaRPr>
          </a:p>
        </p:txBody>
      </p:sp>
      <p:sp>
        <p:nvSpPr>
          <p:cNvPr id="11" name="Retângulo 10"/>
          <p:cNvSpPr/>
          <p:nvPr/>
        </p:nvSpPr>
        <p:spPr>
          <a:xfrm>
            <a:off x="10747339" y="3144226"/>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2" name="Conector de seta reta 11"/>
          <p:cNvCxnSpPr>
            <a:stCxn id="11" idx="2"/>
          </p:cNvCxnSpPr>
          <p:nvPr/>
        </p:nvCxnSpPr>
        <p:spPr>
          <a:xfrm flipH="1">
            <a:off x="10440437" y="3507296"/>
            <a:ext cx="947879" cy="66044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tângulo 14"/>
          <p:cNvSpPr/>
          <p:nvPr/>
        </p:nvSpPr>
        <p:spPr>
          <a:xfrm>
            <a:off x="4898295" y="3144226"/>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2"/>
          </p:cNvCxnSpPr>
          <p:nvPr/>
        </p:nvCxnSpPr>
        <p:spPr>
          <a:xfrm flipH="1">
            <a:off x="4549950" y="3507296"/>
            <a:ext cx="989322" cy="6604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2193801" y="2953945"/>
            <a:ext cx="2494510" cy="2160000"/>
          </a:xfrm>
          <a:prstGeom prst="rect">
            <a:avLst/>
          </a:prstGeom>
        </p:spPr>
      </p:pic>
      <p:pic>
        <p:nvPicPr>
          <p:cNvPr id="5" name="Imagem 4"/>
          <p:cNvPicPr>
            <a:picLocks noChangeAspect="1"/>
          </p:cNvPicPr>
          <p:nvPr/>
        </p:nvPicPr>
        <p:blipFill>
          <a:blip r:embed="rId4"/>
          <a:stretch>
            <a:fillRect/>
          </a:stretch>
        </p:blipFill>
        <p:spPr>
          <a:xfrm>
            <a:off x="8084084" y="2953945"/>
            <a:ext cx="2494510" cy="2160000"/>
          </a:xfrm>
          <a:prstGeom prst="rect">
            <a:avLst/>
          </a:prstGeom>
        </p:spPr>
      </p:pic>
      <p:pic>
        <p:nvPicPr>
          <p:cNvPr id="8" name="Imagem 7"/>
          <p:cNvPicPr>
            <a:picLocks noChangeAspect="1"/>
          </p:cNvPicPr>
          <p:nvPr/>
        </p:nvPicPr>
        <p:blipFill>
          <a:blip r:embed="rId5"/>
          <a:stretch>
            <a:fillRect/>
          </a:stretch>
        </p:blipFill>
        <p:spPr>
          <a:xfrm>
            <a:off x="1123395" y="5203503"/>
            <a:ext cx="4546028" cy="1368000"/>
          </a:xfrm>
          <a:prstGeom prst="rect">
            <a:avLst/>
          </a:prstGeom>
        </p:spPr>
      </p:pic>
      <p:pic>
        <p:nvPicPr>
          <p:cNvPr id="9" name="Imagem 8"/>
          <p:cNvPicPr>
            <a:picLocks noChangeAspect="1"/>
          </p:cNvPicPr>
          <p:nvPr/>
        </p:nvPicPr>
        <p:blipFill>
          <a:blip r:embed="rId6"/>
          <a:stretch>
            <a:fillRect/>
          </a:stretch>
        </p:blipFill>
        <p:spPr>
          <a:xfrm>
            <a:off x="7058325" y="5203503"/>
            <a:ext cx="4546028" cy="1368000"/>
          </a:xfrm>
          <a:prstGeom prst="rect">
            <a:avLst/>
          </a:prstGeom>
        </p:spPr>
      </p:pic>
    </p:spTree>
    <p:extLst>
      <p:ext uri="{BB962C8B-B14F-4D97-AF65-F5344CB8AC3E}">
        <p14:creationId xmlns:p14="http://schemas.microsoft.com/office/powerpoint/2010/main" val="41091639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1 and Exp.3 – T-Test between Scores</a:t>
            </a:r>
            <a:r>
              <a:rPr lang="en-GB" dirty="0">
                <a:latin typeface="Calibri" panose="020F0502020204030204" pitchFamily="34" charset="0"/>
              </a:rPr>
              <a:t>’ – Packet Loss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=8.1,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to Romeo &amp; Juliet </a:t>
            </a:r>
            <a:r>
              <a:rPr lang="en-US" sz="1200" dirty="0" smtClean="0">
                <a:solidFill>
                  <a:schemeClr val="tx1">
                    <a:lumMod val="75000"/>
                    <a:lumOff val="25000"/>
                  </a:schemeClr>
                </a:solidFill>
                <a:latin typeface="Calibri" panose="020F0502020204030204" pitchFamily="34" charset="0"/>
              </a:rPr>
              <a:t>(Original  and Packet Loss)</a:t>
            </a:r>
            <a:endParaRPr lang="en-US" sz="1800" dirty="0">
              <a:solidFill>
                <a:schemeClr val="tx1">
                  <a:lumMod val="75000"/>
                  <a:lumOff val="25000"/>
                </a:schemeClr>
              </a:solidFill>
              <a:latin typeface="Calibri" panose="020F0502020204030204" pitchFamily="34" charset="0"/>
            </a:endParaRPr>
          </a:p>
        </p:txBody>
      </p:sp>
      <p:sp>
        <p:nvSpPr>
          <p:cNvPr id="11" name="Retângulo 10"/>
          <p:cNvSpPr/>
          <p:nvPr/>
        </p:nvSpPr>
        <p:spPr>
          <a:xfrm>
            <a:off x="10498444" y="3144226"/>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2" name="Conector de seta reta 11"/>
          <p:cNvCxnSpPr>
            <a:stCxn id="11" idx="2"/>
          </p:cNvCxnSpPr>
          <p:nvPr/>
        </p:nvCxnSpPr>
        <p:spPr>
          <a:xfrm flipH="1">
            <a:off x="10222362" y="3507296"/>
            <a:ext cx="917059" cy="561784"/>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tângulo 14"/>
          <p:cNvSpPr/>
          <p:nvPr/>
        </p:nvSpPr>
        <p:spPr>
          <a:xfrm>
            <a:off x="4629034" y="3124123"/>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2"/>
          </p:cNvCxnSpPr>
          <p:nvPr/>
        </p:nvCxnSpPr>
        <p:spPr>
          <a:xfrm flipH="1">
            <a:off x="4309242" y="3487193"/>
            <a:ext cx="960769" cy="5808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1933478" y="2869200"/>
            <a:ext cx="2494510" cy="2160000"/>
          </a:xfrm>
          <a:prstGeom prst="rect">
            <a:avLst/>
          </a:prstGeom>
        </p:spPr>
      </p:pic>
      <p:pic>
        <p:nvPicPr>
          <p:cNvPr id="5" name="Imagem 4"/>
          <p:cNvPicPr>
            <a:picLocks noChangeAspect="1"/>
          </p:cNvPicPr>
          <p:nvPr/>
        </p:nvPicPr>
        <p:blipFill>
          <a:blip r:embed="rId4"/>
          <a:stretch>
            <a:fillRect/>
          </a:stretch>
        </p:blipFill>
        <p:spPr>
          <a:xfrm>
            <a:off x="7860419" y="2869200"/>
            <a:ext cx="2494510" cy="2160000"/>
          </a:xfrm>
          <a:prstGeom prst="rect">
            <a:avLst/>
          </a:prstGeom>
        </p:spPr>
      </p:pic>
      <p:pic>
        <p:nvPicPr>
          <p:cNvPr id="8" name="Imagem 7"/>
          <p:cNvPicPr>
            <a:picLocks noChangeAspect="1"/>
          </p:cNvPicPr>
          <p:nvPr/>
        </p:nvPicPr>
        <p:blipFill>
          <a:blip r:embed="rId5"/>
          <a:stretch>
            <a:fillRect/>
          </a:stretch>
        </p:blipFill>
        <p:spPr>
          <a:xfrm>
            <a:off x="907719" y="5165862"/>
            <a:ext cx="4546028" cy="1368000"/>
          </a:xfrm>
          <a:prstGeom prst="rect">
            <a:avLst/>
          </a:prstGeom>
        </p:spPr>
      </p:pic>
      <p:pic>
        <p:nvPicPr>
          <p:cNvPr id="9" name="Imagem 8"/>
          <p:cNvPicPr>
            <a:picLocks noChangeAspect="1"/>
          </p:cNvPicPr>
          <p:nvPr/>
        </p:nvPicPr>
        <p:blipFill>
          <a:blip r:embed="rId6"/>
          <a:stretch>
            <a:fillRect/>
          </a:stretch>
        </p:blipFill>
        <p:spPr>
          <a:xfrm>
            <a:off x="6834660" y="5124031"/>
            <a:ext cx="4546028" cy="1368000"/>
          </a:xfrm>
          <a:prstGeom prst="rect">
            <a:avLst/>
          </a:prstGeom>
        </p:spPr>
      </p:pic>
    </p:spTree>
    <p:extLst>
      <p:ext uri="{BB962C8B-B14F-4D97-AF65-F5344CB8AC3E}">
        <p14:creationId xmlns:p14="http://schemas.microsoft.com/office/powerpoint/2010/main" val="2233159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1 and Exp.3 – T-Test between Scores</a:t>
            </a:r>
            <a:r>
              <a:rPr lang="en-GB" dirty="0">
                <a:latin typeface="Calibri" panose="020F0502020204030204" pitchFamily="34" charset="0"/>
              </a:rPr>
              <a:t>’ – Packet Loss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=8.1,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to Cactus </a:t>
            </a:r>
            <a:r>
              <a:rPr lang="en-US" sz="1200" dirty="0" smtClean="0">
                <a:solidFill>
                  <a:schemeClr val="tx1">
                    <a:lumMod val="75000"/>
                    <a:lumOff val="25000"/>
                  </a:schemeClr>
                </a:solidFill>
                <a:latin typeface="Calibri" panose="020F0502020204030204" pitchFamily="34" charset="0"/>
              </a:rPr>
              <a:t>(Original  and Packet Loss)</a:t>
            </a:r>
            <a:endParaRPr lang="en-US" sz="1800" dirty="0">
              <a:solidFill>
                <a:schemeClr val="tx1">
                  <a:lumMod val="75000"/>
                  <a:lumOff val="25000"/>
                </a:schemeClr>
              </a:solidFill>
              <a:latin typeface="Calibri" panose="020F0502020204030204" pitchFamily="34" charset="0"/>
            </a:endParaRPr>
          </a:p>
        </p:txBody>
      </p:sp>
      <p:sp>
        <p:nvSpPr>
          <p:cNvPr id="11" name="Retângulo 10"/>
          <p:cNvSpPr/>
          <p:nvPr/>
        </p:nvSpPr>
        <p:spPr>
          <a:xfrm>
            <a:off x="10454541" y="3198602"/>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2" name="Conector de seta reta 11"/>
          <p:cNvCxnSpPr>
            <a:stCxn id="11" idx="2"/>
          </p:cNvCxnSpPr>
          <p:nvPr/>
        </p:nvCxnSpPr>
        <p:spPr>
          <a:xfrm flipH="1">
            <a:off x="10231622" y="3561672"/>
            <a:ext cx="863896" cy="56947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tângulo 14"/>
          <p:cNvSpPr/>
          <p:nvPr/>
        </p:nvSpPr>
        <p:spPr>
          <a:xfrm>
            <a:off x="4612806" y="3209505"/>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2"/>
          </p:cNvCxnSpPr>
          <p:nvPr/>
        </p:nvCxnSpPr>
        <p:spPr>
          <a:xfrm flipH="1">
            <a:off x="4268330" y="3572575"/>
            <a:ext cx="985453" cy="6004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1925364" y="2953945"/>
            <a:ext cx="2494510" cy="2160000"/>
          </a:xfrm>
          <a:prstGeom prst="rect">
            <a:avLst/>
          </a:prstGeom>
        </p:spPr>
      </p:pic>
      <p:pic>
        <p:nvPicPr>
          <p:cNvPr id="5" name="Imagem 4"/>
          <p:cNvPicPr>
            <a:picLocks noChangeAspect="1"/>
          </p:cNvPicPr>
          <p:nvPr/>
        </p:nvPicPr>
        <p:blipFill>
          <a:blip r:embed="rId4"/>
          <a:stretch>
            <a:fillRect/>
          </a:stretch>
        </p:blipFill>
        <p:spPr>
          <a:xfrm>
            <a:off x="7852305" y="2953945"/>
            <a:ext cx="2494510" cy="2160000"/>
          </a:xfrm>
          <a:prstGeom prst="rect">
            <a:avLst/>
          </a:prstGeom>
        </p:spPr>
      </p:pic>
      <p:pic>
        <p:nvPicPr>
          <p:cNvPr id="8" name="Imagem 7"/>
          <p:cNvPicPr>
            <a:picLocks noChangeAspect="1"/>
          </p:cNvPicPr>
          <p:nvPr/>
        </p:nvPicPr>
        <p:blipFill>
          <a:blip r:embed="rId5"/>
          <a:stretch>
            <a:fillRect/>
          </a:stretch>
        </p:blipFill>
        <p:spPr>
          <a:xfrm>
            <a:off x="899605" y="5208189"/>
            <a:ext cx="4546028" cy="1368000"/>
          </a:xfrm>
          <a:prstGeom prst="rect">
            <a:avLst/>
          </a:prstGeom>
        </p:spPr>
      </p:pic>
      <p:pic>
        <p:nvPicPr>
          <p:cNvPr id="9" name="Imagem 8"/>
          <p:cNvPicPr>
            <a:picLocks noChangeAspect="1"/>
          </p:cNvPicPr>
          <p:nvPr/>
        </p:nvPicPr>
        <p:blipFill>
          <a:blip r:embed="rId6"/>
          <a:stretch>
            <a:fillRect/>
          </a:stretch>
        </p:blipFill>
        <p:spPr>
          <a:xfrm>
            <a:off x="6826546" y="5208189"/>
            <a:ext cx="4546028" cy="1368000"/>
          </a:xfrm>
          <a:prstGeom prst="rect">
            <a:avLst/>
          </a:prstGeom>
        </p:spPr>
      </p:pic>
    </p:spTree>
    <p:extLst>
      <p:ext uri="{BB962C8B-B14F-4D97-AF65-F5344CB8AC3E}">
        <p14:creationId xmlns:p14="http://schemas.microsoft.com/office/powerpoint/2010/main" val="36713253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1 and Exp.3 – T-Test between Scores</a:t>
            </a:r>
            <a:r>
              <a:rPr lang="en-GB" dirty="0">
                <a:latin typeface="Calibri" panose="020F0502020204030204" pitchFamily="34" charset="0"/>
              </a:rPr>
              <a:t>’ – Packet Loss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=8.1,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to Basketball </a:t>
            </a:r>
            <a:r>
              <a:rPr lang="en-US" sz="1200" dirty="0" smtClean="0">
                <a:solidFill>
                  <a:schemeClr val="tx1">
                    <a:lumMod val="75000"/>
                    <a:lumOff val="25000"/>
                  </a:schemeClr>
                </a:solidFill>
                <a:latin typeface="Calibri" panose="020F0502020204030204" pitchFamily="34" charset="0"/>
              </a:rPr>
              <a:t>(Original  and Packet Loss)</a:t>
            </a:r>
            <a:endParaRPr lang="en-US" sz="1800" dirty="0">
              <a:solidFill>
                <a:schemeClr val="tx1">
                  <a:lumMod val="75000"/>
                  <a:lumOff val="25000"/>
                </a:schemeClr>
              </a:solidFill>
              <a:latin typeface="Calibri" panose="020F0502020204030204" pitchFamily="34" charset="0"/>
            </a:endParaRPr>
          </a:p>
        </p:txBody>
      </p:sp>
      <p:sp>
        <p:nvSpPr>
          <p:cNvPr id="11" name="Retângulo 10"/>
          <p:cNvSpPr/>
          <p:nvPr/>
        </p:nvSpPr>
        <p:spPr>
          <a:xfrm>
            <a:off x="10519974" y="3242138"/>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2" name="Conector de seta reta 11"/>
          <p:cNvCxnSpPr>
            <a:stCxn id="11" idx="2"/>
          </p:cNvCxnSpPr>
          <p:nvPr/>
        </p:nvCxnSpPr>
        <p:spPr>
          <a:xfrm flipH="1">
            <a:off x="10231622" y="3605208"/>
            <a:ext cx="929329" cy="57719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tângulo 14"/>
          <p:cNvSpPr/>
          <p:nvPr/>
        </p:nvSpPr>
        <p:spPr>
          <a:xfrm>
            <a:off x="4612806" y="3242138"/>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2"/>
          </p:cNvCxnSpPr>
          <p:nvPr/>
        </p:nvCxnSpPr>
        <p:spPr>
          <a:xfrm flipH="1">
            <a:off x="4268330" y="3605208"/>
            <a:ext cx="985453" cy="5036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1925364" y="2936144"/>
            <a:ext cx="2494510" cy="2160000"/>
          </a:xfrm>
          <a:prstGeom prst="rect">
            <a:avLst/>
          </a:prstGeom>
        </p:spPr>
      </p:pic>
      <p:pic>
        <p:nvPicPr>
          <p:cNvPr id="5" name="Imagem 4"/>
          <p:cNvPicPr>
            <a:picLocks noChangeAspect="1"/>
          </p:cNvPicPr>
          <p:nvPr/>
        </p:nvPicPr>
        <p:blipFill>
          <a:blip r:embed="rId4"/>
          <a:stretch>
            <a:fillRect/>
          </a:stretch>
        </p:blipFill>
        <p:spPr>
          <a:xfrm>
            <a:off x="7852305" y="2971746"/>
            <a:ext cx="2494510" cy="2160000"/>
          </a:xfrm>
          <a:prstGeom prst="rect">
            <a:avLst/>
          </a:prstGeom>
        </p:spPr>
      </p:pic>
      <p:pic>
        <p:nvPicPr>
          <p:cNvPr id="8" name="Imagem 7"/>
          <p:cNvPicPr>
            <a:picLocks noChangeAspect="1"/>
          </p:cNvPicPr>
          <p:nvPr/>
        </p:nvPicPr>
        <p:blipFill>
          <a:blip r:embed="rId5"/>
          <a:stretch>
            <a:fillRect/>
          </a:stretch>
        </p:blipFill>
        <p:spPr>
          <a:xfrm>
            <a:off x="899605" y="5173798"/>
            <a:ext cx="4546028" cy="1368000"/>
          </a:xfrm>
          <a:prstGeom prst="rect">
            <a:avLst/>
          </a:prstGeom>
        </p:spPr>
      </p:pic>
      <p:pic>
        <p:nvPicPr>
          <p:cNvPr id="9" name="Imagem 8"/>
          <p:cNvPicPr>
            <a:picLocks noChangeAspect="1"/>
          </p:cNvPicPr>
          <p:nvPr/>
        </p:nvPicPr>
        <p:blipFill>
          <a:blip r:embed="rId6"/>
          <a:stretch>
            <a:fillRect/>
          </a:stretch>
        </p:blipFill>
        <p:spPr>
          <a:xfrm>
            <a:off x="6826546" y="5173798"/>
            <a:ext cx="4546028" cy="1368000"/>
          </a:xfrm>
          <a:prstGeom prst="rect">
            <a:avLst/>
          </a:prstGeom>
        </p:spPr>
      </p:pic>
    </p:spTree>
    <p:extLst>
      <p:ext uri="{BB962C8B-B14F-4D97-AF65-F5344CB8AC3E}">
        <p14:creationId xmlns:p14="http://schemas.microsoft.com/office/powerpoint/2010/main" val="40514614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1 and Exp.3 – T-Test between Scores</a:t>
            </a:r>
            <a:r>
              <a:rPr lang="en-GB" dirty="0">
                <a:latin typeface="Calibri" panose="020F0502020204030204" pitchFamily="34" charset="0"/>
              </a:rPr>
              <a:t>’ – Packet Loss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=8.1,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to Barbecue </a:t>
            </a:r>
            <a:r>
              <a:rPr lang="en-US" sz="1200" dirty="0" smtClean="0">
                <a:solidFill>
                  <a:schemeClr val="tx1">
                    <a:lumMod val="75000"/>
                    <a:lumOff val="25000"/>
                  </a:schemeClr>
                </a:solidFill>
                <a:latin typeface="Calibri" panose="020F0502020204030204" pitchFamily="34" charset="0"/>
              </a:rPr>
              <a:t>(Original  and Packet Loss)</a:t>
            </a:r>
            <a:endParaRPr lang="en-US" sz="1800" dirty="0">
              <a:solidFill>
                <a:schemeClr val="tx1">
                  <a:lumMod val="75000"/>
                  <a:lumOff val="25000"/>
                </a:schemeClr>
              </a:solidFill>
              <a:latin typeface="Calibri" panose="020F0502020204030204" pitchFamily="34" charset="0"/>
            </a:endParaRPr>
          </a:p>
        </p:txBody>
      </p:sp>
      <p:sp>
        <p:nvSpPr>
          <p:cNvPr id="11" name="Retângulo 10"/>
          <p:cNvSpPr/>
          <p:nvPr/>
        </p:nvSpPr>
        <p:spPr>
          <a:xfrm>
            <a:off x="10450606" y="3137968"/>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12" name="Conector de seta reta 11"/>
          <p:cNvCxnSpPr>
            <a:stCxn id="11" idx="2"/>
          </p:cNvCxnSpPr>
          <p:nvPr/>
        </p:nvCxnSpPr>
        <p:spPr>
          <a:xfrm flipH="1">
            <a:off x="10237602" y="3501038"/>
            <a:ext cx="853981" cy="568042"/>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tângulo 14"/>
          <p:cNvSpPr/>
          <p:nvPr/>
        </p:nvSpPr>
        <p:spPr>
          <a:xfrm>
            <a:off x="4571630" y="3137968"/>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2"/>
          </p:cNvCxnSpPr>
          <p:nvPr/>
        </p:nvCxnSpPr>
        <p:spPr>
          <a:xfrm flipH="1">
            <a:off x="4263522" y="3501038"/>
            <a:ext cx="949085" cy="5669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1904776" y="2869200"/>
            <a:ext cx="2494510" cy="2160000"/>
          </a:xfrm>
          <a:prstGeom prst="rect">
            <a:avLst/>
          </a:prstGeom>
        </p:spPr>
      </p:pic>
      <p:pic>
        <p:nvPicPr>
          <p:cNvPr id="5" name="Imagem 4"/>
          <p:cNvPicPr>
            <a:picLocks noChangeAspect="1"/>
          </p:cNvPicPr>
          <p:nvPr/>
        </p:nvPicPr>
        <p:blipFill>
          <a:blip r:embed="rId4"/>
          <a:stretch>
            <a:fillRect/>
          </a:stretch>
        </p:blipFill>
        <p:spPr>
          <a:xfrm>
            <a:off x="7872892" y="2869200"/>
            <a:ext cx="2494510" cy="2160000"/>
          </a:xfrm>
          <a:prstGeom prst="rect">
            <a:avLst/>
          </a:prstGeom>
        </p:spPr>
      </p:pic>
      <p:pic>
        <p:nvPicPr>
          <p:cNvPr id="8" name="Imagem 7"/>
          <p:cNvPicPr>
            <a:picLocks noChangeAspect="1"/>
          </p:cNvPicPr>
          <p:nvPr/>
        </p:nvPicPr>
        <p:blipFill>
          <a:blip r:embed="rId5"/>
          <a:stretch>
            <a:fillRect/>
          </a:stretch>
        </p:blipFill>
        <p:spPr>
          <a:xfrm>
            <a:off x="879017" y="5158939"/>
            <a:ext cx="4546028" cy="1368000"/>
          </a:xfrm>
          <a:prstGeom prst="rect">
            <a:avLst/>
          </a:prstGeom>
        </p:spPr>
      </p:pic>
      <p:pic>
        <p:nvPicPr>
          <p:cNvPr id="9" name="Imagem 8"/>
          <p:cNvPicPr>
            <a:picLocks noChangeAspect="1"/>
          </p:cNvPicPr>
          <p:nvPr/>
        </p:nvPicPr>
        <p:blipFill>
          <a:blip r:embed="rId6"/>
          <a:stretch>
            <a:fillRect/>
          </a:stretch>
        </p:blipFill>
        <p:spPr>
          <a:xfrm>
            <a:off x="6847133" y="5158939"/>
            <a:ext cx="4546028" cy="1368000"/>
          </a:xfrm>
          <a:prstGeom prst="rect">
            <a:avLst/>
          </a:prstGeom>
        </p:spPr>
      </p:pic>
    </p:spTree>
    <p:extLst>
      <p:ext uri="{BB962C8B-B14F-4D97-AF65-F5344CB8AC3E}">
        <p14:creationId xmlns:p14="http://schemas.microsoft.com/office/powerpoint/2010/main" val="5062216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a:latin typeface="Calibri" panose="020F0502020204030204" pitchFamily="34" charset="0"/>
              </a:rPr>
              <a:t>Exp. </a:t>
            </a:r>
            <a:r>
              <a:rPr lang="en-GB" dirty="0" smtClean="0">
                <a:latin typeface="Calibri" panose="020F0502020204030204" pitchFamily="34" charset="0"/>
              </a:rPr>
              <a:t>2 </a:t>
            </a:r>
            <a:r>
              <a:rPr lang="en-GB" dirty="0">
                <a:latin typeface="Calibri" panose="020F0502020204030204" pitchFamily="34" charset="0"/>
              </a:rPr>
              <a:t>and Exp.3 – T-Test between Scores’ – </a:t>
            </a:r>
            <a:r>
              <a:rPr lang="en-GB" dirty="0" smtClean="0">
                <a:latin typeface="Calibri" panose="020F0502020204030204" pitchFamily="34" charset="0"/>
              </a:rPr>
              <a:t>Blockiness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OR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a:t>
            </a:r>
            <a:endParaRPr lang="en-US" sz="1600" dirty="0">
              <a:solidFill>
                <a:schemeClr val="tx1">
                  <a:lumMod val="75000"/>
                  <a:lumOff val="25000"/>
                </a:schemeClr>
              </a:solidFill>
              <a:latin typeface="Calibri" panose="020F0502020204030204" pitchFamily="34" charset="0"/>
              <a:sym typeface="Wingdings 3" panose="05040102010807070707" pitchFamily="18" charset="2"/>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NON PARAMETRIC TESTS  2-INDEPENDENT SAMPLES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PAIRS: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score2 </a:t>
            </a:r>
            <a:r>
              <a:rPr lang="en-GB" sz="1600" dirty="0">
                <a:solidFill>
                  <a:schemeClr val="tx1">
                    <a:lumMod val="75000"/>
                    <a:lumOff val="25000"/>
                  </a:schemeClr>
                </a:solidFill>
                <a:latin typeface="Calibri" panose="020F0502020204030204" pitchFamily="34" charset="0"/>
                <a:sym typeface="Wingdings 3" panose="05040102010807070707" pitchFamily="18" charset="2"/>
              </a:rPr>
              <a:t>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score3</a:t>
            </a:r>
            <a:endParaRPr lang="en-GB" sz="16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TYPE: Mann Whitney</a:t>
            </a:r>
            <a:endParaRPr lang="en-GB" sz="16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16363674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Blockiness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=0.6,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 Mann-Whitney U test was run to determine if there were differences in scores between </a:t>
            </a:r>
            <a:r>
              <a:rPr lang="en-US" sz="1800" dirty="0" smtClean="0">
                <a:solidFill>
                  <a:schemeClr val="tx1">
                    <a:lumMod val="75000"/>
                    <a:lumOff val="25000"/>
                  </a:schemeClr>
                </a:solidFill>
                <a:latin typeface="Calibri" panose="020F0502020204030204" pitchFamily="34" charset="0"/>
              </a:rPr>
              <a:t>Exp2 </a:t>
            </a:r>
            <a:r>
              <a:rPr lang="en-US" sz="1800" dirty="0">
                <a:solidFill>
                  <a:schemeClr val="tx1">
                    <a:lumMod val="75000"/>
                    <a:lumOff val="25000"/>
                  </a:schemeClr>
                </a:solidFill>
                <a:latin typeface="Calibri" panose="020F0502020204030204" pitchFamily="34" charset="0"/>
              </a:rPr>
              <a:t>and Exp3 to all videos (original and </a:t>
            </a:r>
            <a:r>
              <a:rPr lang="en-US" sz="1800" dirty="0" smtClean="0">
                <a:solidFill>
                  <a:schemeClr val="tx1">
                    <a:lumMod val="75000"/>
                    <a:lumOff val="25000"/>
                  </a:schemeClr>
                </a:solidFill>
                <a:latin typeface="Calibri" panose="020F0502020204030204" pitchFamily="34" charset="0"/>
              </a:rPr>
              <a:t>blockiness). </a:t>
            </a:r>
            <a:r>
              <a:rPr lang="en-US" sz="1800" dirty="0">
                <a:solidFill>
                  <a:schemeClr val="tx1">
                    <a:lumMod val="75000"/>
                    <a:lumOff val="25000"/>
                  </a:schemeClr>
                </a:solidFill>
                <a:latin typeface="Calibri" panose="020F0502020204030204" pitchFamily="34" charset="0"/>
              </a:rPr>
              <a:t>Median </a:t>
            </a:r>
            <a:r>
              <a:rPr lang="en-US" sz="1800" dirty="0" smtClean="0">
                <a:solidFill>
                  <a:schemeClr val="tx1">
                    <a:lumMod val="75000"/>
                    <a:lumOff val="25000"/>
                  </a:schemeClr>
                </a:solidFill>
                <a:latin typeface="Calibri" panose="020F0502020204030204" pitchFamily="34" charset="0"/>
              </a:rPr>
              <a:t>scores was </a:t>
            </a:r>
            <a:r>
              <a:rPr lang="en-US" sz="1800" dirty="0">
                <a:solidFill>
                  <a:schemeClr val="tx1">
                    <a:lumMod val="75000"/>
                    <a:lumOff val="25000"/>
                  </a:schemeClr>
                </a:solidFill>
                <a:latin typeface="Calibri" panose="020F0502020204030204" pitchFamily="34" charset="0"/>
              </a:rPr>
              <a:t>statistically significantly in </a:t>
            </a:r>
            <a:r>
              <a:rPr lang="en-US" sz="1800" dirty="0" smtClean="0">
                <a:solidFill>
                  <a:schemeClr val="tx1">
                    <a:lumMod val="75000"/>
                    <a:lumOff val="25000"/>
                  </a:schemeClr>
                </a:solidFill>
                <a:latin typeface="Calibri" panose="020F0502020204030204" pitchFamily="34" charset="0"/>
              </a:rPr>
              <a:t>Exp2 </a:t>
            </a:r>
            <a:r>
              <a:rPr lang="en-US" sz="1800" dirty="0">
                <a:solidFill>
                  <a:schemeClr val="tx1">
                    <a:lumMod val="75000"/>
                    <a:lumOff val="25000"/>
                  </a:schemeClr>
                </a:solidFill>
                <a:latin typeface="Calibri" panose="020F0502020204030204" pitchFamily="34" charset="0"/>
              </a:rPr>
              <a:t>(</a:t>
            </a:r>
            <a:r>
              <a:rPr lang="en-US" sz="1800" dirty="0" smtClean="0">
                <a:solidFill>
                  <a:schemeClr val="tx1">
                    <a:lumMod val="75000"/>
                    <a:lumOff val="25000"/>
                  </a:schemeClr>
                </a:solidFill>
                <a:latin typeface="Calibri" panose="020F0502020204030204" pitchFamily="34" charset="0"/>
              </a:rPr>
              <a:t>294.17) </a:t>
            </a:r>
            <a:r>
              <a:rPr lang="en-US" sz="1800" dirty="0">
                <a:solidFill>
                  <a:schemeClr val="tx1">
                    <a:lumMod val="75000"/>
                    <a:lumOff val="25000"/>
                  </a:schemeClr>
                </a:solidFill>
                <a:latin typeface="Calibri" panose="020F0502020204030204" pitchFamily="34" charset="0"/>
              </a:rPr>
              <a:t>than in Exp3 (</a:t>
            </a:r>
            <a:r>
              <a:rPr lang="en-US" sz="1800" dirty="0" smtClean="0">
                <a:solidFill>
                  <a:schemeClr val="tx1">
                    <a:lumMod val="75000"/>
                    <a:lumOff val="25000"/>
                  </a:schemeClr>
                </a:solidFill>
                <a:latin typeface="Calibri" panose="020F0502020204030204" pitchFamily="34" charset="0"/>
              </a:rPr>
              <a:t>259.12),</a:t>
            </a:r>
            <a:r>
              <a:rPr lang="en-US" sz="1800" dirty="0">
                <a:solidFill>
                  <a:schemeClr val="tx1">
                    <a:lumMod val="75000"/>
                    <a:lumOff val="25000"/>
                  </a:schemeClr>
                </a:solidFill>
                <a:latin typeface="Calibri" panose="020F0502020204030204" pitchFamily="34" charset="0"/>
              </a:rPr>
              <a:t> U = </a:t>
            </a:r>
            <a:r>
              <a:rPr lang="en-US" sz="1800" dirty="0" smtClean="0">
                <a:solidFill>
                  <a:schemeClr val="tx1">
                    <a:lumMod val="75000"/>
                    <a:lumOff val="25000"/>
                  </a:schemeClr>
                </a:solidFill>
                <a:latin typeface="Calibri" panose="020F0502020204030204" pitchFamily="34" charset="0"/>
              </a:rPr>
              <a:t>31435,</a:t>
            </a:r>
            <a:r>
              <a:rPr lang="en-US" sz="1800" dirty="0">
                <a:solidFill>
                  <a:schemeClr val="tx1">
                    <a:lumMod val="75000"/>
                    <a:lumOff val="25000"/>
                  </a:schemeClr>
                </a:solidFill>
                <a:latin typeface="Calibri" panose="020F0502020204030204" pitchFamily="34" charset="0"/>
              </a:rPr>
              <a:t> z = </a:t>
            </a:r>
            <a:r>
              <a:rPr lang="en-US" sz="1800" dirty="0" smtClean="0">
                <a:solidFill>
                  <a:schemeClr val="tx1">
                    <a:lumMod val="75000"/>
                    <a:lumOff val="25000"/>
                  </a:schemeClr>
                </a:solidFill>
                <a:latin typeface="Calibri" panose="020F0502020204030204" pitchFamily="34" charset="0"/>
              </a:rPr>
              <a:t>-2.691,</a:t>
            </a:r>
            <a:r>
              <a:rPr lang="en-US" sz="1800" dirty="0">
                <a:solidFill>
                  <a:schemeClr val="tx1">
                    <a:lumMod val="75000"/>
                    <a:lumOff val="25000"/>
                  </a:schemeClr>
                </a:solidFill>
                <a:latin typeface="Calibri" panose="020F0502020204030204" pitchFamily="34" charset="0"/>
              </a:rPr>
              <a:t> p = .</a:t>
            </a:r>
            <a:r>
              <a:rPr lang="en-US" sz="1800" dirty="0" smtClean="0">
                <a:solidFill>
                  <a:schemeClr val="tx1">
                    <a:lumMod val="75000"/>
                    <a:lumOff val="25000"/>
                  </a:schemeClr>
                </a:solidFill>
                <a:latin typeface="Calibri" panose="020F0502020204030204" pitchFamily="34" charset="0"/>
              </a:rPr>
              <a:t>007.</a:t>
            </a:r>
            <a:endParaRPr lang="en-US" sz="1800" dirty="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endParaRPr lang="en-US" sz="1800" dirty="0" smtClean="0">
              <a:solidFill>
                <a:schemeClr val="tx1">
                  <a:lumMod val="75000"/>
                  <a:lumOff val="25000"/>
                </a:schemeClr>
              </a:solidFill>
              <a:latin typeface="Calibri" panose="020F0502020204030204" pitchFamily="34" charset="0"/>
            </a:endParaRPr>
          </a:p>
        </p:txBody>
      </p:sp>
      <p:pic>
        <p:nvPicPr>
          <p:cNvPr id="5" name="Imagem 4"/>
          <p:cNvPicPr>
            <a:picLocks noChangeAspect="1"/>
          </p:cNvPicPr>
          <p:nvPr/>
        </p:nvPicPr>
        <p:blipFill>
          <a:blip r:embed="rId3"/>
          <a:stretch>
            <a:fillRect/>
          </a:stretch>
        </p:blipFill>
        <p:spPr>
          <a:xfrm>
            <a:off x="1451766" y="3786945"/>
            <a:ext cx="3151639" cy="2160000"/>
          </a:xfrm>
          <a:prstGeom prst="rect">
            <a:avLst/>
          </a:prstGeom>
        </p:spPr>
      </p:pic>
      <p:sp>
        <p:nvSpPr>
          <p:cNvPr id="8" name="Retângulo 7"/>
          <p:cNvSpPr/>
          <p:nvPr/>
        </p:nvSpPr>
        <p:spPr>
          <a:xfrm>
            <a:off x="4613686" y="4509568"/>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9" name="Conector de seta reta 8"/>
          <p:cNvCxnSpPr>
            <a:stCxn id="8" idx="2"/>
          </p:cNvCxnSpPr>
          <p:nvPr/>
        </p:nvCxnSpPr>
        <p:spPr>
          <a:xfrm flipH="1">
            <a:off x="4400682" y="4872638"/>
            <a:ext cx="853981" cy="568042"/>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4"/>
          <a:stretch>
            <a:fillRect/>
          </a:stretch>
        </p:blipFill>
        <p:spPr>
          <a:xfrm>
            <a:off x="6369140" y="3786945"/>
            <a:ext cx="4877980" cy="1467892"/>
          </a:xfrm>
          <a:prstGeom prst="rect">
            <a:avLst/>
          </a:prstGeom>
        </p:spPr>
      </p:pic>
    </p:spTree>
    <p:extLst>
      <p:ext uri="{BB962C8B-B14F-4D97-AF65-F5344CB8AC3E}">
        <p14:creationId xmlns:p14="http://schemas.microsoft.com/office/powerpoint/2010/main" val="23508623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a:latin typeface="Calibri" panose="020F0502020204030204" pitchFamily="34" charset="0"/>
              </a:rPr>
              <a:t>Exp. </a:t>
            </a:r>
            <a:r>
              <a:rPr lang="en-GB" dirty="0" smtClean="0">
                <a:latin typeface="Calibri" panose="020F0502020204030204" pitchFamily="34" charset="0"/>
              </a:rPr>
              <a:t>2 </a:t>
            </a:r>
            <a:r>
              <a:rPr lang="en-GB" dirty="0">
                <a:latin typeface="Calibri" panose="020F0502020204030204" pitchFamily="34" charset="0"/>
              </a:rPr>
              <a:t>and Exp.3 – T-Test between Scores’ – Blockiness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OR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OBS: the filter has been selected for each video (separately)</a:t>
            </a:r>
            <a:endParaRPr lang="en-US" sz="1600" dirty="0">
              <a:solidFill>
                <a:schemeClr val="tx1">
                  <a:lumMod val="75000"/>
                  <a:lumOff val="25000"/>
                </a:schemeClr>
              </a:solidFill>
              <a:latin typeface="Calibri" panose="020F0502020204030204" pitchFamily="34" charset="0"/>
              <a:sym typeface="Wingdings 3" panose="05040102010807070707" pitchFamily="18" charset="2"/>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NON PARAMETRIC TESTS  2-INDEPENDENT SAMPLES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PAIRS: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score2 </a:t>
            </a:r>
            <a:r>
              <a:rPr lang="en-GB" sz="1600" dirty="0">
                <a:solidFill>
                  <a:schemeClr val="tx1">
                    <a:lumMod val="75000"/>
                    <a:lumOff val="25000"/>
                  </a:schemeClr>
                </a:solidFill>
                <a:latin typeface="Calibri" panose="020F0502020204030204" pitchFamily="34" charset="0"/>
                <a:sym typeface="Wingdings 3" panose="05040102010807070707" pitchFamily="18" charset="2"/>
              </a:rPr>
              <a:t>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score3</a:t>
            </a:r>
            <a:endParaRPr lang="en-GB" sz="16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TYPE: Mann Whitney</a:t>
            </a:r>
            <a:endParaRPr lang="en-GB" sz="16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2070210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a:latin typeface="Calibri" panose="020F0502020204030204" pitchFamily="34" charset="0"/>
              </a:rPr>
              <a:t>CASE 1 – Non Parametric </a:t>
            </a:r>
            <a:r>
              <a:rPr lang="en-GB" dirty="0" smtClean="0">
                <a:latin typeface="Calibri" panose="020F0502020204030204" pitchFamily="34" charset="0"/>
              </a:rPr>
              <a:t>tests</a:t>
            </a:r>
            <a:endParaRPr lang="pt-BR" dirty="0">
              <a:latin typeface="Calibri" panose="020F0502020204030204" pitchFamily="34" charset="0"/>
            </a:endParaRPr>
          </a:p>
        </p:txBody>
      </p:sp>
      <p:sp>
        <p:nvSpPr>
          <p:cNvPr id="3" name="Espaço Reservado para Conteúdo 2"/>
          <p:cNvSpPr>
            <a:spLocks noGrp="1"/>
          </p:cNvSpPr>
          <p:nvPr>
            <p:ph idx="1"/>
          </p:nvPr>
        </p:nvSpPr>
        <p:spPr>
          <a:xfrm>
            <a:off x="418394"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 </a:t>
            </a:r>
            <a:r>
              <a:rPr lang="en-US" sz="1800" dirty="0" smtClean="0">
                <a:solidFill>
                  <a:schemeClr val="tx1">
                    <a:lumMod val="75000"/>
                    <a:lumOff val="25000"/>
                  </a:schemeClr>
                </a:solidFill>
                <a:latin typeface="Calibri" panose="020F0502020204030204" pitchFamily="34" charset="0"/>
              </a:rPr>
              <a:t>Mann Whitney </a:t>
            </a:r>
            <a:r>
              <a:rPr lang="en-US" sz="1800" dirty="0">
                <a:solidFill>
                  <a:schemeClr val="tx1">
                    <a:lumMod val="75000"/>
                    <a:lumOff val="25000"/>
                  </a:schemeClr>
                </a:solidFill>
                <a:latin typeface="Calibri" panose="020F0502020204030204" pitchFamily="34" charset="0"/>
              </a:rPr>
              <a:t>test showed that </a:t>
            </a:r>
            <a:r>
              <a:rPr lang="en-US" sz="1800" dirty="0" smtClean="0">
                <a:solidFill>
                  <a:schemeClr val="tx1">
                    <a:lumMod val="75000"/>
                    <a:lumOff val="25000"/>
                  </a:schemeClr>
                </a:solidFill>
                <a:latin typeface="Calibri" panose="020F0502020204030204" pitchFamily="34" charset="0"/>
              </a:rPr>
              <a:t>there is not statistically significant difference (p&gt;0.05) between MOS1 and MOS3 (middle table). In another two cases, there </a:t>
            </a:r>
            <a:r>
              <a:rPr lang="en-US" sz="1800" dirty="0">
                <a:solidFill>
                  <a:schemeClr val="tx1">
                    <a:lumMod val="75000"/>
                    <a:lumOff val="25000"/>
                  </a:schemeClr>
                </a:solidFill>
                <a:latin typeface="Calibri" panose="020F0502020204030204" pitchFamily="34" charset="0"/>
              </a:rPr>
              <a:t>are statistically significant difference (</a:t>
            </a:r>
            <a:r>
              <a:rPr lang="en-US" sz="1800" dirty="0" smtClean="0">
                <a:solidFill>
                  <a:schemeClr val="tx1">
                    <a:lumMod val="75000"/>
                    <a:lumOff val="25000"/>
                  </a:schemeClr>
                </a:solidFill>
                <a:latin typeface="Calibri" panose="020F0502020204030204" pitchFamily="34" charset="0"/>
              </a:rPr>
              <a:t>p&lt;0.05) between the MOS (i.e., MOS1 and MOS2 – left table; and, MOS2 and MOS3 – right table).</a:t>
            </a:r>
            <a:endParaRPr lang="en-US" sz="1600" dirty="0" smtClean="0">
              <a:solidFill>
                <a:schemeClr val="tx1">
                  <a:lumMod val="75000"/>
                  <a:lumOff val="25000"/>
                </a:schemeClr>
              </a:solidFill>
              <a:latin typeface="Calibri" panose="020F0502020204030204" pitchFamily="34" charset="0"/>
              <a:sym typeface="Wingdings 3" panose="05040102010807070707" pitchFamily="18" charset="2"/>
            </a:endParaRPr>
          </a:p>
        </p:txBody>
      </p:sp>
      <p:pic>
        <p:nvPicPr>
          <p:cNvPr id="18" name="Imagem 17"/>
          <p:cNvPicPr>
            <a:picLocks noChangeAspect="1"/>
          </p:cNvPicPr>
          <p:nvPr/>
        </p:nvPicPr>
        <p:blipFill>
          <a:blip r:embed="rId3"/>
          <a:stretch>
            <a:fillRect/>
          </a:stretch>
        </p:blipFill>
        <p:spPr>
          <a:xfrm>
            <a:off x="792008" y="3563006"/>
            <a:ext cx="2494510" cy="2160000"/>
          </a:xfrm>
          <a:prstGeom prst="rect">
            <a:avLst/>
          </a:prstGeom>
        </p:spPr>
      </p:pic>
      <p:pic>
        <p:nvPicPr>
          <p:cNvPr id="19" name="Imagem 18"/>
          <p:cNvPicPr>
            <a:picLocks noChangeAspect="1"/>
          </p:cNvPicPr>
          <p:nvPr/>
        </p:nvPicPr>
        <p:blipFill>
          <a:blip r:embed="rId4"/>
          <a:stretch>
            <a:fillRect/>
          </a:stretch>
        </p:blipFill>
        <p:spPr>
          <a:xfrm>
            <a:off x="4651459" y="3563110"/>
            <a:ext cx="2494510" cy="2160000"/>
          </a:xfrm>
          <a:prstGeom prst="rect">
            <a:avLst/>
          </a:prstGeom>
        </p:spPr>
      </p:pic>
      <p:pic>
        <p:nvPicPr>
          <p:cNvPr id="20" name="Imagem 19"/>
          <p:cNvPicPr>
            <a:picLocks noChangeAspect="1"/>
          </p:cNvPicPr>
          <p:nvPr/>
        </p:nvPicPr>
        <p:blipFill>
          <a:blip r:embed="rId5"/>
          <a:stretch>
            <a:fillRect/>
          </a:stretch>
        </p:blipFill>
        <p:spPr>
          <a:xfrm>
            <a:off x="8558009" y="3562996"/>
            <a:ext cx="2494510" cy="2160000"/>
          </a:xfrm>
          <a:prstGeom prst="rect">
            <a:avLst/>
          </a:prstGeom>
        </p:spPr>
      </p:pic>
      <p:sp>
        <p:nvSpPr>
          <p:cNvPr id="21" name="Retângulo 20"/>
          <p:cNvSpPr/>
          <p:nvPr/>
        </p:nvSpPr>
        <p:spPr>
          <a:xfrm>
            <a:off x="3280951" y="5408587"/>
            <a:ext cx="1158790" cy="328188"/>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22" name="Conector de seta reta 21"/>
          <p:cNvCxnSpPr>
            <a:stCxn id="21" idx="0"/>
          </p:cNvCxnSpPr>
          <p:nvPr/>
        </p:nvCxnSpPr>
        <p:spPr>
          <a:xfrm flipH="1" flipV="1">
            <a:off x="3157268" y="4796287"/>
            <a:ext cx="703078" cy="61230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tângulo 22"/>
          <p:cNvSpPr/>
          <p:nvPr/>
        </p:nvSpPr>
        <p:spPr>
          <a:xfrm>
            <a:off x="7155799" y="5376502"/>
            <a:ext cx="1158790" cy="328188"/>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24" name="Conector de seta reta 23"/>
          <p:cNvCxnSpPr>
            <a:stCxn id="23" idx="0"/>
          </p:cNvCxnSpPr>
          <p:nvPr/>
        </p:nvCxnSpPr>
        <p:spPr>
          <a:xfrm flipH="1" flipV="1">
            <a:off x="6991028" y="4781456"/>
            <a:ext cx="744166" cy="5950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tângulo 24"/>
          <p:cNvSpPr/>
          <p:nvPr/>
        </p:nvSpPr>
        <p:spPr>
          <a:xfrm>
            <a:off x="10860362" y="5351770"/>
            <a:ext cx="1158790" cy="328188"/>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26" name="Conector de seta reta 25"/>
          <p:cNvCxnSpPr>
            <a:stCxn id="25" idx="0"/>
          </p:cNvCxnSpPr>
          <p:nvPr/>
        </p:nvCxnSpPr>
        <p:spPr>
          <a:xfrm flipH="1" flipV="1">
            <a:off x="10906211" y="4797498"/>
            <a:ext cx="533546" cy="554272"/>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6"/>
          <a:stretch>
            <a:fillRect/>
          </a:stretch>
        </p:blipFill>
        <p:spPr>
          <a:xfrm>
            <a:off x="442372" y="5694781"/>
            <a:ext cx="3182126" cy="982125"/>
          </a:xfrm>
          <a:prstGeom prst="rect">
            <a:avLst/>
          </a:prstGeom>
        </p:spPr>
      </p:pic>
      <p:pic>
        <p:nvPicPr>
          <p:cNvPr id="6" name="Imagem 5"/>
          <p:cNvPicPr>
            <a:picLocks noChangeAspect="1"/>
          </p:cNvPicPr>
          <p:nvPr/>
        </p:nvPicPr>
        <p:blipFill>
          <a:blip r:embed="rId7"/>
          <a:stretch>
            <a:fillRect/>
          </a:stretch>
        </p:blipFill>
        <p:spPr>
          <a:xfrm>
            <a:off x="4307651" y="5683184"/>
            <a:ext cx="3182126" cy="982125"/>
          </a:xfrm>
          <a:prstGeom prst="rect">
            <a:avLst/>
          </a:prstGeom>
        </p:spPr>
      </p:pic>
      <p:pic>
        <p:nvPicPr>
          <p:cNvPr id="8" name="Imagem 7"/>
          <p:cNvPicPr>
            <a:picLocks noChangeAspect="1"/>
          </p:cNvPicPr>
          <p:nvPr/>
        </p:nvPicPr>
        <p:blipFill>
          <a:blip r:embed="rId8"/>
          <a:stretch>
            <a:fillRect/>
          </a:stretch>
        </p:blipFill>
        <p:spPr>
          <a:xfrm>
            <a:off x="8233151" y="5694781"/>
            <a:ext cx="3182126" cy="982125"/>
          </a:xfrm>
          <a:prstGeom prst="rect">
            <a:avLst/>
          </a:prstGeom>
        </p:spPr>
      </p:pic>
    </p:spTree>
    <p:extLst>
      <p:ext uri="{BB962C8B-B14F-4D97-AF65-F5344CB8AC3E}">
        <p14:creationId xmlns:p14="http://schemas.microsoft.com/office/powerpoint/2010/main" val="2253023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Blockiness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=0.6)</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a:t>
            </a:r>
          </a:p>
          <a:p>
            <a:pPr lvl="1" indent="0">
              <a:spcBef>
                <a:spcPts val="600"/>
              </a:spcBef>
              <a:spcAft>
                <a:spcPts val="600"/>
              </a:spcAft>
              <a:buClr>
                <a:schemeClr val="accent4">
                  <a:lumMod val="75000"/>
                </a:schemeClr>
              </a:buClr>
              <a:buNone/>
            </a:pPr>
            <a:r>
              <a:rPr lang="en-US" sz="1800" dirty="0" smtClean="0">
                <a:solidFill>
                  <a:schemeClr val="tx1">
                    <a:lumMod val="75000"/>
                    <a:lumOff val="25000"/>
                  </a:schemeClr>
                </a:solidFill>
                <a:latin typeface="Calibri" panose="020F0502020204030204" pitchFamily="34" charset="0"/>
              </a:rPr>
              <a:t>Park Joy                                                                                             Into Trees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5116803" y="5997684"/>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0"/>
          </p:cNvCxnSpPr>
          <p:nvPr/>
        </p:nvCxnSpPr>
        <p:spPr>
          <a:xfrm flipH="1" flipV="1">
            <a:off x="5013434" y="5596759"/>
            <a:ext cx="744346" cy="4009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tângulo 22"/>
          <p:cNvSpPr/>
          <p:nvPr/>
        </p:nvSpPr>
        <p:spPr>
          <a:xfrm>
            <a:off x="10657899" y="6046638"/>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24" name="Conector de seta reta 23"/>
          <p:cNvCxnSpPr>
            <a:stCxn id="23" idx="0"/>
          </p:cNvCxnSpPr>
          <p:nvPr/>
        </p:nvCxnSpPr>
        <p:spPr>
          <a:xfrm flipH="1" flipV="1">
            <a:off x="10554530" y="5645713"/>
            <a:ext cx="744346" cy="4009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3"/>
          <a:stretch>
            <a:fillRect/>
          </a:stretch>
        </p:blipFill>
        <p:spPr>
          <a:xfrm>
            <a:off x="1430503" y="3581640"/>
            <a:ext cx="3738472" cy="2646000"/>
          </a:xfrm>
          <a:prstGeom prst="rect">
            <a:avLst/>
          </a:prstGeom>
        </p:spPr>
      </p:pic>
      <p:pic>
        <p:nvPicPr>
          <p:cNvPr id="7" name="Imagem 6"/>
          <p:cNvPicPr>
            <a:picLocks noChangeAspect="1"/>
          </p:cNvPicPr>
          <p:nvPr/>
        </p:nvPicPr>
        <p:blipFill>
          <a:blip r:embed="rId4"/>
          <a:stretch>
            <a:fillRect/>
          </a:stretch>
        </p:blipFill>
        <p:spPr>
          <a:xfrm>
            <a:off x="7049103" y="3581640"/>
            <a:ext cx="3738472" cy="2646000"/>
          </a:xfrm>
          <a:prstGeom prst="rect">
            <a:avLst/>
          </a:prstGeom>
        </p:spPr>
      </p:pic>
      <p:pic>
        <p:nvPicPr>
          <p:cNvPr id="4" name="Imagem 3"/>
          <p:cNvPicPr>
            <a:picLocks noChangeAspect="1"/>
          </p:cNvPicPr>
          <p:nvPr/>
        </p:nvPicPr>
        <p:blipFill>
          <a:blip r:embed="rId5"/>
          <a:stretch>
            <a:fillRect/>
          </a:stretch>
        </p:blipFill>
        <p:spPr>
          <a:xfrm>
            <a:off x="2818220" y="2556937"/>
            <a:ext cx="3263719" cy="982125"/>
          </a:xfrm>
          <a:prstGeom prst="rect">
            <a:avLst/>
          </a:prstGeom>
        </p:spPr>
      </p:pic>
      <p:pic>
        <p:nvPicPr>
          <p:cNvPr id="5" name="Imagem 4"/>
          <p:cNvPicPr>
            <a:picLocks noChangeAspect="1"/>
          </p:cNvPicPr>
          <p:nvPr/>
        </p:nvPicPr>
        <p:blipFill>
          <a:blip r:embed="rId6"/>
          <a:stretch>
            <a:fillRect/>
          </a:stretch>
        </p:blipFill>
        <p:spPr>
          <a:xfrm>
            <a:off x="8468841" y="2599515"/>
            <a:ext cx="3263719" cy="982125"/>
          </a:xfrm>
          <a:prstGeom prst="rect">
            <a:avLst/>
          </a:prstGeom>
        </p:spPr>
      </p:pic>
    </p:spTree>
    <p:extLst>
      <p:ext uri="{BB962C8B-B14F-4D97-AF65-F5344CB8AC3E}">
        <p14:creationId xmlns:p14="http://schemas.microsoft.com/office/powerpoint/2010/main" val="14530241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 – Blockiness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=0.6)</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a:t>
            </a:r>
          </a:p>
          <a:p>
            <a:pPr lvl="1" indent="0">
              <a:spcBef>
                <a:spcPts val="600"/>
              </a:spcBef>
              <a:spcAft>
                <a:spcPts val="600"/>
              </a:spcAft>
              <a:buClr>
                <a:schemeClr val="accent4">
                  <a:lumMod val="75000"/>
                </a:schemeClr>
              </a:buClr>
              <a:buNone/>
            </a:pPr>
            <a:r>
              <a:rPr lang="en-US" sz="1800" dirty="0" smtClean="0">
                <a:solidFill>
                  <a:schemeClr val="tx1">
                    <a:lumMod val="75000"/>
                    <a:lumOff val="25000"/>
                  </a:schemeClr>
                </a:solidFill>
                <a:latin typeface="Calibri" panose="020F0502020204030204" pitchFamily="34" charset="0"/>
              </a:rPr>
              <a:t>Park Run                                                                                        Romeo &amp; Juliet</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4927611" y="5997684"/>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0"/>
          </p:cNvCxnSpPr>
          <p:nvPr/>
        </p:nvCxnSpPr>
        <p:spPr>
          <a:xfrm flipH="1" flipV="1">
            <a:off x="4824242" y="5596759"/>
            <a:ext cx="744346" cy="4009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1307211" y="3577994"/>
            <a:ext cx="3738472" cy="2646000"/>
          </a:xfrm>
          <a:prstGeom prst="rect">
            <a:avLst/>
          </a:prstGeom>
        </p:spPr>
      </p:pic>
      <p:pic>
        <p:nvPicPr>
          <p:cNvPr id="5" name="Imagem 4"/>
          <p:cNvPicPr>
            <a:picLocks noChangeAspect="1"/>
          </p:cNvPicPr>
          <p:nvPr/>
        </p:nvPicPr>
        <p:blipFill>
          <a:blip r:embed="rId4"/>
          <a:stretch>
            <a:fillRect/>
          </a:stretch>
        </p:blipFill>
        <p:spPr>
          <a:xfrm>
            <a:off x="6967026" y="3577994"/>
            <a:ext cx="3738472" cy="2646000"/>
          </a:xfrm>
          <a:prstGeom prst="rect">
            <a:avLst/>
          </a:prstGeom>
        </p:spPr>
      </p:pic>
      <p:sp>
        <p:nvSpPr>
          <p:cNvPr id="12" name="Retângulo 11"/>
          <p:cNvSpPr/>
          <p:nvPr/>
        </p:nvSpPr>
        <p:spPr>
          <a:xfrm>
            <a:off x="10553975" y="5978258"/>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3" name="Conector de seta reta 12"/>
          <p:cNvCxnSpPr>
            <a:stCxn id="12" idx="0"/>
          </p:cNvCxnSpPr>
          <p:nvPr/>
        </p:nvCxnSpPr>
        <p:spPr>
          <a:xfrm flipH="1" flipV="1">
            <a:off x="10450606" y="5577333"/>
            <a:ext cx="744346" cy="4009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5"/>
          <a:stretch>
            <a:fillRect/>
          </a:stretch>
        </p:blipFill>
        <p:spPr>
          <a:xfrm>
            <a:off x="2421980" y="2526457"/>
            <a:ext cx="3263719" cy="982125"/>
          </a:xfrm>
          <a:prstGeom prst="rect">
            <a:avLst/>
          </a:prstGeom>
        </p:spPr>
      </p:pic>
      <p:pic>
        <p:nvPicPr>
          <p:cNvPr id="7" name="Imagem 6"/>
          <p:cNvPicPr>
            <a:picLocks noChangeAspect="1"/>
          </p:cNvPicPr>
          <p:nvPr/>
        </p:nvPicPr>
        <p:blipFill>
          <a:blip r:embed="rId6"/>
          <a:stretch>
            <a:fillRect/>
          </a:stretch>
        </p:blipFill>
        <p:spPr>
          <a:xfrm>
            <a:off x="8468841" y="2526457"/>
            <a:ext cx="3263719" cy="982125"/>
          </a:xfrm>
          <a:prstGeom prst="rect">
            <a:avLst/>
          </a:prstGeom>
        </p:spPr>
      </p:pic>
    </p:spTree>
    <p:extLst>
      <p:ext uri="{BB962C8B-B14F-4D97-AF65-F5344CB8AC3E}">
        <p14:creationId xmlns:p14="http://schemas.microsoft.com/office/powerpoint/2010/main" val="13419412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Blockiness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=0.6)</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a:t>
            </a:r>
          </a:p>
          <a:p>
            <a:pPr lvl="1" indent="0">
              <a:spcBef>
                <a:spcPts val="600"/>
              </a:spcBef>
              <a:spcAft>
                <a:spcPts val="600"/>
              </a:spcAft>
              <a:buClr>
                <a:schemeClr val="accent4">
                  <a:lumMod val="75000"/>
                </a:schemeClr>
              </a:buClr>
              <a:buNone/>
            </a:pPr>
            <a:r>
              <a:rPr lang="en-US" sz="1800" dirty="0" smtClean="0">
                <a:solidFill>
                  <a:schemeClr val="tx1">
                    <a:lumMod val="75000"/>
                    <a:lumOff val="25000"/>
                  </a:schemeClr>
                </a:solidFill>
                <a:latin typeface="Calibri" panose="020F0502020204030204" pitchFamily="34" charset="0"/>
              </a:rPr>
              <a:t>Cactus                                                                                           Basketball</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5116803" y="5997684"/>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0"/>
          </p:cNvCxnSpPr>
          <p:nvPr/>
        </p:nvCxnSpPr>
        <p:spPr>
          <a:xfrm flipH="1" flipV="1">
            <a:off x="5013434" y="5596759"/>
            <a:ext cx="744346" cy="4009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tângulo 22"/>
          <p:cNvSpPr/>
          <p:nvPr/>
        </p:nvSpPr>
        <p:spPr>
          <a:xfrm>
            <a:off x="10657899" y="6046638"/>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24" name="Conector de seta reta 23"/>
          <p:cNvCxnSpPr>
            <a:stCxn id="23" idx="0"/>
          </p:cNvCxnSpPr>
          <p:nvPr/>
        </p:nvCxnSpPr>
        <p:spPr>
          <a:xfrm flipH="1" flipV="1">
            <a:off x="10554530" y="5645713"/>
            <a:ext cx="744346" cy="4009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1535275" y="3645235"/>
            <a:ext cx="3738472" cy="2646000"/>
          </a:xfrm>
          <a:prstGeom prst="rect">
            <a:avLst/>
          </a:prstGeom>
        </p:spPr>
      </p:pic>
      <p:pic>
        <p:nvPicPr>
          <p:cNvPr id="5" name="Imagem 4"/>
          <p:cNvPicPr>
            <a:picLocks noChangeAspect="1"/>
          </p:cNvPicPr>
          <p:nvPr/>
        </p:nvPicPr>
        <p:blipFill>
          <a:blip r:embed="rId4"/>
          <a:stretch>
            <a:fillRect/>
          </a:stretch>
        </p:blipFill>
        <p:spPr>
          <a:xfrm>
            <a:off x="7034008" y="3645235"/>
            <a:ext cx="3738472" cy="2646000"/>
          </a:xfrm>
          <a:prstGeom prst="rect">
            <a:avLst/>
          </a:prstGeom>
        </p:spPr>
      </p:pic>
      <p:pic>
        <p:nvPicPr>
          <p:cNvPr id="6" name="Imagem 5"/>
          <p:cNvPicPr>
            <a:picLocks noChangeAspect="1"/>
          </p:cNvPicPr>
          <p:nvPr/>
        </p:nvPicPr>
        <p:blipFill>
          <a:blip r:embed="rId5"/>
          <a:stretch>
            <a:fillRect/>
          </a:stretch>
        </p:blipFill>
        <p:spPr>
          <a:xfrm>
            <a:off x="2525248" y="2593591"/>
            <a:ext cx="3263719" cy="982125"/>
          </a:xfrm>
          <a:prstGeom prst="rect">
            <a:avLst/>
          </a:prstGeom>
        </p:spPr>
      </p:pic>
      <p:pic>
        <p:nvPicPr>
          <p:cNvPr id="7" name="Imagem 6"/>
          <p:cNvPicPr>
            <a:picLocks noChangeAspect="1"/>
          </p:cNvPicPr>
          <p:nvPr/>
        </p:nvPicPr>
        <p:blipFill>
          <a:blip r:embed="rId6"/>
          <a:stretch>
            <a:fillRect/>
          </a:stretch>
        </p:blipFill>
        <p:spPr>
          <a:xfrm>
            <a:off x="8258900" y="2593590"/>
            <a:ext cx="3263719" cy="982125"/>
          </a:xfrm>
          <a:prstGeom prst="rect">
            <a:avLst/>
          </a:prstGeom>
        </p:spPr>
      </p:pic>
    </p:spTree>
    <p:extLst>
      <p:ext uri="{BB962C8B-B14F-4D97-AF65-F5344CB8AC3E}">
        <p14:creationId xmlns:p14="http://schemas.microsoft.com/office/powerpoint/2010/main" val="6292048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Blockiness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=0.6)</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a:t>
            </a:r>
          </a:p>
          <a:p>
            <a:pPr lvl="1" indent="0">
              <a:spcBef>
                <a:spcPts val="600"/>
              </a:spcBef>
              <a:spcAft>
                <a:spcPts val="600"/>
              </a:spcAft>
              <a:buClr>
                <a:schemeClr val="accent4">
                  <a:lumMod val="75000"/>
                </a:schemeClr>
              </a:buClr>
              <a:buNone/>
            </a:pPr>
            <a:r>
              <a:rPr lang="en-US" sz="1800" dirty="0" smtClean="0">
                <a:solidFill>
                  <a:schemeClr val="tx1">
                    <a:lumMod val="75000"/>
                    <a:lumOff val="25000"/>
                  </a:schemeClr>
                </a:solidFill>
                <a:latin typeface="Calibri" panose="020F0502020204030204" pitchFamily="34" charset="0"/>
              </a:rPr>
              <a:t>                                Barbecue</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5116803" y="5997684"/>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0"/>
          </p:cNvCxnSpPr>
          <p:nvPr/>
        </p:nvCxnSpPr>
        <p:spPr>
          <a:xfrm flipH="1" flipV="1">
            <a:off x="5013434" y="5596759"/>
            <a:ext cx="744346" cy="4009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a:stretch>
            <a:fillRect/>
          </a:stretch>
        </p:blipFill>
        <p:spPr>
          <a:xfrm>
            <a:off x="1505241" y="3596283"/>
            <a:ext cx="3738472" cy="2646000"/>
          </a:xfrm>
          <a:prstGeom prst="rect">
            <a:avLst/>
          </a:prstGeom>
        </p:spPr>
      </p:pic>
      <p:pic>
        <p:nvPicPr>
          <p:cNvPr id="4" name="Imagem 3"/>
          <p:cNvPicPr>
            <a:picLocks noChangeAspect="1"/>
          </p:cNvPicPr>
          <p:nvPr/>
        </p:nvPicPr>
        <p:blipFill>
          <a:blip r:embed="rId4"/>
          <a:stretch>
            <a:fillRect/>
          </a:stretch>
        </p:blipFill>
        <p:spPr>
          <a:xfrm>
            <a:off x="4666616" y="2614158"/>
            <a:ext cx="3263719" cy="982125"/>
          </a:xfrm>
          <a:prstGeom prst="rect">
            <a:avLst/>
          </a:prstGeom>
        </p:spPr>
      </p:pic>
    </p:spTree>
    <p:extLst>
      <p:ext uri="{BB962C8B-B14F-4D97-AF65-F5344CB8AC3E}">
        <p14:creationId xmlns:p14="http://schemas.microsoft.com/office/powerpoint/2010/main" val="15727764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a:latin typeface="Calibri" panose="020F0502020204030204" pitchFamily="34" charset="0"/>
              </a:rPr>
              <a:t>Exp. </a:t>
            </a:r>
            <a:r>
              <a:rPr lang="en-GB" dirty="0" smtClean="0">
                <a:latin typeface="Calibri" panose="020F0502020204030204" pitchFamily="34" charset="0"/>
              </a:rPr>
              <a:t>2 </a:t>
            </a:r>
            <a:r>
              <a:rPr lang="en-GB" dirty="0">
                <a:latin typeface="Calibri" panose="020F0502020204030204" pitchFamily="34" charset="0"/>
              </a:rPr>
              <a:t>and Exp.3 – T-Test between Scores’ – Blockiness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OBS: the filter has been selected for each video (separately)</a:t>
            </a:r>
            <a:endParaRPr lang="en-US" sz="1600" dirty="0">
              <a:solidFill>
                <a:schemeClr val="tx1">
                  <a:lumMod val="75000"/>
                  <a:lumOff val="25000"/>
                </a:schemeClr>
              </a:solidFill>
              <a:latin typeface="Calibri" panose="020F0502020204030204" pitchFamily="34" charset="0"/>
              <a:sym typeface="Wingdings 3" panose="05040102010807070707" pitchFamily="18" charset="2"/>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NON PARAMETRIC TESTS  2-INDEPENDENT SAMPLES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PAIRS: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score2 </a:t>
            </a:r>
            <a:r>
              <a:rPr lang="en-GB" sz="1600" dirty="0">
                <a:solidFill>
                  <a:schemeClr val="tx1">
                    <a:lumMod val="75000"/>
                    <a:lumOff val="25000"/>
                  </a:schemeClr>
                </a:solidFill>
                <a:latin typeface="Calibri" panose="020F0502020204030204" pitchFamily="34" charset="0"/>
                <a:sym typeface="Wingdings 3" panose="05040102010807070707" pitchFamily="18" charset="2"/>
              </a:rPr>
              <a:t>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score3</a:t>
            </a:r>
            <a:endParaRPr lang="en-GB" sz="16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TYPE: Mann Whitney</a:t>
            </a:r>
            <a:endParaRPr lang="en-GB" sz="16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40109556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Blockiness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=0.6,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to Park Joy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4481304" y="3124123"/>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2"/>
          </p:cNvCxnSpPr>
          <p:nvPr/>
        </p:nvCxnSpPr>
        <p:spPr>
          <a:xfrm flipH="1">
            <a:off x="4248282" y="3487193"/>
            <a:ext cx="873999" cy="5503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a:stretch>
            <a:fillRect/>
          </a:stretch>
        </p:blipFill>
        <p:spPr>
          <a:xfrm>
            <a:off x="1901716" y="2837669"/>
            <a:ext cx="2494510" cy="2160000"/>
          </a:xfrm>
          <a:prstGeom prst="rect">
            <a:avLst/>
          </a:prstGeom>
        </p:spPr>
      </p:pic>
      <p:pic>
        <p:nvPicPr>
          <p:cNvPr id="7" name="Imagem 6"/>
          <p:cNvPicPr>
            <a:picLocks noChangeAspect="1"/>
          </p:cNvPicPr>
          <p:nvPr/>
        </p:nvPicPr>
        <p:blipFill>
          <a:blip r:embed="rId4"/>
          <a:stretch>
            <a:fillRect/>
          </a:stretch>
        </p:blipFill>
        <p:spPr>
          <a:xfrm>
            <a:off x="7828657" y="2837669"/>
            <a:ext cx="2494510" cy="2160000"/>
          </a:xfrm>
          <a:prstGeom prst="rect">
            <a:avLst/>
          </a:prstGeom>
        </p:spPr>
      </p:pic>
      <p:sp>
        <p:nvSpPr>
          <p:cNvPr id="13" name="Retângulo 12"/>
          <p:cNvSpPr/>
          <p:nvPr/>
        </p:nvSpPr>
        <p:spPr>
          <a:xfrm>
            <a:off x="10493145" y="3124123"/>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4" name="Conector de seta reta 13"/>
          <p:cNvCxnSpPr>
            <a:stCxn id="13" idx="2"/>
          </p:cNvCxnSpPr>
          <p:nvPr/>
        </p:nvCxnSpPr>
        <p:spPr>
          <a:xfrm flipH="1">
            <a:off x="10175066" y="3487193"/>
            <a:ext cx="959056" cy="5351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Imagem 7"/>
          <p:cNvPicPr>
            <a:picLocks noChangeAspect="1"/>
          </p:cNvPicPr>
          <p:nvPr/>
        </p:nvPicPr>
        <p:blipFill>
          <a:blip r:embed="rId5"/>
          <a:stretch>
            <a:fillRect/>
          </a:stretch>
        </p:blipFill>
        <p:spPr>
          <a:xfrm>
            <a:off x="1517111" y="5239566"/>
            <a:ext cx="3263719" cy="982125"/>
          </a:xfrm>
          <a:prstGeom prst="rect">
            <a:avLst/>
          </a:prstGeom>
        </p:spPr>
      </p:pic>
      <p:pic>
        <p:nvPicPr>
          <p:cNvPr id="9" name="Imagem 8"/>
          <p:cNvPicPr>
            <a:picLocks noChangeAspect="1"/>
          </p:cNvPicPr>
          <p:nvPr/>
        </p:nvPicPr>
        <p:blipFill>
          <a:blip r:embed="rId6"/>
          <a:stretch>
            <a:fillRect/>
          </a:stretch>
        </p:blipFill>
        <p:spPr>
          <a:xfrm>
            <a:off x="7557860" y="5239565"/>
            <a:ext cx="3263719" cy="982125"/>
          </a:xfrm>
          <a:prstGeom prst="rect">
            <a:avLst/>
          </a:prstGeom>
        </p:spPr>
      </p:pic>
    </p:spTree>
    <p:extLst>
      <p:ext uri="{BB962C8B-B14F-4D97-AF65-F5344CB8AC3E}">
        <p14:creationId xmlns:p14="http://schemas.microsoft.com/office/powerpoint/2010/main" val="28538668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Blockiness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=0.6,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to Into Trees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4823575" y="6164087"/>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p:nvPr/>
        </p:nvCxnSpPr>
        <p:spPr>
          <a:xfrm flipH="1" flipV="1">
            <a:off x="4625613" y="5226269"/>
            <a:ext cx="844417" cy="10916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0450606" y="6164087"/>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4" name="Conector de seta reta 13"/>
          <p:cNvCxnSpPr/>
          <p:nvPr/>
        </p:nvCxnSpPr>
        <p:spPr>
          <a:xfrm flipH="1" flipV="1">
            <a:off x="10521917" y="5226269"/>
            <a:ext cx="575145" cy="10916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844831" y="3279917"/>
            <a:ext cx="3978744" cy="3445200"/>
          </a:xfrm>
          <a:prstGeom prst="rect">
            <a:avLst/>
          </a:prstGeom>
        </p:spPr>
      </p:pic>
      <p:pic>
        <p:nvPicPr>
          <p:cNvPr id="6" name="Imagem 5"/>
          <p:cNvPicPr>
            <a:picLocks noChangeAspect="1"/>
          </p:cNvPicPr>
          <p:nvPr/>
        </p:nvPicPr>
        <p:blipFill>
          <a:blip r:embed="rId4"/>
          <a:stretch>
            <a:fillRect/>
          </a:stretch>
        </p:blipFill>
        <p:spPr>
          <a:xfrm>
            <a:off x="6734995" y="3279917"/>
            <a:ext cx="3978744" cy="3445200"/>
          </a:xfrm>
          <a:prstGeom prst="rect">
            <a:avLst/>
          </a:prstGeom>
        </p:spPr>
      </p:pic>
      <p:pic>
        <p:nvPicPr>
          <p:cNvPr id="5" name="Imagem 4"/>
          <p:cNvPicPr>
            <a:picLocks noChangeAspect="1"/>
          </p:cNvPicPr>
          <p:nvPr/>
        </p:nvPicPr>
        <p:blipFill>
          <a:blip r:embed="rId5"/>
          <a:stretch>
            <a:fillRect/>
          </a:stretch>
        </p:blipFill>
        <p:spPr>
          <a:xfrm>
            <a:off x="3821181" y="2637263"/>
            <a:ext cx="3263719" cy="982125"/>
          </a:xfrm>
          <a:prstGeom prst="rect">
            <a:avLst/>
          </a:prstGeom>
        </p:spPr>
      </p:pic>
      <p:pic>
        <p:nvPicPr>
          <p:cNvPr id="7" name="Imagem 6"/>
          <p:cNvPicPr>
            <a:picLocks noChangeAspect="1"/>
          </p:cNvPicPr>
          <p:nvPr/>
        </p:nvPicPr>
        <p:blipFill>
          <a:blip r:embed="rId6"/>
          <a:stretch>
            <a:fillRect/>
          </a:stretch>
        </p:blipFill>
        <p:spPr>
          <a:xfrm>
            <a:off x="8741756" y="2297792"/>
            <a:ext cx="3263719" cy="982125"/>
          </a:xfrm>
          <a:prstGeom prst="rect">
            <a:avLst/>
          </a:prstGeom>
        </p:spPr>
      </p:pic>
    </p:spTree>
    <p:extLst>
      <p:ext uri="{BB962C8B-B14F-4D97-AF65-F5344CB8AC3E}">
        <p14:creationId xmlns:p14="http://schemas.microsoft.com/office/powerpoint/2010/main" val="30256515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Blockiness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=0.6,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to Park Run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4823575" y="613364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p:nvPr/>
        </p:nvCxnSpPr>
        <p:spPr>
          <a:xfrm flipH="1" flipV="1">
            <a:off x="4625613" y="5195822"/>
            <a:ext cx="844417" cy="10916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0450606" y="613364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4" name="Conector de seta reta 13"/>
          <p:cNvCxnSpPr/>
          <p:nvPr/>
        </p:nvCxnSpPr>
        <p:spPr>
          <a:xfrm flipH="1" flipV="1">
            <a:off x="10521917" y="5195822"/>
            <a:ext cx="575145" cy="10916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a:stretch>
            <a:fillRect/>
          </a:stretch>
        </p:blipFill>
        <p:spPr>
          <a:xfrm>
            <a:off x="857449" y="3249470"/>
            <a:ext cx="3978744" cy="3445200"/>
          </a:xfrm>
          <a:prstGeom prst="rect">
            <a:avLst/>
          </a:prstGeom>
        </p:spPr>
      </p:pic>
      <p:pic>
        <p:nvPicPr>
          <p:cNvPr id="7" name="Imagem 6"/>
          <p:cNvPicPr>
            <a:picLocks noChangeAspect="1"/>
          </p:cNvPicPr>
          <p:nvPr/>
        </p:nvPicPr>
        <p:blipFill>
          <a:blip r:embed="rId4"/>
          <a:stretch>
            <a:fillRect/>
          </a:stretch>
        </p:blipFill>
        <p:spPr>
          <a:xfrm>
            <a:off x="6731434" y="3249470"/>
            <a:ext cx="3978744" cy="3445200"/>
          </a:xfrm>
          <a:prstGeom prst="rect">
            <a:avLst/>
          </a:prstGeom>
        </p:spPr>
      </p:pic>
      <p:pic>
        <p:nvPicPr>
          <p:cNvPr id="4" name="Imagem 3"/>
          <p:cNvPicPr>
            <a:picLocks noChangeAspect="1"/>
          </p:cNvPicPr>
          <p:nvPr/>
        </p:nvPicPr>
        <p:blipFill>
          <a:blip r:embed="rId5"/>
          <a:stretch>
            <a:fillRect/>
          </a:stretch>
        </p:blipFill>
        <p:spPr>
          <a:xfrm>
            <a:off x="3715525" y="2637263"/>
            <a:ext cx="3263719" cy="982125"/>
          </a:xfrm>
          <a:prstGeom prst="rect">
            <a:avLst/>
          </a:prstGeom>
        </p:spPr>
      </p:pic>
      <p:pic>
        <p:nvPicPr>
          <p:cNvPr id="6" name="Imagem 5"/>
          <p:cNvPicPr>
            <a:picLocks noChangeAspect="1"/>
          </p:cNvPicPr>
          <p:nvPr/>
        </p:nvPicPr>
        <p:blipFill>
          <a:blip r:embed="rId6"/>
          <a:stretch>
            <a:fillRect/>
          </a:stretch>
        </p:blipFill>
        <p:spPr>
          <a:xfrm>
            <a:off x="8720806" y="2326734"/>
            <a:ext cx="3263719" cy="982125"/>
          </a:xfrm>
          <a:prstGeom prst="rect">
            <a:avLst/>
          </a:prstGeom>
        </p:spPr>
      </p:pic>
    </p:spTree>
    <p:extLst>
      <p:ext uri="{BB962C8B-B14F-4D97-AF65-F5344CB8AC3E}">
        <p14:creationId xmlns:p14="http://schemas.microsoft.com/office/powerpoint/2010/main" val="33463157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Blockiness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=0.6,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to Romeo &amp; Juliet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4823575" y="6257479"/>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p:nvPr/>
        </p:nvCxnSpPr>
        <p:spPr>
          <a:xfrm flipH="1" flipV="1">
            <a:off x="4625613" y="5319661"/>
            <a:ext cx="844417" cy="10916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0450606" y="6257479"/>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4" name="Conector de seta reta 13"/>
          <p:cNvCxnSpPr/>
          <p:nvPr/>
        </p:nvCxnSpPr>
        <p:spPr>
          <a:xfrm flipH="1" flipV="1">
            <a:off x="10521917" y="5319661"/>
            <a:ext cx="575145" cy="10916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844831" y="3412800"/>
            <a:ext cx="3978744" cy="3445200"/>
          </a:xfrm>
          <a:prstGeom prst="rect">
            <a:avLst/>
          </a:prstGeom>
        </p:spPr>
      </p:pic>
      <p:pic>
        <p:nvPicPr>
          <p:cNvPr id="6" name="Imagem 5"/>
          <p:cNvPicPr>
            <a:picLocks noChangeAspect="1"/>
          </p:cNvPicPr>
          <p:nvPr/>
        </p:nvPicPr>
        <p:blipFill>
          <a:blip r:embed="rId4"/>
          <a:stretch>
            <a:fillRect/>
          </a:stretch>
        </p:blipFill>
        <p:spPr>
          <a:xfrm>
            <a:off x="6765649" y="3412800"/>
            <a:ext cx="3978744" cy="3445200"/>
          </a:xfrm>
          <a:prstGeom prst="rect">
            <a:avLst/>
          </a:prstGeom>
        </p:spPr>
      </p:pic>
      <p:pic>
        <p:nvPicPr>
          <p:cNvPr id="5" name="Imagem 4"/>
          <p:cNvPicPr>
            <a:picLocks noChangeAspect="1"/>
          </p:cNvPicPr>
          <p:nvPr/>
        </p:nvPicPr>
        <p:blipFill>
          <a:blip r:embed="rId5"/>
          <a:stretch>
            <a:fillRect/>
          </a:stretch>
        </p:blipFill>
        <p:spPr>
          <a:xfrm>
            <a:off x="3832693" y="2737601"/>
            <a:ext cx="3263719" cy="982125"/>
          </a:xfrm>
          <a:prstGeom prst="rect">
            <a:avLst/>
          </a:prstGeom>
        </p:spPr>
      </p:pic>
      <p:pic>
        <p:nvPicPr>
          <p:cNvPr id="7" name="Imagem 6"/>
          <p:cNvPicPr>
            <a:picLocks noChangeAspect="1"/>
          </p:cNvPicPr>
          <p:nvPr/>
        </p:nvPicPr>
        <p:blipFill>
          <a:blip r:embed="rId6"/>
          <a:stretch>
            <a:fillRect/>
          </a:stretch>
        </p:blipFill>
        <p:spPr>
          <a:xfrm>
            <a:off x="8625064" y="2424134"/>
            <a:ext cx="3263719" cy="982125"/>
          </a:xfrm>
          <a:prstGeom prst="rect">
            <a:avLst/>
          </a:prstGeom>
        </p:spPr>
      </p:pic>
    </p:spTree>
    <p:extLst>
      <p:ext uri="{BB962C8B-B14F-4D97-AF65-F5344CB8AC3E}">
        <p14:creationId xmlns:p14="http://schemas.microsoft.com/office/powerpoint/2010/main" val="39736466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Blockiness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=0.6,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to Cactus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4705323" y="629697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p:nvPr/>
        </p:nvCxnSpPr>
        <p:spPr>
          <a:xfrm flipH="1" flipV="1">
            <a:off x="4507361" y="5359152"/>
            <a:ext cx="844417" cy="10916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0332354" y="629697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4" name="Conector de seta reta 13"/>
          <p:cNvCxnSpPr/>
          <p:nvPr/>
        </p:nvCxnSpPr>
        <p:spPr>
          <a:xfrm flipH="1" flipV="1">
            <a:off x="10403665" y="5359152"/>
            <a:ext cx="575145" cy="10916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a:stretch>
            <a:fillRect/>
          </a:stretch>
        </p:blipFill>
        <p:spPr>
          <a:xfrm>
            <a:off x="726579" y="3412800"/>
            <a:ext cx="3978744" cy="3445200"/>
          </a:xfrm>
          <a:prstGeom prst="rect">
            <a:avLst/>
          </a:prstGeom>
        </p:spPr>
      </p:pic>
      <p:pic>
        <p:nvPicPr>
          <p:cNvPr id="7" name="Imagem 6"/>
          <p:cNvPicPr>
            <a:picLocks noChangeAspect="1"/>
          </p:cNvPicPr>
          <p:nvPr/>
        </p:nvPicPr>
        <p:blipFill>
          <a:blip r:embed="rId4"/>
          <a:stretch>
            <a:fillRect/>
          </a:stretch>
        </p:blipFill>
        <p:spPr>
          <a:xfrm>
            <a:off x="6694695" y="3412800"/>
            <a:ext cx="3978744" cy="3445200"/>
          </a:xfrm>
          <a:prstGeom prst="rect">
            <a:avLst/>
          </a:prstGeom>
        </p:spPr>
      </p:pic>
      <p:pic>
        <p:nvPicPr>
          <p:cNvPr id="4" name="Imagem 3"/>
          <p:cNvPicPr>
            <a:picLocks noChangeAspect="1"/>
          </p:cNvPicPr>
          <p:nvPr/>
        </p:nvPicPr>
        <p:blipFill>
          <a:blip r:embed="rId5"/>
          <a:stretch>
            <a:fillRect/>
          </a:stretch>
        </p:blipFill>
        <p:spPr>
          <a:xfrm>
            <a:off x="3697002" y="2637263"/>
            <a:ext cx="3263719" cy="982125"/>
          </a:xfrm>
          <a:prstGeom prst="rect">
            <a:avLst/>
          </a:prstGeom>
        </p:spPr>
      </p:pic>
      <p:pic>
        <p:nvPicPr>
          <p:cNvPr id="6" name="Imagem 5"/>
          <p:cNvPicPr>
            <a:picLocks noChangeAspect="1"/>
          </p:cNvPicPr>
          <p:nvPr/>
        </p:nvPicPr>
        <p:blipFill>
          <a:blip r:embed="rId6"/>
          <a:stretch>
            <a:fillRect/>
          </a:stretch>
        </p:blipFill>
        <p:spPr>
          <a:xfrm>
            <a:off x="8700494" y="2384974"/>
            <a:ext cx="3263719" cy="982125"/>
          </a:xfrm>
          <a:prstGeom prst="rect">
            <a:avLst/>
          </a:prstGeom>
        </p:spPr>
      </p:pic>
    </p:spTree>
    <p:extLst>
      <p:ext uri="{BB962C8B-B14F-4D97-AF65-F5344CB8AC3E}">
        <p14:creationId xmlns:p14="http://schemas.microsoft.com/office/powerpoint/2010/main" val="4252228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CASE 1 – Graphs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a:solidFill>
                  <a:schemeClr val="tx1">
                    <a:lumMod val="75000"/>
                    <a:lumOff val="25000"/>
                  </a:schemeClr>
                </a:solidFill>
                <a:latin typeface="Calibri" panose="020F0502020204030204" pitchFamily="34" charset="0"/>
                <a:sym typeface="Wingdings 3" panose="05040102010807070707" pitchFamily="18" charset="2"/>
              </a:rPr>
              <a:t>=0 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a:t>
            </a:r>
            <a:endParaRPr lang="en-US" sz="1600" dirty="0">
              <a:solidFill>
                <a:schemeClr val="tx1">
                  <a:lumMod val="75000"/>
                  <a:lumOff val="25000"/>
                </a:schemeClr>
              </a:solidFill>
              <a:latin typeface="Calibri" panose="020F0502020204030204" pitchFamily="34" charset="0"/>
              <a:sym typeface="Wingdings 3" panose="05040102010807070707" pitchFamily="18" charset="2"/>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a:t>
            </a:r>
            <a:r>
              <a:rPr lang="en-US" sz="1800" dirty="0" smtClean="0">
                <a:solidFill>
                  <a:schemeClr val="tx1">
                    <a:lumMod val="75000"/>
                    <a:lumOff val="25000"/>
                  </a:schemeClr>
                </a:solidFill>
                <a:latin typeface="Calibri" panose="020F0502020204030204" pitchFamily="34" charset="0"/>
                <a:sym typeface="Wingdings 3" panose="05040102010807070707" pitchFamily="18" charset="2"/>
              </a:rPr>
              <a:t>SPLIT FILE</a:t>
            </a:r>
            <a:endParaRPr lang="en-US" sz="18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COMPARE GROUPS</a:t>
            </a:r>
            <a:endParaRPr lang="en-US" dirty="0" smtClean="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418833607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Blockiness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=0.6,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to Basketball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4823575" y="629697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p:nvPr/>
        </p:nvCxnSpPr>
        <p:spPr>
          <a:xfrm flipH="1" flipV="1">
            <a:off x="4625613" y="5359152"/>
            <a:ext cx="844417" cy="10916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0450606" y="629697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4" name="Conector de seta reta 13"/>
          <p:cNvCxnSpPr/>
          <p:nvPr/>
        </p:nvCxnSpPr>
        <p:spPr>
          <a:xfrm flipH="1" flipV="1">
            <a:off x="10521917" y="5359152"/>
            <a:ext cx="575145" cy="10916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880505" y="3412800"/>
            <a:ext cx="3978744" cy="3445200"/>
          </a:xfrm>
          <a:prstGeom prst="rect">
            <a:avLst/>
          </a:prstGeom>
        </p:spPr>
      </p:pic>
      <p:pic>
        <p:nvPicPr>
          <p:cNvPr id="6" name="Imagem 5"/>
          <p:cNvPicPr>
            <a:picLocks noChangeAspect="1"/>
          </p:cNvPicPr>
          <p:nvPr/>
        </p:nvPicPr>
        <p:blipFill>
          <a:blip r:embed="rId4"/>
          <a:stretch>
            <a:fillRect/>
          </a:stretch>
        </p:blipFill>
        <p:spPr>
          <a:xfrm>
            <a:off x="6746805" y="3412800"/>
            <a:ext cx="3978744" cy="3445200"/>
          </a:xfrm>
          <a:prstGeom prst="rect">
            <a:avLst/>
          </a:prstGeom>
        </p:spPr>
      </p:pic>
      <p:pic>
        <p:nvPicPr>
          <p:cNvPr id="5" name="Imagem 4"/>
          <p:cNvPicPr>
            <a:picLocks noChangeAspect="1"/>
          </p:cNvPicPr>
          <p:nvPr/>
        </p:nvPicPr>
        <p:blipFill>
          <a:blip r:embed="rId5"/>
          <a:stretch>
            <a:fillRect/>
          </a:stretch>
        </p:blipFill>
        <p:spPr>
          <a:xfrm>
            <a:off x="3730895" y="2637263"/>
            <a:ext cx="3263719" cy="982125"/>
          </a:xfrm>
          <a:prstGeom prst="rect">
            <a:avLst/>
          </a:prstGeom>
        </p:spPr>
      </p:pic>
      <p:pic>
        <p:nvPicPr>
          <p:cNvPr id="7" name="Imagem 6"/>
          <p:cNvPicPr>
            <a:picLocks noChangeAspect="1"/>
          </p:cNvPicPr>
          <p:nvPr/>
        </p:nvPicPr>
        <p:blipFill>
          <a:blip r:embed="rId6"/>
          <a:stretch>
            <a:fillRect/>
          </a:stretch>
        </p:blipFill>
        <p:spPr>
          <a:xfrm>
            <a:off x="8798294" y="2384974"/>
            <a:ext cx="3263719" cy="982125"/>
          </a:xfrm>
          <a:prstGeom prst="rect">
            <a:avLst/>
          </a:prstGeom>
        </p:spPr>
      </p:pic>
    </p:spTree>
    <p:extLst>
      <p:ext uri="{BB962C8B-B14F-4D97-AF65-F5344CB8AC3E}">
        <p14:creationId xmlns:p14="http://schemas.microsoft.com/office/powerpoint/2010/main" val="42860322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Blockiness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=0.6,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to Barbecue </a:t>
            </a:r>
            <a:r>
              <a:rPr lang="en-US" sz="1200" dirty="0" smtClean="0">
                <a:solidFill>
                  <a:schemeClr val="tx1">
                    <a:lumMod val="75000"/>
                    <a:lumOff val="25000"/>
                  </a:schemeClr>
                </a:solidFill>
                <a:latin typeface="Calibri" panose="020F0502020204030204" pitchFamily="34" charset="0"/>
              </a:rPr>
              <a:t>(Original  / Blockiness)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4823575" y="629697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p:nvPr/>
        </p:nvCxnSpPr>
        <p:spPr>
          <a:xfrm flipH="1" flipV="1">
            <a:off x="4625613" y="5359152"/>
            <a:ext cx="844417" cy="10916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0450606" y="6296970"/>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4" name="Conector de seta reta 13"/>
          <p:cNvCxnSpPr/>
          <p:nvPr/>
        </p:nvCxnSpPr>
        <p:spPr>
          <a:xfrm flipH="1" flipV="1">
            <a:off x="10521917" y="5359152"/>
            <a:ext cx="575145" cy="10916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a:stretch>
            <a:fillRect/>
          </a:stretch>
        </p:blipFill>
        <p:spPr>
          <a:xfrm>
            <a:off x="885122" y="3412800"/>
            <a:ext cx="3978744" cy="3445200"/>
          </a:xfrm>
          <a:prstGeom prst="rect">
            <a:avLst/>
          </a:prstGeom>
        </p:spPr>
      </p:pic>
      <p:pic>
        <p:nvPicPr>
          <p:cNvPr id="7" name="Imagem 6"/>
          <p:cNvPicPr>
            <a:picLocks noChangeAspect="1"/>
          </p:cNvPicPr>
          <p:nvPr/>
        </p:nvPicPr>
        <p:blipFill>
          <a:blip r:embed="rId4"/>
          <a:stretch>
            <a:fillRect/>
          </a:stretch>
        </p:blipFill>
        <p:spPr>
          <a:xfrm>
            <a:off x="6749883" y="3412800"/>
            <a:ext cx="3978744" cy="3445200"/>
          </a:xfrm>
          <a:prstGeom prst="rect">
            <a:avLst/>
          </a:prstGeom>
        </p:spPr>
      </p:pic>
      <p:pic>
        <p:nvPicPr>
          <p:cNvPr id="4" name="Imagem 3"/>
          <p:cNvPicPr>
            <a:picLocks noChangeAspect="1"/>
          </p:cNvPicPr>
          <p:nvPr/>
        </p:nvPicPr>
        <p:blipFill>
          <a:blip r:embed="rId5"/>
          <a:stretch>
            <a:fillRect/>
          </a:stretch>
        </p:blipFill>
        <p:spPr>
          <a:xfrm>
            <a:off x="3838170" y="2757346"/>
            <a:ext cx="3263719" cy="982125"/>
          </a:xfrm>
          <a:prstGeom prst="rect">
            <a:avLst/>
          </a:prstGeom>
        </p:spPr>
      </p:pic>
      <p:pic>
        <p:nvPicPr>
          <p:cNvPr id="6" name="Imagem 5"/>
          <p:cNvPicPr>
            <a:picLocks noChangeAspect="1"/>
          </p:cNvPicPr>
          <p:nvPr/>
        </p:nvPicPr>
        <p:blipFill>
          <a:blip r:embed="rId6"/>
          <a:stretch>
            <a:fillRect/>
          </a:stretch>
        </p:blipFill>
        <p:spPr>
          <a:xfrm>
            <a:off x="8739255" y="2444030"/>
            <a:ext cx="3263719" cy="982125"/>
          </a:xfrm>
          <a:prstGeom prst="rect">
            <a:avLst/>
          </a:prstGeom>
        </p:spPr>
      </p:pic>
    </p:spTree>
    <p:extLst>
      <p:ext uri="{BB962C8B-B14F-4D97-AF65-F5344CB8AC3E}">
        <p14:creationId xmlns:p14="http://schemas.microsoft.com/office/powerpoint/2010/main" val="14109666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a:latin typeface="Calibri" panose="020F0502020204030204" pitchFamily="34" charset="0"/>
              </a:rPr>
              <a:t>Exp. </a:t>
            </a:r>
            <a:r>
              <a:rPr lang="en-GB" dirty="0" smtClean="0">
                <a:latin typeface="Calibri" panose="020F0502020204030204" pitchFamily="34" charset="0"/>
              </a:rPr>
              <a:t>2 </a:t>
            </a:r>
            <a:r>
              <a:rPr lang="en-GB" dirty="0">
                <a:latin typeface="Calibri" panose="020F0502020204030204" pitchFamily="34" charset="0"/>
              </a:rPr>
              <a:t>and Exp.3 – T-Test between Scores’ – </a:t>
            </a:r>
            <a:r>
              <a:rPr lang="en-GB" dirty="0" smtClean="0">
                <a:latin typeface="Calibri" panose="020F0502020204030204" pitchFamily="34" charset="0"/>
              </a:rPr>
              <a:t>Blurriness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OR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a:t>
            </a:r>
            <a:endParaRPr lang="en-US" sz="1600" dirty="0">
              <a:solidFill>
                <a:schemeClr val="tx1">
                  <a:lumMod val="75000"/>
                  <a:lumOff val="25000"/>
                </a:schemeClr>
              </a:solidFill>
              <a:latin typeface="Calibri" panose="020F0502020204030204" pitchFamily="34" charset="0"/>
              <a:sym typeface="Wingdings 3" panose="05040102010807070707" pitchFamily="18" charset="2"/>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NON PARAMETRIC TESTS  2-INDEPENDENT SAMPLES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PAIRS: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score2 </a:t>
            </a:r>
            <a:r>
              <a:rPr lang="en-GB" sz="1600" dirty="0">
                <a:solidFill>
                  <a:schemeClr val="tx1">
                    <a:lumMod val="75000"/>
                    <a:lumOff val="25000"/>
                  </a:schemeClr>
                </a:solidFill>
                <a:latin typeface="Calibri" panose="020F0502020204030204" pitchFamily="34" charset="0"/>
                <a:sym typeface="Wingdings 3" panose="05040102010807070707" pitchFamily="18" charset="2"/>
              </a:rPr>
              <a:t>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score3</a:t>
            </a:r>
            <a:endParaRPr lang="en-GB" sz="16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TYPE: Mann Whitney</a:t>
            </a:r>
            <a:endParaRPr lang="en-GB" sz="16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14238849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a:t>
            </a:r>
            <a:r>
              <a:rPr lang="en-GB" dirty="0" smtClean="0">
                <a:latin typeface="Calibri" panose="020F0502020204030204" pitchFamily="34" charset="0"/>
              </a:rPr>
              <a:t>Blurriness</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=0.6)</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 Mann-Whitney U test was run to determine if there were differences in scores between </a:t>
            </a:r>
            <a:r>
              <a:rPr lang="en-US" sz="1800" dirty="0" smtClean="0">
                <a:solidFill>
                  <a:schemeClr val="tx1">
                    <a:lumMod val="75000"/>
                    <a:lumOff val="25000"/>
                  </a:schemeClr>
                </a:solidFill>
                <a:latin typeface="Calibri" panose="020F0502020204030204" pitchFamily="34" charset="0"/>
              </a:rPr>
              <a:t>Exp2 </a:t>
            </a:r>
            <a:r>
              <a:rPr lang="en-US" sz="1800" dirty="0">
                <a:solidFill>
                  <a:schemeClr val="tx1">
                    <a:lumMod val="75000"/>
                    <a:lumOff val="25000"/>
                  </a:schemeClr>
                </a:solidFill>
                <a:latin typeface="Calibri" panose="020F0502020204030204" pitchFamily="34" charset="0"/>
              </a:rPr>
              <a:t>and Exp3 to all videos (original and </a:t>
            </a:r>
            <a:r>
              <a:rPr lang="en-US" sz="1800" dirty="0" smtClean="0">
                <a:solidFill>
                  <a:schemeClr val="tx1">
                    <a:lumMod val="75000"/>
                    <a:lumOff val="25000"/>
                  </a:schemeClr>
                </a:solidFill>
                <a:latin typeface="Calibri" panose="020F0502020204030204" pitchFamily="34" charset="0"/>
              </a:rPr>
              <a:t>blurriness). </a:t>
            </a:r>
            <a:r>
              <a:rPr lang="en-US" sz="1800" dirty="0">
                <a:solidFill>
                  <a:schemeClr val="tx1">
                    <a:lumMod val="75000"/>
                    <a:lumOff val="25000"/>
                  </a:schemeClr>
                </a:solidFill>
                <a:latin typeface="Calibri" panose="020F0502020204030204" pitchFamily="34" charset="0"/>
              </a:rPr>
              <a:t>Median </a:t>
            </a:r>
            <a:r>
              <a:rPr lang="en-US" sz="1800" dirty="0" smtClean="0">
                <a:solidFill>
                  <a:schemeClr val="tx1">
                    <a:lumMod val="75000"/>
                    <a:lumOff val="25000"/>
                  </a:schemeClr>
                </a:solidFill>
                <a:latin typeface="Calibri" panose="020F0502020204030204" pitchFamily="34" charset="0"/>
              </a:rPr>
              <a:t>score was not statistically </a:t>
            </a:r>
            <a:r>
              <a:rPr lang="en-US" sz="1800" dirty="0">
                <a:solidFill>
                  <a:schemeClr val="tx1">
                    <a:lumMod val="75000"/>
                    <a:lumOff val="25000"/>
                  </a:schemeClr>
                </a:solidFill>
                <a:latin typeface="Calibri" panose="020F0502020204030204" pitchFamily="34" charset="0"/>
              </a:rPr>
              <a:t>significantly in </a:t>
            </a:r>
            <a:r>
              <a:rPr lang="en-US" sz="1800" dirty="0" smtClean="0">
                <a:solidFill>
                  <a:schemeClr val="tx1">
                    <a:lumMod val="75000"/>
                    <a:lumOff val="25000"/>
                  </a:schemeClr>
                </a:solidFill>
                <a:latin typeface="Calibri" panose="020F0502020204030204" pitchFamily="34" charset="0"/>
              </a:rPr>
              <a:t>Exp2 (283.79) </a:t>
            </a:r>
            <a:r>
              <a:rPr lang="en-US" sz="1800" dirty="0">
                <a:solidFill>
                  <a:schemeClr val="tx1">
                    <a:lumMod val="75000"/>
                    <a:lumOff val="25000"/>
                  </a:schemeClr>
                </a:solidFill>
                <a:latin typeface="Calibri" panose="020F0502020204030204" pitchFamily="34" charset="0"/>
              </a:rPr>
              <a:t>than in Exp3 (</a:t>
            </a:r>
            <a:r>
              <a:rPr lang="en-US" sz="1800" dirty="0" smtClean="0">
                <a:solidFill>
                  <a:schemeClr val="tx1">
                    <a:lumMod val="75000"/>
                    <a:lumOff val="25000"/>
                  </a:schemeClr>
                </a:solidFill>
                <a:latin typeface="Calibri" panose="020F0502020204030204" pitchFamily="34" charset="0"/>
              </a:rPr>
              <a:t>266.34),</a:t>
            </a:r>
            <a:r>
              <a:rPr lang="en-US" sz="1800" dirty="0">
                <a:solidFill>
                  <a:schemeClr val="tx1">
                    <a:lumMod val="75000"/>
                    <a:lumOff val="25000"/>
                  </a:schemeClr>
                </a:solidFill>
                <a:latin typeface="Calibri" panose="020F0502020204030204" pitchFamily="34" charset="0"/>
              </a:rPr>
              <a:t> U = </a:t>
            </a:r>
            <a:r>
              <a:rPr lang="en-US" sz="1800" dirty="0" smtClean="0">
                <a:solidFill>
                  <a:schemeClr val="tx1">
                    <a:lumMod val="75000"/>
                    <a:lumOff val="25000"/>
                  </a:schemeClr>
                </a:solidFill>
                <a:latin typeface="Calibri" panose="020F0502020204030204" pitchFamily="34" charset="0"/>
              </a:rPr>
              <a:t>33759,</a:t>
            </a:r>
            <a:r>
              <a:rPr lang="en-US" sz="1800" dirty="0">
                <a:solidFill>
                  <a:schemeClr val="tx1">
                    <a:lumMod val="75000"/>
                    <a:lumOff val="25000"/>
                  </a:schemeClr>
                </a:solidFill>
                <a:latin typeface="Calibri" panose="020F0502020204030204" pitchFamily="34" charset="0"/>
              </a:rPr>
              <a:t> z = </a:t>
            </a:r>
            <a:r>
              <a:rPr lang="en-US" sz="1800" dirty="0" smtClean="0">
                <a:solidFill>
                  <a:schemeClr val="tx1">
                    <a:lumMod val="75000"/>
                    <a:lumOff val="25000"/>
                  </a:schemeClr>
                </a:solidFill>
                <a:latin typeface="Calibri" panose="020F0502020204030204" pitchFamily="34" charset="0"/>
              </a:rPr>
              <a:t>-1.384,</a:t>
            </a:r>
            <a:r>
              <a:rPr lang="en-US" sz="1800" dirty="0">
                <a:solidFill>
                  <a:schemeClr val="tx1">
                    <a:lumMod val="75000"/>
                    <a:lumOff val="25000"/>
                  </a:schemeClr>
                </a:solidFill>
                <a:latin typeface="Calibri" panose="020F0502020204030204" pitchFamily="34" charset="0"/>
              </a:rPr>
              <a:t> p = </a:t>
            </a:r>
            <a:r>
              <a:rPr lang="en-US" sz="1800" dirty="0" smtClean="0">
                <a:solidFill>
                  <a:schemeClr val="tx1">
                    <a:lumMod val="75000"/>
                    <a:lumOff val="25000"/>
                  </a:schemeClr>
                </a:solidFill>
                <a:latin typeface="Calibri" panose="020F0502020204030204" pitchFamily="34" charset="0"/>
              </a:rPr>
              <a:t>.166.</a:t>
            </a:r>
            <a:endParaRPr lang="en-US" sz="1800" dirty="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endParaRPr lang="en-US" sz="1800" dirty="0" smtClean="0">
              <a:solidFill>
                <a:schemeClr val="tx1">
                  <a:lumMod val="75000"/>
                  <a:lumOff val="25000"/>
                </a:schemeClr>
              </a:solidFill>
              <a:latin typeface="Calibri" panose="020F0502020204030204" pitchFamily="34" charset="0"/>
            </a:endParaRPr>
          </a:p>
        </p:txBody>
      </p:sp>
      <p:sp>
        <p:nvSpPr>
          <p:cNvPr id="8" name="Retângulo 7"/>
          <p:cNvSpPr/>
          <p:nvPr/>
        </p:nvSpPr>
        <p:spPr>
          <a:xfrm>
            <a:off x="4613686" y="4509568"/>
            <a:ext cx="1281954" cy="363070"/>
          </a:xfrm>
          <a:prstGeom prst="rect">
            <a:avLst/>
          </a:prstGeom>
          <a:solidFill>
            <a:srgbClr val="C00000"/>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9" name="Conector de seta reta 8"/>
          <p:cNvCxnSpPr>
            <a:stCxn id="8" idx="2"/>
          </p:cNvCxnSpPr>
          <p:nvPr/>
        </p:nvCxnSpPr>
        <p:spPr>
          <a:xfrm flipH="1">
            <a:off x="4400682" y="4872638"/>
            <a:ext cx="853981" cy="56804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6536123" y="3708978"/>
            <a:ext cx="4944344" cy="1487862"/>
          </a:xfrm>
          <a:prstGeom prst="rect">
            <a:avLst/>
          </a:prstGeom>
        </p:spPr>
      </p:pic>
      <p:pic>
        <p:nvPicPr>
          <p:cNvPr id="7" name="Imagem 6"/>
          <p:cNvPicPr>
            <a:picLocks noChangeAspect="1"/>
          </p:cNvPicPr>
          <p:nvPr/>
        </p:nvPicPr>
        <p:blipFill>
          <a:blip r:embed="rId4"/>
          <a:stretch>
            <a:fillRect/>
          </a:stretch>
        </p:blipFill>
        <p:spPr>
          <a:xfrm>
            <a:off x="1331699" y="3754489"/>
            <a:ext cx="3262963" cy="2236297"/>
          </a:xfrm>
          <a:prstGeom prst="rect">
            <a:avLst/>
          </a:prstGeom>
        </p:spPr>
      </p:pic>
    </p:spTree>
    <p:extLst>
      <p:ext uri="{BB962C8B-B14F-4D97-AF65-F5344CB8AC3E}">
        <p14:creationId xmlns:p14="http://schemas.microsoft.com/office/powerpoint/2010/main" val="37924558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a:latin typeface="Calibri" panose="020F0502020204030204" pitchFamily="34" charset="0"/>
              </a:rPr>
              <a:t>Exp. </a:t>
            </a:r>
            <a:r>
              <a:rPr lang="en-GB" dirty="0" smtClean="0">
                <a:latin typeface="Calibri" panose="020F0502020204030204" pitchFamily="34" charset="0"/>
              </a:rPr>
              <a:t>2 </a:t>
            </a:r>
            <a:r>
              <a:rPr lang="en-GB" dirty="0">
                <a:latin typeface="Calibri" panose="020F0502020204030204" pitchFamily="34" charset="0"/>
              </a:rPr>
              <a:t>and Exp.3 – T-Test between Scores</a:t>
            </a:r>
            <a:r>
              <a:rPr lang="en-GB" dirty="0" smtClean="0">
                <a:latin typeface="Calibri" panose="020F0502020204030204" pitchFamily="34" charset="0"/>
              </a:rPr>
              <a:t>’ – Blurriness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OR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OBS: the filter has been selected for each video (separately)</a:t>
            </a:r>
            <a:endParaRPr lang="en-US" sz="1600" dirty="0">
              <a:solidFill>
                <a:schemeClr val="tx1">
                  <a:lumMod val="75000"/>
                  <a:lumOff val="25000"/>
                </a:schemeClr>
              </a:solidFill>
              <a:latin typeface="Calibri" panose="020F0502020204030204" pitchFamily="34" charset="0"/>
              <a:sym typeface="Wingdings 3" panose="05040102010807070707" pitchFamily="18" charset="2"/>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NON PARAMETRIC TESTS  2-INDEPENDENT SAMPLES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PAIRS: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score2 </a:t>
            </a:r>
            <a:r>
              <a:rPr lang="en-GB" sz="1600" dirty="0">
                <a:solidFill>
                  <a:schemeClr val="tx1">
                    <a:lumMod val="75000"/>
                    <a:lumOff val="25000"/>
                  </a:schemeClr>
                </a:solidFill>
                <a:latin typeface="Calibri" panose="020F0502020204030204" pitchFamily="34" charset="0"/>
                <a:sym typeface="Wingdings 3" panose="05040102010807070707" pitchFamily="18" charset="2"/>
              </a:rPr>
              <a:t>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score3</a:t>
            </a:r>
            <a:endParaRPr lang="en-GB" sz="16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TYPE: Mann Whitney</a:t>
            </a:r>
            <a:endParaRPr lang="en-GB" sz="16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41341303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Blurriness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=0, </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=0.6)</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a:t>
            </a:r>
          </a:p>
          <a:p>
            <a:pPr lvl="1" indent="0">
              <a:spcBef>
                <a:spcPts val="600"/>
              </a:spcBef>
              <a:spcAft>
                <a:spcPts val="600"/>
              </a:spcAft>
              <a:buClr>
                <a:schemeClr val="accent4">
                  <a:lumMod val="75000"/>
                </a:schemeClr>
              </a:buClr>
              <a:buNone/>
            </a:pPr>
            <a:r>
              <a:rPr lang="en-US" sz="1800" dirty="0" smtClean="0">
                <a:solidFill>
                  <a:schemeClr val="tx1">
                    <a:lumMod val="75000"/>
                    <a:lumOff val="25000"/>
                  </a:schemeClr>
                </a:solidFill>
                <a:latin typeface="Calibri" panose="020F0502020204030204" pitchFamily="34" charset="0"/>
              </a:rPr>
              <a:t>   Park Joy                                                                                             Into Trees</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5116803" y="5997684"/>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0"/>
          </p:cNvCxnSpPr>
          <p:nvPr/>
        </p:nvCxnSpPr>
        <p:spPr>
          <a:xfrm flipH="1" flipV="1">
            <a:off x="5013434" y="5596759"/>
            <a:ext cx="744346" cy="4009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tângulo 22"/>
          <p:cNvSpPr/>
          <p:nvPr/>
        </p:nvSpPr>
        <p:spPr>
          <a:xfrm>
            <a:off x="10657899" y="6046638"/>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24" name="Conector de seta reta 23"/>
          <p:cNvCxnSpPr>
            <a:stCxn id="23" idx="0"/>
          </p:cNvCxnSpPr>
          <p:nvPr/>
        </p:nvCxnSpPr>
        <p:spPr>
          <a:xfrm flipH="1" flipV="1">
            <a:off x="10554530" y="5645713"/>
            <a:ext cx="744346" cy="4009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1499879" y="3581640"/>
            <a:ext cx="3739225" cy="2646533"/>
          </a:xfrm>
          <a:prstGeom prst="rect">
            <a:avLst/>
          </a:prstGeom>
        </p:spPr>
      </p:pic>
      <p:pic>
        <p:nvPicPr>
          <p:cNvPr id="5" name="Imagem 4"/>
          <p:cNvPicPr>
            <a:picLocks noChangeAspect="1"/>
          </p:cNvPicPr>
          <p:nvPr/>
        </p:nvPicPr>
        <p:blipFill>
          <a:blip r:embed="rId4"/>
          <a:stretch>
            <a:fillRect/>
          </a:stretch>
        </p:blipFill>
        <p:spPr>
          <a:xfrm>
            <a:off x="7018324" y="3581640"/>
            <a:ext cx="3738472" cy="2646000"/>
          </a:xfrm>
          <a:prstGeom prst="rect">
            <a:avLst/>
          </a:prstGeom>
        </p:spPr>
      </p:pic>
      <p:pic>
        <p:nvPicPr>
          <p:cNvPr id="6" name="Imagem 5"/>
          <p:cNvPicPr>
            <a:picLocks noChangeAspect="1"/>
          </p:cNvPicPr>
          <p:nvPr/>
        </p:nvPicPr>
        <p:blipFill>
          <a:blip r:embed="rId5"/>
          <a:stretch>
            <a:fillRect/>
          </a:stretch>
        </p:blipFill>
        <p:spPr>
          <a:xfrm>
            <a:off x="2530428" y="2505172"/>
            <a:ext cx="3263719" cy="982125"/>
          </a:xfrm>
          <a:prstGeom prst="rect">
            <a:avLst/>
          </a:prstGeom>
        </p:spPr>
      </p:pic>
      <p:pic>
        <p:nvPicPr>
          <p:cNvPr id="7" name="Imagem 6"/>
          <p:cNvPicPr>
            <a:picLocks noChangeAspect="1"/>
          </p:cNvPicPr>
          <p:nvPr/>
        </p:nvPicPr>
        <p:blipFill>
          <a:blip r:embed="rId6"/>
          <a:stretch>
            <a:fillRect/>
          </a:stretch>
        </p:blipFill>
        <p:spPr>
          <a:xfrm>
            <a:off x="8241081" y="2505171"/>
            <a:ext cx="3263719" cy="982125"/>
          </a:xfrm>
          <a:prstGeom prst="rect">
            <a:avLst/>
          </a:prstGeom>
        </p:spPr>
      </p:pic>
    </p:spTree>
    <p:extLst>
      <p:ext uri="{BB962C8B-B14F-4D97-AF65-F5344CB8AC3E}">
        <p14:creationId xmlns:p14="http://schemas.microsoft.com/office/powerpoint/2010/main" val="19278062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Blurriness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=0.6)</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a:t>
            </a:r>
          </a:p>
          <a:p>
            <a:pPr lvl="1" indent="0">
              <a:spcBef>
                <a:spcPts val="600"/>
              </a:spcBef>
              <a:spcAft>
                <a:spcPts val="600"/>
              </a:spcAft>
              <a:buClr>
                <a:schemeClr val="accent4">
                  <a:lumMod val="75000"/>
                </a:schemeClr>
              </a:buClr>
              <a:buNone/>
            </a:pPr>
            <a:r>
              <a:rPr lang="en-US" sz="1800" dirty="0" smtClean="0">
                <a:solidFill>
                  <a:schemeClr val="tx1">
                    <a:lumMod val="75000"/>
                    <a:lumOff val="25000"/>
                  </a:schemeClr>
                </a:solidFill>
                <a:latin typeface="Calibri" panose="020F0502020204030204" pitchFamily="34" charset="0"/>
              </a:rPr>
              <a:t>  Park Run                                                                                            Romeo &amp; Juliet</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4927611" y="5997684"/>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0"/>
          </p:cNvCxnSpPr>
          <p:nvPr/>
        </p:nvCxnSpPr>
        <p:spPr>
          <a:xfrm flipH="1" flipV="1">
            <a:off x="4824242" y="5596759"/>
            <a:ext cx="744346" cy="4009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tângulo 22"/>
          <p:cNvSpPr/>
          <p:nvPr/>
        </p:nvSpPr>
        <p:spPr>
          <a:xfrm>
            <a:off x="10553975" y="5997684"/>
            <a:ext cx="1281954" cy="363070"/>
          </a:xfrm>
          <a:prstGeom prst="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P&lt;0.05</a:t>
            </a:r>
            <a:endParaRPr lang="pt-BR" sz="1400" dirty="0">
              <a:solidFill>
                <a:schemeClr val="bg1"/>
              </a:solidFill>
            </a:endParaRPr>
          </a:p>
        </p:txBody>
      </p:sp>
      <p:cxnSp>
        <p:nvCxnSpPr>
          <p:cNvPr id="24" name="Conector de seta reta 23"/>
          <p:cNvCxnSpPr>
            <a:stCxn id="23" idx="0"/>
          </p:cNvCxnSpPr>
          <p:nvPr/>
        </p:nvCxnSpPr>
        <p:spPr>
          <a:xfrm flipH="1" flipV="1">
            <a:off x="10450606" y="5596759"/>
            <a:ext cx="744346" cy="40092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3"/>
          <a:stretch>
            <a:fillRect/>
          </a:stretch>
        </p:blipFill>
        <p:spPr>
          <a:xfrm>
            <a:off x="1291611" y="3582173"/>
            <a:ext cx="3738472" cy="2646000"/>
          </a:xfrm>
          <a:prstGeom prst="rect">
            <a:avLst/>
          </a:prstGeom>
        </p:spPr>
      </p:pic>
      <p:pic>
        <p:nvPicPr>
          <p:cNvPr id="7" name="Imagem 6"/>
          <p:cNvPicPr>
            <a:picLocks noChangeAspect="1"/>
          </p:cNvPicPr>
          <p:nvPr/>
        </p:nvPicPr>
        <p:blipFill>
          <a:blip r:embed="rId4"/>
          <a:stretch>
            <a:fillRect/>
          </a:stretch>
        </p:blipFill>
        <p:spPr>
          <a:xfrm>
            <a:off x="6948226" y="3582173"/>
            <a:ext cx="3738472" cy="2646000"/>
          </a:xfrm>
          <a:prstGeom prst="rect">
            <a:avLst/>
          </a:prstGeom>
        </p:spPr>
      </p:pic>
      <p:pic>
        <p:nvPicPr>
          <p:cNvPr id="4" name="Imagem 3"/>
          <p:cNvPicPr>
            <a:picLocks noChangeAspect="1"/>
          </p:cNvPicPr>
          <p:nvPr/>
        </p:nvPicPr>
        <p:blipFill>
          <a:blip r:embed="rId5"/>
          <a:stretch>
            <a:fillRect/>
          </a:stretch>
        </p:blipFill>
        <p:spPr>
          <a:xfrm>
            <a:off x="2638645" y="2600048"/>
            <a:ext cx="3263719" cy="982125"/>
          </a:xfrm>
          <a:prstGeom prst="rect">
            <a:avLst/>
          </a:prstGeom>
        </p:spPr>
      </p:pic>
      <p:pic>
        <p:nvPicPr>
          <p:cNvPr id="5" name="Imagem 4"/>
          <p:cNvPicPr>
            <a:picLocks noChangeAspect="1"/>
          </p:cNvPicPr>
          <p:nvPr/>
        </p:nvPicPr>
        <p:blipFill>
          <a:blip r:embed="rId6"/>
          <a:stretch>
            <a:fillRect/>
          </a:stretch>
        </p:blipFill>
        <p:spPr>
          <a:xfrm>
            <a:off x="8614315" y="2600047"/>
            <a:ext cx="3263719" cy="982125"/>
          </a:xfrm>
          <a:prstGeom prst="rect">
            <a:avLst/>
          </a:prstGeom>
        </p:spPr>
      </p:pic>
    </p:spTree>
    <p:extLst>
      <p:ext uri="{BB962C8B-B14F-4D97-AF65-F5344CB8AC3E}">
        <p14:creationId xmlns:p14="http://schemas.microsoft.com/office/powerpoint/2010/main" val="40417204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Blurriness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=0.6)</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a:t>
            </a:r>
          </a:p>
          <a:p>
            <a:pPr lvl="1" indent="0">
              <a:spcBef>
                <a:spcPts val="600"/>
              </a:spcBef>
              <a:spcAft>
                <a:spcPts val="600"/>
              </a:spcAft>
              <a:buClr>
                <a:schemeClr val="accent4">
                  <a:lumMod val="75000"/>
                </a:schemeClr>
              </a:buClr>
              <a:buNone/>
            </a:pPr>
            <a:r>
              <a:rPr lang="en-US" sz="1800" dirty="0" smtClean="0">
                <a:solidFill>
                  <a:schemeClr val="tx1">
                    <a:lumMod val="75000"/>
                    <a:lumOff val="25000"/>
                  </a:schemeClr>
                </a:solidFill>
                <a:latin typeface="Calibri" panose="020F0502020204030204" pitchFamily="34" charset="0"/>
              </a:rPr>
              <a:t>    Cactus                                                                                           Basketball</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5116803" y="5997684"/>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0"/>
          </p:cNvCxnSpPr>
          <p:nvPr/>
        </p:nvCxnSpPr>
        <p:spPr>
          <a:xfrm flipH="1" flipV="1">
            <a:off x="5013434" y="5596759"/>
            <a:ext cx="744346" cy="4009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tângulo 22"/>
          <p:cNvSpPr/>
          <p:nvPr/>
        </p:nvSpPr>
        <p:spPr>
          <a:xfrm>
            <a:off x="10657899" y="6046638"/>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24" name="Conector de seta reta 23"/>
          <p:cNvCxnSpPr>
            <a:stCxn id="23" idx="0"/>
          </p:cNvCxnSpPr>
          <p:nvPr/>
        </p:nvCxnSpPr>
        <p:spPr>
          <a:xfrm flipH="1" flipV="1">
            <a:off x="10554530" y="5645713"/>
            <a:ext cx="744346" cy="4009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3"/>
          <a:stretch>
            <a:fillRect/>
          </a:stretch>
        </p:blipFill>
        <p:spPr>
          <a:xfrm>
            <a:off x="1483661" y="3645237"/>
            <a:ext cx="3738472" cy="2646000"/>
          </a:xfrm>
          <a:prstGeom prst="rect">
            <a:avLst/>
          </a:prstGeom>
        </p:spPr>
      </p:pic>
      <p:pic>
        <p:nvPicPr>
          <p:cNvPr id="7" name="Imagem 6"/>
          <p:cNvPicPr>
            <a:picLocks noChangeAspect="1"/>
          </p:cNvPicPr>
          <p:nvPr/>
        </p:nvPicPr>
        <p:blipFill>
          <a:blip r:embed="rId4"/>
          <a:stretch>
            <a:fillRect/>
          </a:stretch>
        </p:blipFill>
        <p:spPr>
          <a:xfrm>
            <a:off x="7026718" y="3645237"/>
            <a:ext cx="3738472" cy="2646000"/>
          </a:xfrm>
          <a:prstGeom prst="rect">
            <a:avLst/>
          </a:prstGeom>
        </p:spPr>
      </p:pic>
      <p:pic>
        <p:nvPicPr>
          <p:cNvPr id="4" name="Imagem 3"/>
          <p:cNvPicPr>
            <a:picLocks noChangeAspect="1"/>
          </p:cNvPicPr>
          <p:nvPr/>
        </p:nvPicPr>
        <p:blipFill>
          <a:blip r:embed="rId5"/>
          <a:stretch>
            <a:fillRect/>
          </a:stretch>
        </p:blipFill>
        <p:spPr>
          <a:xfrm>
            <a:off x="2494061" y="2593595"/>
            <a:ext cx="3263719" cy="982125"/>
          </a:xfrm>
          <a:prstGeom prst="rect">
            <a:avLst/>
          </a:prstGeom>
        </p:spPr>
      </p:pic>
      <p:pic>
        <p:nvPicPr>
          <p:cNvPr id="5" name="Imagem 4"/>
          <p:cNvPicPr>
            <a:picLocks noChangeAspect="1"/>
          </p:cNvPicPr>
          <p:nvPr/>
        </p:nvPicPr>
        <p:blipFill>
          <a:blip r:embed="rId6"/>
          <a:stretch>
            <a:fillRect/>
          </a:stretch>
        </p:blipFill>
        <p:spPr>
          <a:xfrm>
            <a:off x="8035157" y="2593595"/>
            <a:ext cx="3263719" cy="982125"/>
          </a:xfrm>
          <a:prstGeom prst="rect">
            <a:avLst/>
          </a:prstGeom>
        </p:spPr>
      </p:pic>
    </p:spTree>
    <p:extLst>
      <p:ext uri="{BB962C8B-B14F-4D97-AF65-F5344CB8AC3E}">
        <p14:creationId xmlns:p14="http://schemas.microsoft.com/office/powerpoint/2010/main" val="39218790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smtClean="0">
                <a:latin typeface="Calibri" panose="020F0502020204030204" pitchFamily="34" charset="0"/>
              </a:rPr>
              <a:t>Exp. 2 and Exp.3 – T-Test between Scores</a:t>
            </a:r>
            <a:r>
              <a:rPr lang="en-GB" dirty="0">
                <a:latin typeface="Calibri" panose="020F0502020204030204" pitchFamily="34" charset="0"/>
              </a:rPr>
              <a:t>’ – Blurriness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GB" sz="2000" dirty="0" smtClean="0">
                <a:solidFill>
                  <a:schemeClr val="tx1">
                    <a:lumMod val="75000"/>
                    <a:lumOff val="25000"/>
                  </a:schemeClr>
                </a:solidFill>
                <a:latin typeface="Calibri" panose="020F0502020204030204" pitchFamily="34" charset="0"/>
              </a:rPr>
              <a:t>Output </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blo</a:t>
            </a:r>
            <a:r>
              <a:rPr lang="en-GB" sz="1400" dirty="0" smtClean="0">
                <a:solidFill>
                  <a:schemeClr val="tx1">
                    <a:lumMod val="75000"/>
                    <a:lumOff val="25000"/>
                  </a:schemeClr>
                </a:solidFill>
                <a:latin typeface="Calibri" panose="020F0502020204030204" pitchFamily="34" charset="0"/>
              </a:rPr>
              <a:t>=</a:t>
            </a:r>
            <a:r>
              <a:rPr lang="en-GB" sz="1400" dirty="0" err="1" smtClean="0">
                <a:solidFill>
                  <a:schemeClr val="tx1">
                    <a:lumMod val="75000"/>
                    <a:lumOff val="25000"/>
                  </a:schemeClr>
                </a:solidFill>
                <a:latin typeface="Calibri" panose="020F0502020204030204" pitchFamily="34" charset="0"/>
              </a:rPr>
              <a:t>blu</a:t>
            </a:r>
            <a:r>
              <a:rPr lang="en-GB" sz="1400" dirty="0" smtClean="0">
                <a:solidFill>
                  <a:schemeClr val="tx1">
                    <a:lumMod val="75000"/>
                    <a:lumOff val="25000"/>
                  </a:schemeClr>
                </a:solidFill>
                <a:latin typeface="Calibri" panose="020F0502020204030204" pitchFamily="34" charset="0"/>
              </a:rPr>
              <a:t>=0 AND </a:t>
            </a:r>
            <a:r>
              <a:rPr lang="en-GB" sz="1400" dirty="0" err="1" smtClean="0">
                <a:solidFill>
                  <a:schemeClr val="tx1">
                    <a:lumMod val="75000"/>
                    <a:lumOff val="25000"/>
                  </a:schemeClr>
                </a:solidFill>
                <a:latin typeface="Calibri" panose="020F0502020204030204" pitchFamily="34" charset="0"/>
              </a:rPr>
              <a:t>pck</a:t>
            </a:r>
            <a:r>
              <a:rPr lang="en-GB" sz="1400" dirty="0" smtClean="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blo</a:t>
            </a:r>
            <a:r>
              <a:rPr lang="en-GB" sz="1400" dirty="0">
                <a:solidFill>
                  <a:schemeClr val="tx1">
                    <a:lumMod val="75000"/>
                    <a:lumOff val="25000"/>
                  </a:schemeClr>
                </a:solidFill>
                <a:latin typeface="Calibri" panose="020F0502020204030204" pitchFamily="34" charset="0"/>
              </a:rPr>
              <a:t>=0, </a:t>
            </a:r>
            <a:r>
              <a:rPr lang="en-GB" sz="1400" dirty="0" err="1">
                <a:solidFill>
                  <a:schemeClr val="tx1">
                    <a:lumMod val="75000"/>
                    <a:lumOff val="25000"/>
                  </a:schemeClr>
                </a:solidFill>
                <a:latin typeface="Calibri" panose="020F0502020204030204" pitchFamily="34" charset="0"/>
              </a:rPr>
              <a:t>blu</a:t>
            </a:r>
            <a:r>
              <a:rPr lang="en-GB" sz="1400" dirty="0">
                <a:solidFill>
                  <a:schemeClr val="tx1">
                    <a:lumMod val="75000"/>
                    <a:lumOff val="25000"/>
                  </a:schemeClr>
                </a:solidFill>
                <a:latin typeface="Calibri" panose="020F0502020204030204" pitchFamily="34" charset="0"/>
              </a:rPr>
              <a:t>=0.6)</a:t>
            </a:r>
            <a:endParaRPr lang="en-US" dirty="0" smtClean="0">
              <a:solidFill>
                <a:schemeClr val="tx1">
                  <a:lumMod val="75000"/>
                  <a:lumOff val="25000"/>
                </a:schemeClr>
              </a:solidFill>
              <a:latin typeface="Calibri" panose="020F0502020204030204" pitchFamily="34" charset="0"/>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Mann-Whitney </a:t>
            </a:r>
            <a:r>
              <a:rPr lang="en-US" sz="1800" dirty="0" smtClean="0">
                <a:solidFill>
                  <a:schemeClr val="tx1">
                    <a:lumMod val="75000"/>
                    <a:lumOff val="25000"/>
                  </a:schemeClr>
                </a:solidFill>
                <a:latin typeface="Calibri" panose="020F0502020204030204" pitchFamily="34" charset="0"/>
              </a:rPr>
              <a:t>Test: </a:t>
            </a:r>
          </a:p>
          <a:p>
            <a:pPr lvl="1" indent="0">
              <a:spcBef>
                <a:spcPts val="600"/>
              </a:spcBef>
              <a:spcAft>
                <a:spcPts val="600"/>
              </a:spcAft>
              <a:buClr>
                <a:schemeClr val="accent4">
                  <a:lumMod val="75000"/>
                </a:schemeClr>
              </a:buClr>
              <a:buNone/>
            </a:pPr>
            <a:r>
              <a:rPr lang="en-US" sz="1800" dirty="0" smtClean="0">
                <a:solidFill>
                  <a:schemeClr val="tx1">
                    <a:lumMod val="75000"/>
                    <a:lumOff val="25000"/>
                  </a:schemeClr>
                </a:solidFill>
                <a:latin typeface="Calibri" panose="020F0502020204030204" pitchFamily="34" charset="0"/>
              </a:rPr>
              <a:t>                                Barbecue</a:t>
            </a:r>
            <a:endParaRPr lang="en-US" sz="1800" dirty="0">
              <a:solidFill>
                <a:schemeClr val="tx1">
                  <a:lumMod val="75000"/>
                  <a:lumOff val="25000"/>
                </a:schemeClr>
              </a:solidFill>
              <a:latin typeface="Calibri" panose="020F0502020204030204" pitchFamily="34" charset="0"/>
            </a:endParaRPr>
          </a:p>
        </p:txBody>
      </p:sp>
      <p:sp>
        <p:nvSpPr>
          <p:cNvPr id="15" name="Retângulo 14"/>
          <p:cNvSpPr/>
          <p:nvPr/>
        </p:nvSpPr>
        <p:spPr>
          <a:xfrm>
            <a:off x="5116803" y="5997684"/>
            <a:ext cx="1281954" cy="363070"/>
          </a:xfrm>
          <a:prstGeom prst="rect">
            <a:avLst/>
          </a:prstGeom>
          <a:solidFill>
            <a:srgbClr val="FF0000"/>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solidFill>
                  <a:schemeClr val="bg1"/>
                </a:solidFill>
              </a:rPr>
              <a:t>p&gt;0.05</a:t>
            </a:r>
            <a:endParaRPr lang="pt-BR" sz="1400" dirty="0">
              <a:solidFill>
                <a:schemeClr val="bg1"/>
              </a:solidFill>
            </a:endParaRPr>
          </a:p>
        </p:txBody>
      </p:sp>
      <p:cxnSp>
        <p:nvCxnSpPr>
          <p:cNvPr id="16" name="Conector de seta reta 15"/>
          <p:cNvCxnSpPr>
            <a:stCxn id="15" idx="0"/>
          </p:cNvCxnSpPr>
          <p:nvPr/>
        </p:nvCxnSpPr>
        <p:spPr>
          <a:xfrm flipH="1" flipV="1">
            <a:off x="5013434" y="5596759"/>
            <a:ext cx="744346" cy="4009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a:stretch>
            <a:fillRect/>
          </a:stretch>
        </p:blipFill>
        <p:spPr>
          <a:xfrm>
            <a:off x="1521007" y="3612048"/>
            <a:ext cx="3738472" cy="2646000"/>
          </a:xfrm>
          <a:prstGeom prst="rect">
            <a:avLst/>
          </a:prstGeom>
        </p:spPr>
      </p:pic>
      <p:pic>
        <p:nvPicPr>
          <p:cNvPr id="5" name="Imagem 4"/>
          <p:cNvPicPr>
            <a:picLocks noChangeAspect="1"/>
          </p:cNvPicPr>
          <p:nvPr/>
        </p:nvPicPr>
        <p:blipFill>
          <a:blip r:embed="rId4"/>
          <a:stretch>
            <a:fillRect/>
          </a:stretch>
        </p:blipFill>
        <p:spPr>
          <a:xfrm>
            <a:off x="6330008" y="3745657"/>
            <a:ext cx="3263719" cy="982125"/>
          </a:xfrm>
          <a:prstGeom prst="rect">
            <a:avLst/>
          </a:prstGeom>
        </p:spPr>
      </p:pic>
    </p:spTree>
    <p:extLst>
      <p:ext uri="{BB962C8B-B14F-4D97-AF65-F5344CB8AC3E}">
        <p14:creationId xmlns:p14="http://schemas.microsoft.com/office/powerpoint/2010/main" val="1517594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25" y="121024"/>
            <a:ext cx="11940988" cy="1060950"/>
          </a:xfrm>
        </p:spPr>
        <p:txBody>
          <a:bodyPr/>
          <a:lstStyle/>
          <a:p>
            <a:r>
              <a:rPr lang="en-GB" dirty="0">
                <a:latin typeface="Calibri" panose="020F0502020204030204" pitchFamily="34" charset="0"/>
              </a:rPr>
              <a:t>Exp. </a:t>
            </a:r>
            <a:r>
              <a:rPr lang="en-GB" dirty="0" smtClean="0">
                <a:latin typeface="Calibri" panose="020F0502020204030204" pitchFamily="34" charset="0"/>
              </a:rPr>
              <a:t>2 </a:t>
            </a:r>
            <a:r>
              <a:rPr lang="en-GB" dirty="0">
                <a:latin typeface="Calibri" panose="020F0502020204030204" pitchFamily="34" charset="0"/>
              </a:rPr>
              <a:t>and Exp.3 – T-Test between Scores</a:t>
            </a:r>
            <a:r>
              <a:rPr lang="en-GB" dirty="0" smtClean="0">
                <a:latin typeface="Calibri" panose="020F0502020204030204" pitchFamily="34" charset="0"/>
              </a:rPr>
              <a:t>’ – Blurriness </a:t>
            </a:r>
            <a:endParaRPr lang="pt-BR" dirty="0">
              <a:latin typeface="Calibri" panose="020F0502020204030204" pitchFamily="34" charset="0"/>
            </a:endParaRPr>
          </a:p>
        </p:txBody>
      </p:sp>
      <p:sp>
        <p:nvSpPr>
          <p:cNvPr id="3" name="Espaço Reservado para Conteúdo 2"/>
          <p:cNvSpPr>
            <a:spLocks noGrp="1"/>
          </p:cNvSpPr>
          <p:nvPr>
            <p:ph idx="1"/>
          </p:nvPr>
        </p:nvSpPr>
        <p:spPr>
          <a:xfrm>
            <a:off x="450478" y="1613647"/>
            <a:ext cx="11282082" cy="4882870"/>
          </a:xfrm>
        </p:spPr>
        <p:txBody>
          <a:bodyPr>
            <a:normAutofit/>
          </a:bodyPr>
          <a:lstStyle/>
          <a:p>
            <a:pPr marL="285750" indent="-285750" algn="just">
              <a:spcBef>
                <a:spcPts val="600"/>
              </a:spcBef>
              <a:spcAft>
                <a:spcPts val="600"/>
              </a:spcAft>
              <a:buClr>
                <a:srgbClr val="DD462F"/>
              </a:buClr>
              <a:buFont typeface="Wingdings" panose="05000000000000000000" pitchFamily="2" charset="2"/>
              <a:buChar char="ü"/>
            </a:pPr>
            <a:r>
              <a:rPr lang="en-US" sz="2000" dirty="0" smtClean="0">
                <a:solidFill>
                  <a:schemeClr val="tx1">
                    <a:lumMod val="75000"/>
                    <a:lumOff val="25000"/>
                  </a:schemeClr>
                </a:solidFill>
                <a:latin typeface="Calibri" panose="020F0502020204030204" pitchFamily="34" charset="0"/>
              </a:rPr>
              <a:t>Stepwise </a:t>
            </a:r>
            <a:r>
              <a:rPr lang="en-US" sz="2000" dirty="0">
                <a:solidFill>
                  <a:schemeClr val="tx1">
                    <a:lumMod val="75000"/>
                    <a:lumOff val="25000"/>
                  </a:schemeClr>
                </a:solidFill>
                <a:latin typeface="Calibri" panose="020F0502020204030204" pitchFamily="34" charset="0"/>
              </a:rPr>
              <a:t>in SPSS </a:t>
            </a:r>
            <a:r>
              <a:rPr lang="en-US" dirty="0">
                <a:solidFill>
                  <a:schemeClr val="tx1">
                    <a:lumMod val="75000"/>
                    <a:lumOff val="25000"/>
                  </a:schemeClr>
                </a:solidFill>
                <a:latin typeface="Calibri" panose="020F0502020204030204" pitchFamily="34" charset="0"/>
              </a:rPr>
              <a:t>(how it has been run…)</a:t>
            </a: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DATA </a:t>
            </a:r>
            <a:r>
              <a:rPr lang="en-US" sz="1800" dirty="0">
                <a:solidFill>
                  <a:schemeClr val="tx1">
                    <a:lumMod val="75000"/>
                    <a:lumOff val="25000"/>
                  </a:schemeClr>
                </a:solidFill>
                <a:latin typeface="Calibri" panose="020F0502020204030204" pitchFamily="34" charset="0"/>
                <a:sym typeface="Wingdings 3" panose="05040102010807070707" pitchFamily="18" charset="2"/>
              </a:rPr>
              <a:t> SELECT CASES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FILTERS: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pck</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blo</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 </a:t>
            </a:r>
            <a:r>
              <a:rPr lang="en-US" sz="1600" dirty="0">
                <a:solidFill>
                  <a:schemeClr val="tx1">
                    <a:lumMod val="75000"/>
                    <a:lumOff val="25000"/>
                  </a:schemeClr>
                </a:solidFill>
                <a:latin typeface="Calibri" panose="020F0502020204030204" pitchFamily="34" charset="0"/>
                <a:sym typeface="Wingdings 3" panose="05040102010807070707" pitchFamily="18" charset="2"/>
              </a:rPr>
              <a:t>AND </a:t>
            </a:r>
            <a:r>
              <a:rPr lang="en-US" sz="1600" dirty="0" err="1" smtClean="0">
                <a:solidFill>
                  <a:schemeClr val="tx1">
                    <a:lumMod val="75000"/>
                    <a:lumOff val="25000"/>
                  </a:schemeClr>
                </a:solidFill>
                <a:latin typeface="Calibri" panose="020F0502020204030204" pitchFamily="34" charset="0"/>
                <a:sym typeface="Wingdings 3" panose="05040102010807070707" pitchFamily="18" charset="2"/>
              </a:rPr>
              <a:t>blu</a:t>
            </a: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=0.6)</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US" sz="1600" dirty="0" smtClean="0">
                <a:solidFill>
                  <a:schemeClr val="tx1">
                    <a:lumMod val="75000"/>
                    <a:lumOff val="25000"/>
                  </a:schemeClr>
                </a:solidFill>
                <a:latin typeface="Calibri" panose="020F0502020204030204" pitchFamily="34" charset="0"/>
                <a:sym typeface="Wingdings 3" panose="05040102010807070707" pitchFamily="18" charset="2"/>
              </a:rPr>
              <a:t>OBS: the filter has been selected for each video (separately)</a:t>
            </a:r>
            <a:endParaRPr lang="en-US" sz="1600" dirty="0">
              <a:solidFill>
                <a:schemeClr val="tx1">
                  <a:lumMod val="75000"/>
                  <a:lumOff val="25000"/>
                </a:schemeClr>
              </a:solidFill>
              <a:latin typeface="Calibri" panose="020F0502020204030204" pitchFamily="34" charset="0"/>
              <a:sym typeface="Wingdings 3" panose="05040102010807070707" pitchFamily="18" charset="2"/>
            </a:endParaRPr>
          </a:p>
          <a:p>
            <a:pPr marL="971550" lvl="1" indent="-285750" algn="just">
              <a:spcBef>
                <a:spcPts val="600"/>
              </a:spcBef>
              <a:spcAft>
                <a:spcPts val="600"/>
              </a:spcAft>
              <a:buClr>
                <a:schemeClr val="accent4">
                  <a:lumMod val="75000"/>
                </a:schemeClr>
              </a:buClr>
              <a:buFont typeface="Wingdings" panose="05000000000000000000" pitchFamily="2" charset="2"/>
              <a:buChar char="ü"/>
            </a:pPr>
            <a:r>
              <a:rPr lang="en-US" sz="1800" dirty="0">
                <a:solidFill>
                  <a:schemeClr val="tx1">
                    <a:lumMod val="75000"/>
                    <a:lumOff val="25000"/>
                  </a:schemeClr>
                </a:solidFill>
                <a:latin typeface="Calibri" panose="020F0502020204030204" pitchFamily="34" charset="0"/>
              </a:rPr>
              <a:t>ANALYZE </a:t>
            </a:r>
            <a:r>
              <a:rPr lang="en-US" sz="1800" dirty="0">
                <a:solidFill>
                  <a:schemeClr val="tx1">
                    <a:lumMod val="75000"/>
                    <a:lumOff val="25000"/>
                  </a:schemeClr>
                </a:solidFill>
                <a:latin typeface="Calibri" panose="020F0502020204030204" pitchFamily="34" charset="0"/>
                <a:sym typeface="Wingdings 3" panose="05040102010807070707" pitchFamily="18" charset="2"/>
              </a:rPr>
              <a:t> NON PARAMETRIC TESTS  2-INDEPENDENT SAMPLES</a:t>
            </a: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PAIRS: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score2 </a:t>
            </a:r>
            <a:r>
              <a:rPr lang="en-GB" sz="1600" dirty="0">
                <a:solidFill>
                  <a:schemeClr val="tx1">
                    <a:lumMod val="75000"/>
                    <a:lumOff val="25000"/>
                  </a:schemeClr>
                </a:solidFill>
                <a:latin typeface="Calibri" panose="020F0502020204030204" pitchFamily="34" charset="0"/>
                <a:sym typeface="Wingdings 3" panose="05040102010807070707" pitchFamily="18" charset="2"/>
              </a:rPr>
              <a:t>  </a:t>
            </a:r>
            <a:r>
              <a:rPr lang="en-GB" sz="1600" dirty="0" smtClean="0">
                <a:solidFill>
                  <a:schemeClr val="tx1">
                    <a:lumMod val="75000"/>
                    <a:lumOff val="25000"/>
                  </a:schemeClr>
                </a:solidFill>
                <a:latin typeface="Calibri" panose="020F0502020204030204" pitchFamily="34" charset="0"/>
                <a:sym typeface="Wingdings 3" panose="05040102010807070707" pitchFamily="18" charset="2"/>
              </a:rPr>
              <a:t>score3</a:t>
            </a:r>
            <a:endParaRPr lang="en-GB" sz="1600" dirty="0">
              <a:solidFill>
                <a:schemeClr val="tx1">
                  <a:lumMod val="75000"/>
                  <a:lumOff val="25000"/>
                </a:schemeClr>
              </a:solidFill>
              <a:latin typeface="Calibri" panose="020F0502020204030204" pitchFamily="34" charset="0"/>
              <a:sym typeface="Wingdings 3" panose="05040102010807070707" pitchFamily="18" charset="2"/>
            </a:endParaRPr>
          </a:p>
          <a:p>
            <a:pPr marL="1428750" lvl="2" indent="-285750" algn="just">
              <a:spcBef>
                <a:spcPts val="600"/>
              </a:spcBef>
              <a:spcAft>
                <a:spcPts val="600"/>
              </a:spcAft>
              <a:buClr>
                <a:schemeClr val="accent5">
                  <a:lumMod val="75000"/>
                </a:schemeClr>
              </a:buClr>
              <a:buFont typeface="Wingdings" panose="05000000000000000000" pitchFamily="2" charset="2"/>
              <a:buChar char="ü"/>
            </a:pPr>
            <a:r>
              <a:rPr lang="en-GB" sz="1600" dirty="0">
                <a:solidFill>
                  <a:schemeClr val="tx1">
                    <a:lumMod val="75000"/>
                    <a:lumOff val="25000"/>
                  </a:schemeClr>
                </a:solidFill>
                <a:latin typeface="Calibri" panose="020F0502020204030204" pitchFamily="34" charset="0"/>
                <a:sym typeface="Wingdings 3" panose="05040102010807070707" pitchFamily="18" charset="2"/>
              </a:rPr>
              <a:t>TEST TYPE: Mann Whitney</a:t>
            </a:r>
            <a:endParaRPr lang="en-GB" sz="16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2155166249"/>
      </p:ext>
    </p:extLst>
  </p:cSld>
  <p:clrMapOvr>
    <a:masterClrMapping/>
  </p:clrMapOvr>
</p:sld>
</file>

<file path=ppt/theme/theme1.xml><?xml version="1.0" encoding="utf-8"?>
<a:theme xmlns:a="http://schemas.openxmlformats.org/drawingml/2006/main" name="Welcome to PowerPoint_TP10292394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comeDoc" id="{E1E7EDF9-8B79-4E5D-B508-2301E35CD219}" vid="{4342E303-0389-44F2-B6F0-C13C203CC5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8DBC0A1-66E1-4B9D-88C2-9B3A32A214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Bem-vindo ao PowerPoint</Template>
  <TotalTime>0</TotalTime>
  <Words>7927</Words>
  <Application>Microsoft Office PowerPoint</Application>
  <PresentationFormat>Widescreen</PresentationFormat>
  <Paragraphs>978</Paragraphs>
  <Slides>121</Slides>
  <Notes>87</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121</vt:i4>
      </vt:variant>
    </vt:vector>
  </HeadingPairs>
  <TitlesOfParts>
    <vt:vector size="129" baseType="lpstr">
      <vt:lpstr>Arial</vt:lpstr>
      <vt:lpstr>Calibri</vt:lpstr>
      <vt:lpstr>Segoe UI</vt:lpstr>
      <vt:lpstr>Segoe UI Light</vt:lpstr>
      <vt:lpstr>Times New Roman</vt:lpstr>
      <vt:lpstr>Wingdings</vt:lpstr>
      <vt:lpstr>Wingdings 3</vt:lpstr>
      <vt:lpstr>Welcome to PowerPoint_TP102923943</vt:lpstr>
      <vt:lpstr>REPORT</vt:lpstr>
      <vt:lpstr>To know…</vt:lpstr>
      <vt:lpstr>Stepwise…</vt:lpstr>
      <vt:lpstr>CASE 1 – Correlation </vt:lpstr>
      <vt:lpstr>CASE 1 – Correlation </vt:lpstr>
      <vt:lpstr>CASE 1 – Correlation </vt:lpstr>
      <vt:lpstr>CASE 1 – Non Parametric tests</vt:lpstr>
      <vt:lpstr>CASE 1 – Non Parametric tests</vt:lpstr>
      <vt:lpstr>CASE 1 – Graphs</vt:lpstr>
      <vt:lpstr>CASE 1 – Graphs</vt:lpstr>
      <vt:lpstr>CASE 1 – Graphs</vt:lpstr>
      <vt:lpstr>CASE 1 – Graphs</vt:lpstr>
      <vt:lpstr>CASE 1 – Graphs</vt:lpstr>
      <vt:lpstr>CASE 2.1 – Correlation </vt:lpstr>
      <vt:lpstr>CASE 2.1 – Correlation </vt:lpstr>
      <vt:lpstr>CASE 2.1 – Correlation </vt:lpstr>
      <vt:lpstr>CASE 2.1 – Non Parametric tests</vt:lpstr>
      <vt:lpstr>CASE 2.1 – Non Parametric tests</vt:lpstr>
      <vt:lpstr>CASE 2.1 – Graphs</vt:lpstr>
      <vt:lpstr>CASE 2.1 – Graphs</vt:lpstr>
      <vt:lpstr>CASE 2.1 – Graphs</vt:lpstr>
      <vt:lpstr>CASE 2.1 – Graphs</vt:lpstr>
      <vt:lpstr>CASE 2.1 – Graphs</vt:lpstr>
      <vt:lpstr>CASE 2.2 – Correlation </vt:lpstr>
      <vt:lpstr>CASE 2.2 – Correlation </vt:lpstr>
      <vt:lpstr>CASE 2.2 – Correlation </vt:lpstr>
      <vt:lpstr>CASE 2.2 – Non Parametric tests</vt:lpstr>
      <vt:lpstr>CASE 2.2 – Non Parametric tests</vt:lpstr>
      <vt:lpstr>CASE 2.2 – Graphs</vt:lpstr>
      <vt:lpstr>CASE 2.2 – Graphs</vt:lpstr>
      <vt:lpstr>CASE 2.2 – Graphs</vt:lpstr>
      <vt:lpstr>CASE 2.2 – Graphs</vt:lpstr>
      <vt:lpstr>CASE 2.2 – Graphs</vt:lpstr>
      <vt:lpstr>CASE 2.3 – Correlation </vt:lpstr>
      <vt:lpstr>CASE 2.3 – Correlation </vt:lpstr>
      <vt:lpstr>CASE 2.3 – Correlation </vt:lpstr>
      <vt:lpstr>CASE 2.3 – Non Parametric tests</vt:lpstr>
      <vt:lpstr>CASE 2.3 – Non Parametric tests</vt:lpstr>
      <vt:lpstr>CASE 2.3 – Graphs</vt:lpstr>
      <vt:lpstr>CASE 2.3 – Graphs</vt:lpstr>
      <vt:lpstr>CASE 2.3 – Graphs</vt:lpstr>
      <vt:lpstr>CASE 2.3 – Graphs</vt:lpstr>
      <vt:lpstr>CASE 2.3 – Graphs</vt:lpstr>
      <vt:lpstr>Correlation to MOS for the videos present in both Exp. 1 and 3</vt:lpstr>
      <vt:lpstr>Correlation MOS for the videos present in both Exp. 1 and 3</vt:lpstr>
      <vt:lpstr>Exp. 1 and Exp.3 – Overall Correlation – Packet Loss </vt:lpstr>
      <vt:lpstr>Correlation to MOS for the videos present in both Exp. 2 and 3</vt:lpstr>
      <vt:lpstr>Correlation to MOS for the videos present in both Exp. 2 and 3</vt:lpstr>
      <vt:lpstr>Exp. 2 and Exp.3 – Overall Correlation – Blockiness </vt:lpstr>
      <vt:lpstr>Correlation to MOS for the videos present in both Exp. 2 and 3</vt:lpstr>
      <vt:lpstr>Correlation to MOS for the videos present in both Exp. 2 and 3</vt:lpstr>
      <vt:lpstr>Exp. 2 and Exp.3 – Overall Correlation – Blurriness </vt:lpstr>
      <vt:lpstr>Correlation to MOS for the videos present in both Exp. 2 and 3</vt:lpstr>
      <vt:lpstr>Correlation to MOS for the videos present in both Exp. 2 and 3</vt:lpstr>
      <vt:lpstr>Exp. 2 and Exp.3 – Overall Correlation – Orig + blo + blu</vt:lpstr>
      <vt:lpstr>Experiments – T-Test between MOS’</vt:lpstr>
      <vt:lpstr>Experiments – T-Test between MOS’ (CASE 1)</vt:lpstr>
      <vt:lpstr>Experiments – T-Test between MOS’ (CASE 1)</vt:lpstr>
      <vt:lpstr>Experiments – T-Test between MOS’ (CASE 2)</vt:lpstr>
      <vt:lpstr>Experiments – T-Test between MOS’ (CASE 3)</vt:lpstr>
      <vt:lpstr>Experiments – T-Test between MOS’ (CASE 3)</vt:lpstr>
      <vt:lpstr>Exp. 1 and Exp.3 – T-Test between Scores’ – Packet Loss</vt:lpstr>
      <vt:lpstr>Exp. 1 and Exp.3 – T-Test between Scores’ – Packet Loss</vt:lpstr>
      <vt:lpstr>Exp. 1 and Exp.3 – T-Test between Scores’ – Packet Loss</vt:lpstr>
      <vt:lpstr>Exp. 1 and Exp.3 – T-Test between Scores’ – Packet Loss</vt:lpstr>
      <vt:lpstr>Exp. 1 and Exp.3 – T-Test between Scores’ – Packet Loss</vt:lpstr>
      <vt:lpstr>Exp. 1 and Exp.3 – T-Test between Scores’ – Packet Loss</vt:lpstr>
      <vt:lpstr>Exp. 1 and Exp.3 – T-Test between Scores’ – Packet Loss</vt:lpstr>
      <vt:lpstr>Exp. 1 and Exp.3 – T-Test between Scores’ – Packet Loss</vt:lpstr>
      <vt:lpstr>Exp. 1 and Exp.3 – T-Test between Scores’ – Packet Loss</vt:lpstr>
      <vt:lpstr>Exp. 1 and Exp.3 – T-Test between Scores’ – Packet Loss</vt:lpstr>
      <vt:lpstr>Exp. 1 and Exp.3 – T-Test between Scores’ – Packet Loss</vt:lpstr>
      <vt:lpstr>Exp. 1 and Exp.3 – T-Test between Scores’ – Packet Loss</vt:lpstr>
      <vt:lpstr>Exp. 1 and Exp.3 – T-Test between Scores’ – Packet Loss</vt:lpstr>
      <vt:lpstr>Exp. 1 and Exp.3 – T-Test between Scores’ – Packet Loss</vt:lpstr>
      <vt:lpstr>Exp. 1 and Exp.3 – T-Test between Scores’ – Packet Loss</vt:lpstr>
      <vt:lpstr>Exp. 2 and Exp.3 – T-Test between Scores’ – Blockiness</vt:lpstr>
      <vt:lpstr>Exp. 2 and Exp.3 – T-Test between Scores’ – Blockiness</vt:lpstr>
      <vt:lpstr>Exp. 2 and Exp.3 – T-Test between Scores’ – Blockiness</vt:lpstr>
      <vt:lpstr>Exp. 2 and Exp.3 – T-Test between Scores’ – Blockiness</vt:lpstr>
      <vt:lpstr>Exp. 2 and Exp.3 – T-Test between Scores’ – Blockiness</vt:lpstr>
      <vt:lpstr>Exp. 2 and Exp.3 – T-Test between Scores’ – Blockiness</vt:lpstr>
      <vt:lpstr>Exp. 2 and Exp.3 – T-Test between Scores’ – Blockiness</vt:lpstr>
      <vt:lpstr>Exp. 2 and Exp.3 – T-Test between Scores’ – Blockiness</vt:lpstr>
      <vt:lpstr>Exp. 2 and Exp.3 – T-Test between Scores’ – Blockiness</vt:lpstr>
      <vt:lpstr>Exp. 2 and Exp.3 – T-Test between Scores’ – Blockiness</vt:lpstr>
      <vt:lpstr>Exp. 2 and Exp.3 – T-Test between Scores’ – Blockiness</vt:lpstr>
      <vt:lpstr>Exp. 2 and Exp.3 – T-Test between Scores’ – Blockiness</vt:lpstr>
      <vt:lpstr>Exp. 2 and Exp.3 – T-Test between Scores’ – Blockiness</vt:lpstr>
      <vt:lpstr>Exp. 2 and Exp.3 – T-Test between Scores’ – Blockiness</vt:lpstr>
      <vt:lpstr>Exp. 2 and Exp.3 – T-Test between Scores’ – Blockiness</vt:lpstr>
      <vt:lpstr>Exp. 2 and Exp.3 – T-Test between Scores’ – Blurriness</vt:lpstr>
      <vt:lpstr>Exp. 2 and Exp.3 – T-Test between Scores’ – Blurriness</vt:lpstr>
      <vt:lpstr>Exp. 2 and Exp.3 – T-Test between Scores’ – Blurriness </vt:lpstr>
      <vt:lpstr>Exp. 2 and Exp.3 – T-Test between Scores’ – Blurriness </vt:lpstr>
      <vt:lpstr>Exp. 2 and Exp.3 – T-Test between Scores’ – Blurriness </vt:lpstr>
      <vt:lpstr>Exp. 2 and Exp.3 – T-Test between Scores’ – Blurriness </vt:lpstr>
      <vt:lpstr>Exp. 2 and Exp.3 – T-Test between Scores’ – Blurriness </vt:lpstr>
      <vt:lpstr>Exp. 2 and Exp.3 – T-Test between Scores’ – Blurriness </vt:lpstr>
      <vt:lpstr>Exp. 2 and Exp.3 – T-Test between Scores’ – Blurriness </vt:lpstr>
      <vt:lpstr>Exp. 2 and Exp.3 – T-Test between Scores’ – Blurriness </vt:lpstr>
      <vt:lpstr>Exp. 2 and Exp.3 – T-Test between Scores’ – Blurriness </vt:lpstr>
      <vt:lpstr>Exp. 2 and Exp.3 – T-Test between Scores’ – Blurriness </vt:lpstr>
      <vt:lpstr>Exp. 2 and Exp.3 – T-Test between Scores’ – Blurriness </vt:lpstr>
      <vt:lpstr>Exp. 2 and Exp.3 – T-Test between Scores’ – Blurriness </vt:lpstr>
      <vt:lpstr>Exp. 2 and Exp.3 – T-Test between Scores’ – Blurriness </vt:lpstr>
      <vt:lpstr>Exp. 2 and Exp.3 – T-Test between Scores’ – org + blo + blu</vt:lpstr>
      <vt:lpstr>Exp. 2 and Exp.3 – T-Test between Scores’ – org + blo + blu</vt:lpstr>
      <vt:lpstr>Exp. 2 and Exp.3 – T-Test between Scores’ – org + blo + blu</vt:lpstr>
      <vt:lpstr>Exp. 2 and Exp.3 – T-Test between Scores’ – org + blo + blu</vt:lpstr>
      <vt:lpstr>Exp. 2 and Exp.3 – T-Test between Scores’ – org + blo + blu</vt:lpstr>
      <vt:lpstr>Exp. 2 and Exp.3 – T-Test between Scores’ – org + blo + blu</vt:lpstr>
      <vt:lpstr>Exp. 2 and Exp.3 – T-Test between Scores’ – org + blo + blu</vt:lpstr>
      <vt:lpstr>Exp. 2 and Exp.3 – T-Test between Scores’ – org + blo + blu</vt:lpstr>
      <vt:lpstr>Exp. 2 and Exp.3 – T-Test between Scores’ – org + blo + blu</vt:lpstr>
      <vt:lpstr>Exp. 2 and Exp.3 – T-Test between Scores’ – org + blo + blu</vt:lpstr>
      <vt:lpstr>Exp. 2 and Exp.3 – T-Test between Scores’ – org + blo + blu</vt:lpstr>
      <vt:lpstr>Exp. 2 and Exp.3 – T-Test between Scores’ – org + blo + blu</vt:lpstr>
      <vt:lpstr>Exp. 2 and Exp.3 – T-Test between Scores’ – org + blo + blu</vt:lpstr>
      <vt:lpstr>Exp. 2 and Exp.3 – T-Test between Scores’ – org + blo + blu</vt:lpstr>
      <vt:lpstr>Exp. 2 and Exp.3 – T-Test between Scores’ – org + blo + blu</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2013-11-15T13:05:17Z</dcterms:created>
  <dcterms:modified xsi:type="dcterms:W3CDTF">2013-12-01T13:09:48Z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TC029239449991</vt:lpwstr>
  </property>
</Properties>
</file>