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6"/>
  </p:notesMasterIdLst>
  <p:sldIdLst>
    <p:sldId id="256" r:id="rId2"/>
    <p:sldId id="257" r:id="rId3"/>
    <p:sldId id="259" r:id="rId4"/>
    <p:sldId id="258" r:id="rId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664" autoAdjust="0"/>
  </p:normalViewPr>
  <p:slideViewPr>
    <p:cSldViewPr snapToGrid="0">
      <p:cViewPr varScale="1">
        <p:scale>
          <a:sx n="64" d="100"/>
          <a:sy n="64" d="100"/>
        </p:scale>
        <p:origin x="3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70C153-18CB-43BC-9EDD-9F61EA32D0D2}" type="datetimeFigureOut">
              <a:rPr lang="pt-BR" smtClean="0"/>
              <a:t>23/09/2013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CACE0D-21DD-456B-8364-19A816B8B766}" type="slidenum">
              <a:rPr lang="pt-BR" smtClean="0"/>
              <a:t>‹nº›</a:t>
            </a:fld>
            <a:endParaRPr lang="pt-BR"/>
          </a:p>
        </p:txBody>
      </p:sp>
    </p:spTree>
    <p:extLst>
      <p:ext uri="{BB962C8B-B14F-4D97-AF65-F5344CB8AC3E}">
        <p14:creationId xmlns:p14="http://schemas.microsoft.com/office/powerpoint/2010/main" val="331233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en-US" dirty="0" smtClean="0"/>
              <a:t>The CR location in the eyes changes with head position relative to the static camera and it is used along with pupil location to determine the gaze point in the stimulus.</a:t>
            </a:r>
            <a:endParaRPr lang="pt-BR" dirty="0"/>
          </a:p>
        </p:txBody>
      </p:sp>
      <p:sp>
        <p:nvSpPr>
          <p:cNvPr id="4" name="Espaço Reservado para Número de Slide 3"/>
          <p:cNvSpPr>
            <a:spLocks noGrp="1"/>
          </p:cNvSpPr>
          <p:nvPr>
            <p:ph type="sldNum" sz="quarter" idx="10"/>
          </p:nvPr>
        </p:nvSpPr>
        <p:spPr/>
        <p:txBody>
          <a:bodyPr/>
          <a:lstStyle/>
          <a:p>
            <a:fld id="{96CACE0D-21DD-456B-8364-19A816B8B766}" type="slidenum">
              <a:rPr lang="pt-BR" smtClean="0"/>
              <a:t>3</a:t>
            </a:fld>
            <a:endParaRPr lang="pt-BR"/>
          </a:p>
        </p:txBody>
      </p:sp>
    </p:spTree>
    <p:extLst>
      <p:ext uri="{BB962C8B-B14F-4D97-AF65-F5344CB8AC3E}">
        <p14:creationId xmlns:p14="http://schemas.microsoft.com/office/powerpoint/2010/main" val="105356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en-US" dirty="0" smtClean="0"/>
              <a:t>The CR location in the eyes changes with head position relative to the static camera and it is used along with pupil location to determine the gaze point in the stimulus.</a:t>
            </a:r>
            <a:endParaRPr lang="pt-BR" dirty="0"/>
          </a:p>
        </p:txBody>
      </p:sp>
      <p:sp>
        <p:nvSpPr>
          <p:cNvPr id="4" name="Espaço Reservado para Número de Slide 3"/>
          <p:cNvSpPr>
            <a:spLocks noGrp="1"/>
          </p:cNvSpPr>
          <p:nvPr>
            <p:ph type="sldNum" sz="quarter" idx="10"/>
          </p:nvPr>
        </p:nvSpPr>
        <p:spPr/>
        <p:txBody>
          <a:bodyPr/>
          <a:lstStyle/>
          <a:p>
            <a:fld id="{96CACE0D-21DD-456B-8364-19A816B8B766}" type="slidenum">
              <a:rPr lang="pt-BR" smtClean="0"/>
              <a:t>4</a:t>
            </a:fld>
            <a:endParaRPr lang="pt-BR"/>
          </a:p>
        </p:txBody>
      </p:sp>
    </p:spTree>
    <p:extLst>
      <p:ext uri="{BB962C8B-B14F-4D97-AF65-F5344CB8AC3E}">
        <p14:creationId xmlns:p14="http://schemas.microsoft.com/office/powerpoint/2010/main" val="4016875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3395357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58098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E7BD5-A60B-4D98-815E-6CD92FD49E6A}"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076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2897416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E7BD5-A60B-4D98-815E-6CD92FD49E6A}"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1062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1621775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2491332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3962538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14591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C5FB1F5-9A8A-4AC5-847A-228B2B75BBE6}" type="datetimeFigureOut">
              <a:rPr lang="pt-BR" smtClean="0"/>
              <a:t>23/09/2013</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184635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63801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CC5FB1F5-9A8A-4AC5-847A-228B2B75BBE6}" type="datetimeFigureOut">
              <a:rPr lang="pt-BR" smtClean="0"/>
              <a:t>23/09/2013</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468949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CC5FB1F5-9A8A-4AC5-847A-228B2B75BBE6}" type="datetimeFigureOut">
              <a:rPr lang="pt-BR" smtClean="0"/>
              <a:t>23/09/2013</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4143249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FB1F5-9A8A-4AC5-847A-228B2B75BBE6}" type="datetimeFigureOut">
              <a:rPr lang="pt-BR" smtClean="0"/>
              <a:t>23/09/2013</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146139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63415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C5FB1F5-9A8A-4AC5-847A-228B2B75BBE6}" type="datetimeFigureOut">
              <a:rPr lang="pt-BR" smtClean="0"/>
              <a:t>23/09/2013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E7BD5-A60B-4D98-815E-6CD92FD49E6A}" type="slidenum">
              <a:rPr lang="pt-BR" smtClean="0"/>
              <a:t>‹nº›</a:t>
            </a:fld>
            <a:endParaRPr lang="pt-BR"/>
          </a:p>
        </p:txBody>
      </p:sp>
    </p:spTree>
    <p:extLst>
      <p:ext uri="{BB962C8B-B14F-4D97-AF65-F5344CB8AC3E}">
        <p14:creationId xmlns:p14="http://schemas.microsoft.com/office/powerpoint/2010/main" val="293170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5FB1F5-9A8A-4AC5-847A-228B2B75BBE6}" type="datetimeFigureOut">
              <a:rPr lang="pt-BR" smtClean="0"/>
              <a:t>23/09/2013</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A8E7BD5-A60B-4D98-815E-6CD92FD49E6A}" type="slidenum">
              <a:rPr lang="pt-BR" smtClean="0"/>
              <a:t>‹nº›</a:t>
            </a:fld>
            <a:endParaRPr lang="pt-BR"/>
          </a:p>
        </p:txBody>
      </p:sp>
    </p:spTree>
    <p:extLst>
      <p:ext uri="{BB962C8B-B14F-4D97-AF65-F5344CB8AC3E}">
        <p14:creationId xmlns:p14="http://schemas.microsoft.com/office/powerpoint/2010/main" val="160285904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74925" y="1971675"/>
            <a:ext cx="8915399" cy="2262781"/>
          </a:xfrm>
        </p:spPr>
        <p:txBody>
          <a:bodyPr/>
          <a:lstStyle/>
          <a:p>
            <a:pPr algn="r"/>
            <a:r>
              <a:rPr lang="en-GB" dirty="0" smtClean="0">
                <a:latin typeface="Impact" panose="020B0806030902050204" pitchFamily="34" charset="0"/>
              </a:rPr>
              <a:t>Experiment 3</a:t>
            </a:r>
            <a:br>
              <a:rPr lang="en-GB" dirty="0" smtClean="0">
                <a:latin typeface="Impact" panose="020B0806030902050204" pitchFamily="34" charset="0"/>
              </a:rPr>
            </a:br>
            <a:r>
              <a:rPr lang="en-GB" sz="2800" dirty="0" smtClean="0">
                <a:latin typeface="Impact" panose="020B0806030902050204" pitchFamily="34" charset="0"/>
              </a:rPr>
              <a:t>summary</a:t>
            </a:r>
            <a:endParaRPr lang="pt-BR" dirty="0">
              <a:latin typeface="Impact" panose="020B0806030902050204" pitchFamily="34" charset="0"/>
            </a:endParaRPr>
          </a:p>
        </p:txBody>
      </p:sp>
      <p:sp>
        <p:nvSpPr>
          <p:cNvPr id="3" name="Subtítulo 2"/>
          <p:cNvSpPr>
            <a:spLocks noGrp="1"/>
          </p:cNvSpPr>
          <p:nvPr>
            <p:ph type="subTitle" idx="1"/>
          </p:nvPr>
        </p:nvSpPr>
        <p:spPr>
          <a:xfrm>
            <a:off x="9170986" y="5214937"/>
            <a:ext cx="2319338" cy="442913"/>
          </a:xfrm>
        </p:spPr>
        <p:txBody>
          <a:bodyPr/>
          <a:lstStyle/>
          <a:p>
            <a:pPr algn="r"/>
            <a:r>
              <a:rPr lang="en-GB" dirty="0" smtClean="0"/>
              <a:t>Alexandre Fieno</a:t>
            </a:r>
            <a:endParaRPr lang="pt-BR" dirty="0"/>
          </a:p>
        </p:txBody>
      </p:sp>
      <p:sp>
        <p:nvSpPr>
          <p:cNvPr id="4" name="Retângulo 3"/>
          <p:cNvSpPr/>
          <p:nvPr/>
        </p:nvSpPr>
        <p:spPr>
          <a:xfrm>
            <a:off x="0" y="6242796"/>
            <a:ext cx="12192000" cy="400050"/>
          </a:xfrm>
          <a:prstGeom prst="rect">
            <a:avLst/>
          </a:prstGeom>
          <a:gradFill flip="none" rotWithShape="1">
            <a:gsLst>
              <a:gs pos="49000">
                <a:schemeClr val="accent1">
                  <a:lumMod val="67000"/>
                </a:schemeClr>
              </a:gs>
              <a:gs pos="100000">
                <a:schemeClr val="accent1">
                  <a:alpha val="0"/>
                  <a:lumMod val="10000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4004615" y="6273544"/>
            <a:ext cx="7797511" cy="338554"/>
          </a:xfrm>
          <a:prstGeom prst="rect">
            <a:avLst/>
          </a:prstGeom>
        </p:spPr>
        <p:txBody>
          <a:bodyPr wrap="square">
            <a:spAutoFit/>
          </a:bodyPr>
          <a:lstStyle/>
          <a:p>
            <a:pPr algn="r"/>
            <a:r>
              <a:rPr lang="en-GB" sz="1600" dirty="0">
                <a:solidFill>
                  <a:schemeClr val="bg1"/>
                </a:solidFill>
                <a:latin typeface="Calibri" panose="020F0502020204030204" pitchFamily="34" charset="0"/>
              </a:rPr>
              <a:t>Electrical Engineering, Mathematics and Computer Science Department - EEMCS</a:t>
            </a:r>
            <a:endParaRPr lang="pt-BR" sz="1600" dirty="0">
              <a:solidFill>
                <a:schemeClr val="bg1"/>
              </a:solidFill>
              <a:latin typeface="Calibri" panose="020F0502020204030204" pitchFamily="34" charset="0"/>
            </a:endParaRPr>
          </a:p>
        </p:txBody>
      </p:sp>
      <p:pic>
        <p:nvPicPr>
          <p:cNvPr id="6" name="Image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08" y="202019"/>
            <a:ext cx="1398002" cy="579957"/>
          </a:xfrm>
          <a:prstGeom prst="rect">
            <a:avLst/>
          </a:prstGeom>
        </p:spPr>
      </p:pic>
    </p:spTree>
    <p:extLst>
      <p:ext uri="{BB962C8B-B14F-4D97-AF65-F5344CB8AC3E}">
        <p14:creationId xmlns:p14="http://schemas.microsoft.com/office/powerpoint/2010/main" val="158925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71725" y="1532965"/>
            <a:ext cx="9578227" cy="5109882"/>
          </a:xfrm>
        </p:spPr>
        <p:txBody>
          <a:bodyPr/>
          <a:lstStyle/>
          <a:p>
            <a:pPr>
              <a:lnSpc>
                <a:spcPct val="150000"/>
              </a:lnSpc>
              <a:buSzPct val="70000"/>
              <a:buFont typeface="Wingdings" panose="05000000000000000000" pitchFamily="2" charset="2"/>
              <a:buChar char="ü"/>
            </a:pPr>
            <a:r>
              <a:rPr lang="en-GB" sz="2400" dirty="0" smtClean="0">
                <a:solidFill>
                  <a:srgbClr val="404040"/>
                </a:solidFill>
                <a:latin typeface="Calibri" panose="020F0502020204030204" pitchFamily="34" charset="0"/>
              </a:rPr>
              <a:t>Three participants so far</a:t>
            </a:r>
          </a:p>
          <a:p>
            <a:pPr>
              <a:lnSpc>
                <a:spcPct val="150000"/>
              </a:lnSpc>
              <a:buSzPct val="70000"/>
              <a:buFont typeface="Wingdings" panose="05000000000000000000" pitchFamily="2" charset="2"/>
              <a:buChar char="ü"/>
            </a:pPr>
            <a:r>
              <a:rPr lang="en-GB" sz="2400" dirty="0" smtClean="0">
                <a:solidFill>
                  <a:srgbClr val="404040"/>
                </a:solidFill>
                <a:latin typeface="Calibri" panose="020F0502020204030204" pitchFamily="34" charset="0"/>
              </a:rPr>
              <a:t>Six participants are scheduled</a:t>
            </a:r>
          </a:p>
          <a:p>
            <a:pPr>
              <a:lnSpc>
                <a:spcPct val="150000"/>
              </a:lnSpc>
              <a:buSzPct val="70000"/>
              <a:buFont typeface="Wingdings" panose="05000000000000000000" pitchFamily="2" charset="2"/>
              <a:buChar char="ü"/>
            </a:pPr>
            <a:r>
              <a:rPr lang="en-GB" sz="2400" dirty="0" smtClean="0">
                <a:solidFill>
                  <a:srgbClr val="404040"/>
                </a:solidFill>
                <a:latin typeface="Calibri" panose="020F0502020204030204" pitchFamily="34" charset="0"/>
              </a:rPr>
              <a:t>Seven participants </a:t>
            </a:r>
            <a:r>
              <a:rPr lang="en-GB" sz="2400" dirty="0" smtClean="0">
                <a:solidFill>
                  <a:srgbClr val="404040"/>
                </a:solidFill>
                <a:latin typeface="Calibri" panose="020F0502020204030204" pitchFamily="34" charset="0"/>
              </a:rPr>
              <a:t>will be </a:t>
            </a:r>
            <a:r>
              <a:rPr lang="en-GB" sz="2400" dirty="0" smtClean="0">
                <a:solidFill>
                  <a:srgbClr val="404040"/>
                </a:solidFill>
                <a:latin typeface="Calibri" panose="020F0502020204030204" pitchFamily="34" charset="0"/>
              </a:rPr>
              <a:t>scheduled</a:t>
            </a:r>
          </a:p>
          <a:p>
            <a:pPr>
              <a:lnSpc>
                <a:spcPct val="150000"/>
              </a:lnSpc>
              <a:buSzPct val="70000"/>
              <a:buFont typeface="Wingdings" panose="05000000000000000000" pitchFamily="2" charset="2"/>
              <a:buChar char="ü"/>
            </a:pPr>
            <a:r>
              <a:rPr lang="en-GB" sz="2400" u="sng" dirty="0" smtClean="0">
                <a:solidFill>
                  <a:srgbClr val="404040"/>
                </a:solidFill>
                <a:latin typeface="Calibri" panose="020F0502020204030204" pitchFamily="34" charset="0"/>
              </a:rPr>
              <a:t>Divulgation</a:t>
            </a:r>
            <a:r>
              <a:rPr lang="en-GB" sz="2400" dirty="0" smtClean="0">
                <a:solidFill>
                  <a:srgbClr val="404040"/>
                </a:solidFill>
                <a:latin typeface="Calibri" panose="020F0502020204030204" pitchFamily="34" charset="0"/>
              </a:rPr>
              <a:t>:</a:t>
            </a:r>
          </a:p>
          <a:p>
            <a:pPr lvl="1">
              <a:lnSpc>
                <a:spcPct val="150000"/>
              </a:lnSpc>
              <a:buClr>
                <a:schemeClr val="tx2"/>
              </a:buClr>
              <a:buSzPct val="70000"/>
              <a:buFont typeface="Wingdings" panose="05000000000000000000" pitchFamily="2" charset="2"/>
              <a:buChar char="ü"/>
            </a:pPr>
            <a:r>
              <a:rPr lang="en-GB" sz="2200" dirty="0" smtClean="0">
                <a:solidFill>
                  <a:srgbClr val="404040"/>
                </a:solidFill>
                <a:latin typeface="Calibri" panose="020F0502020204030204" pitchFamily="34" charset="0"/>
              </a:rPr>
              <a:t>Facebook</a:t>
            </a:r>
          </a:p>
          <a:p>
            <a:pPr lvl="1">
              <a:lnSpc>
                <a:spcPct val="150000"/>
              </a:lnSpc>
              <a:buClr>
                <a:schemeClr val="tx2"/>
              </a:buClr>
              <a:buSzPct val="70000"/>
              <a:buFont typeface="Wingdings" panose="05000000000000000000" pitchFamily="2" charset="2"/>
              <a:buChar char="ü"/>
            </a:pPr>
            <a:r>
              <a:rPr lang="en-GB" sz="2200" dirty="0" smtClean="0">
                <a:solidFill>
                  <a:srgbClr val="404040"/>
                </a:solidFill>
                <a:latin typeface="Calibri" panose="020F0502020204030204" pitchFamily="34" charset="0"/>
              </a:rPr>
              <a:t>Posters</a:t>
            </a:r>
          </a:p>
          <a:p>
            <a:pPr lvl="1">
              <a:lnSpc>
                <a:spcPct val="150000"/>
              </a:lnSpc>
              <a:buClr>
                <a:schemeClr val="tx2"/>
              </a:buClr>
              <a:buSzPct val="70000"/>
              <a:buFont typeface="Wingdings" panose="05000000000000000000" pitchFamily="2" charset="2"/>
              <a:buChar char="ü"/>
            </a:pPr>
            <a:r>
              <a:rPr lang="en-GB" sz="2200" dirty="0" smtClean="0">
                <a:solidFill>
                  <a:srgbClr val="404040"/>
                </a:solidFill>
                <a:latin typeface="Calibri" panose="020F0502020204030204" pitchFamily="34" charset="0"/>
              </a:rPr>
              <a:t>Direct invitation</a:t>
            </a:r>
          </a:p>
        </p:txBody>
      </p:sp>
      <p:sp>
        <p:nvSpPr>
          <p:cNvPr id="5" name="Retângulo 4"/>
          <p:cNvSpPr/>
          <p:nvPr/>
        </p:nvSpPr>
        <p:spPr>
          <a:xfrm>
            <a:off x="0" y="6242796"/>
            <a:ext cx="12192000" cy="400050"/>
          </a:xfrm>
          <a:prstGeom prst="rect">
            <a:avLst/>
          </a:prstGeom>
          <a:gradFill flip="none" rotWithShape="1">
            <a:gsLst>
              <a:gs pos="49000">
                <a:schemeClr val="accent1">
                  <a:lumMod val="67000"/>
                </a:schemeClr>
              </a:gs>
              <a:gs pos="100000">
                <a:schemeClr val="accent1">
                  <a:alpha val="0"/>
                  <a:lumMod val="10000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4004615" y="6273544"/>
            <a:ext cx="7797511" cy="338554"/>
          </a:xfrm>
          <a:prstGeom prst="rect">
            <a:avLst/>
          </a:prstGeom>
        </p:spPr>
        <p:txBody>
          <a:bodyPr wrap="square">
            <a:spAutoFit/>
          </a:bodyPr>
          <a:lstStyle/>
          <a:p>
            <a:pPr algn="r"/>
            <a:r>
              <a:rPr lang="en-GB" sz="1600" dirty="0">
                <a:solidFill>
                  <a:schemeClr val="bg1"/>
                </a:solidFill>
                <a:latin typeface="Calibri" panose="020F0502020204030204" pitchFamily="34" charset="0"/>
              </a:rPr>
              <a:t>Electrical Engineering, Mathematics and Computer Science Department - EEMCS</a:t>
            </a:r>
            <a:endParaRPr lang="pt-BR" sz="1600" dirty="0">
              <a:solidFill>
                <a:schemeClr val="bg1"/>
              </a:solidFill>
              <a:latin typeface="Calibri" panose="020F0502020204030204" pitchFamily="34" charset="0"/>
            </a:endParaRPr>
          </a:p>
        </p:txBody>
      </p:sp>
      <p:sp>
        <p:nvSpPr>
          <p:cNvPr id="7" name="Título 1"/>
          <p:cNvSpPr txBox="1">
            <a:spLocks/>
          </p:cNvSpPr>
          <p:nvPr/>
        </p:nvSpPr>
        <p:spPr>
          <a:xfrm>
            <a:off x="557213" y="114311"/>
            <a:ext cx="10358438" cy="71269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000" smtClean="0">
                <a:latin typeface="Impact" panose="020B0806030902050204" pitchFamily="34" charset="0"/>
              </a:rPr>
              <a:t>Main Experiment</a:t>
            </a:r>
            <a:endParaRPr lang="pt-BR" dirty="0">
              <a:latin typeface="Impact" panose="020B0806030902050204" pitchFamily="34" charset="0"/>
            </a:endParaRPr>
          </a:p>
        </p:txBody>
      </p:sp>
      <p:pic>
        <p:nvPicPr>
          <p:cNvPr id="9" name="Image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635" y="6062889"/>
            <a:ext cx="1398002" cy="579957"/>
          </a:xfrm>
          <a:prstGeom prst="rect">
            <a:avLst/>
          </a:prstGeom>
        </p:spPr>
      </p:pic>
    </p:spTree>
    <p:extLst>
      <p:ext uri="{BB962C8B-B14F-4D97-AF65-F5344CB8AC3E}">
        <p14:creationId xmlns:p14="http://schemas.microsoft.com/office/powerpoint/2010/main" val="288678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rotWithShape="1">
          <a:blip r:embed="rId3"/>
          <a:srcRect l="38597" t="18934" r="37633" b="54228"/>
          <a:stretch/>
        </p:blipFill>
        <p:spPr>
          <a:xfrm>
            <a:off x="7142194" y="276685"/>
            <a:ext cx="4568868" cy="2900238"/>
          </a:xfrm>
          <a:prstGeom prst="rect">
            <a:avLst/>
          </a:prstGeom>
        </p:spPr>
      </p:pic>
      <p:sp>
        <p:nvSpPr>
          <p:cNvPr id="11" name="Retângulo 10"/>
          <p:cNvSpPr/>
          <p:nvPr/>
        </p:nvSpPr>
        <p:spPr>
          <a:xfrm>
            <a:off x="0" y="6242796"/>
            <a:ext cx="12192000" cy="400050"/>
          </a:xfrm>
          <a:prstGeom prst="rect">
            <a:avLst/>
          </a:prstGeom>
          <a:gradFill flip="none" rotWithShape="1">
            <a:gsLst>
              <a:gs pos="49000">
                <a:schemeClr val="accent1">
                  <a:lumMod val="67000"/>
                </a:schemeClr>
              </a:gs>
              <a:gs pos="100000">
                <a:schemeClr val="accent1">
                  <a:alpha val="0"/>
                  <a:lumMod val="10000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p:cNvSpPr/>
          <p:nvPr/>
        </p:nvSpPr>
        <p:spPr>
          <a:xfrm>
            <a:off x="4004615" y="6273544"/>
            <a:ext cx="7797511" cy="338554"/>
          </a:xfrm>
          <a:prstGeom prst="rect">
            <a:avLst/>
          </a:prstGeom>
        </p:spPr>
        <p:txBody>
          <a:bodyPr wrap="square">
            <a:spAutoFit/>
          </a:bodyPr>
          <a:lstStyle/>
          <a:p>
            <a:pPr algn="r"/>
            <a:r>
              <a:rPr lang="en-GB" sz="1600" dirty="0">
                <a:solidFill>
                  <a:schemeClr val="bg1"/>
                </a:solidFill>
                <a:latin typeface="Calibri" panose="020F0502020204030204" pitchFamily="34" charset="0"/>
              </a:rPr>
              <a:t>Electrical Engineering, Mathematics and Computer Science Department - EEMCS</a:t>
            </a:r>
            <a:endParaRPr lang="pt-BR" sz="1600" dirty="0">
              <a:solidFill>
                <a:schemeClr val="bg1"/>
              </a:solidFill>
              <a:latin typeface="Calibri" panose="020F0502020204030204" pitchFamily="34" charset="0"/>
            </a:endParaRPr>
          </a:p>
        </p:txBody>
      </p:sp>
      <p:pic>
        <p:nvPicPr>
          <p:cNvPr id="5" name="Imagem 4"/>
          <p:cNvPicPr>
            <a:picLocks noChangeAspect="1"/>
          </p:cNvPicPr>
          <p:nvPr/>
        </p:nvPicPr>
        <p:blipFill rotWithShape="1">
          <a:blip r:embed="rId4"/>
          <a:srcRect l="2599" t="9376" r="17789" b="14888"/>
          <a:stretch/>
        </p:blipFill>
        <p:spPr>
          <a:xfrm>
            <a:off x="1057275" y="3649767"/>
            <a:ext cx="4756181" cy="2422421"/>
          </a:xfrm>
          <a:prstGeom prst="rect">
            <a:avLst/>
          </a:prstGeom>
        </p:spPr>
      </p:pic>
      <p:pic>
        <p:nvPicPr>
          <p:cNvPr id="6" name="Imagem 5"/>
          <p:cNvPicPr>
            <a:picLocks noChangeAspect="1"/>
          </p:cNvPicPr>
          <p:nvPr/>
        </p:nvPicPr>
        <p:blipFill rotWithShape="1">
          <a:blip r:embed="rId5"/>
          <a:srcRect l="2599" t="8985" r="13873" b="15397"/>
          <a:stretch/>
        </p:blipFill>
        <p:spPr>
          <a:xfrm>
            <a:off x="7069955" y="3652161"/>
            <a:ext cx="4760095" cy="2422800"/>
          </a:xfrm>
          <a:prstGeom prst="rect">
            <a:avLst/>
          </a:prstGeom>
        </p:spPr>
      </p:pic>
      <p:sp>
        <p:nvSpPr>
          <p:cNvPr id="13" name="Título 1"/>
          <p:cNvSpPr>
            <a:spLocks noGrp="1"/>
          </p:cNvSpPr>
          <p:nvPr>
            <p:ph type="title"/>
          </p:nvPr>
        </p:nvSpPr>
        <p:spPr>
          <a:xfrm>
            <a:off x="557213" y="114311"/>
            <a:ext cx="10358438" cy="712693"/>
          </a:xfrm>
        </p:spPr>
        <p:txBody>
          <a:bodyPr>
            <a:normAutofit/>
          </a:bodyPr>
          <a:lstStyle/>
          <a:p>
            <a:r>
              <a:rPr lang="en-GB" sz="4000" dirty="0" smtClean="0">
                <a:latin typeface="Impact" panose="020B0806030902050204" pitchFamily="34" charset="0"/>
              </a:rPr>
              <a:t>Main Experiment</a:t>
            </a:r>
            <a:endParaRPr lang="pt-BR" dirty="0">
              <a:latin typeface="Impact" panose="020B0806030902050204" pitchFamily="34" charset="0"/>
            </a:endParaRPr>
          </a:p>
        </p:txBody>
      </p:sp>
      <p:pic>
        <p:nvPicPr>
          <p:cNvPr id="14" name="Imagem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9635" y="6062889"/>
            <a:ext cx="1398002" cy="579957"/>
          </a:xfrm>
          <a:prstGeom prst="rect">
            <a:avLst/>
          </a:prstGeom>
        </p:spPr>
      </p:pic>
      <p:sp>
        <p:nvSpPr>
          <p:cNvPr id="8" name="Espaço Reservado para Conteúdo 2"/>
          <p:cNvSpPr txBox="1">
            <a:spLocks/>
          </p:cNvSpPr>
          <p:nvPr/>
        </p:nvSpPr>
        <p:spPr>
          <a:xfrm>
            <a:off x="2386013" y="1532965"/>
            <a:ext cx="9563940" cy="21168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buSzPct val="70000"/>
              <a:buFont typeface="Wingdings" panose="05000000000000000000" pitchFamily="2" charset="2"/>
              <a:buChar char="ü"/>
            </a:pPr>
            <a:r>
              <a:rPr lang="en-GB" sz="2400" u="sng" dirty="0" smtClean="0">
                <a:solidFill>
                  <a:srgbClr val="404040"/>
                </a:solidFill>
                <a:latin typeface="Calibri" panose="020F0502020204030204" pitchFamily="34" charset="0"/>
              </a:rPr>
              <a:t>Observations</a:t>
            </a:r>
            <a:r>
              <a:rPr lang="en-GB" sz="2400" dirty="0" smtClean="0">
                <a:solidFill>
                  <a:srgbClr val="404040"/>
                </a:solidFill>
                <a:latin typeface="Calibri" panose="020F0502020204030204" pitchFamily="34" charset="0"/>
              </a:rPr>
              <a:t>:</a:t>
            </a:r>
          </a:p>
          <a:p>
            <a:pPr lvl="1">
              <a:lnSpc>
                <a:spcPct val="150000"/>
              </a:lnSpc>
              <a:buClr>
                <a:schemeClr val="tx2"/>
              </a:buClr>
              <a:buSzPct val="70000"/>
              <a:buFont typeface="Wingdings" panose="05000000000000000000" pitchFamily="2" charset="2"/>
              <a:buChar char="ü"/>
            </a:pPr>
            <a:r>
              <a:rPr lang="en-GB" sz="2200" dirty="0" smtClean="0">
                <a:solidFill>
                  <a:srgbClr val="404040"/>
                </a:solidFill>
                <a:latin typeface="Calibri" panose="020F0502020204030204" pitchFamily="34" charset="0"/>
              </a:rPr>
              <a:t>Eye-tracker calibration</a:t>
            </a:r>
          </a:p>
          <a:p>
            <a:pPr lvl="2">
              <a:lnSpc>
                <a:spcPct val="100000"/>
              </a:lnSpc>
              <a:buClr>
                <a:srgbClr val="0070C0"/>
              </a:buClr>
              <a:buSzPct val="70000"/>
              <a:buFont typeface="Wingdings" panose="05000000000000000000" pitchFamily="2" charset="2"/>
              <a:buChar char="ü"/>
            </a:pPr>
            <a:r>
              <a:rPr lang="en-US" dirty="0" smtClean="0">
                <a:solidFill>
                  <a:srgbClr val="404040"/>
                </a:solidFill>
                <a:latin typeface="Calibri" panose="020F0502020204030204" pitchFamily="34" charset="0"/>
              </a:rPr>
              <a:t>Dark glasses frames</a:t>
            </a:r>
          </a:p>
          <a:p>
            <a:pPr lvl="2">
              <a:lnSpc>
                <a:spcPct val="100000"/>
              </a:lnSpc>
              <a:buClr>
                <a:srgbClr val="0070C0"/>
              </a:buClr>
              <a:buSzPct val="70000"/>
              <a:buFont typeface="Wingdings" panose="05000000000000000000" pitchFamily="2" charset="2"/>
              <a:buChar char="ü"/>
            </a:pPr>
            <a:r>
              <a:rPr lang="en-US" dirty="0" smtClean="0">
                <a:solidFill>
                  <a:srgbClr val="404040"/>
                </a:solidFill>
                <a:latin typeface="Calibri" panose="020F0502020204030204" pitchFamily="34" charset="0"/>
              </a:rPr>
              <a:t>Cilia near to the </a:t>
            </a:r>
            <a:r>
              <a:rPr lang="en-US" dirty="0" smtClean="0">
                <a:solidFill>
                  <a:srgbClr val="404040"/>
                </a:solidFill>
                <a:latin typeface="Calibri" panose="020F0502020204030204" pitchFamily="34" charset="0"/>
              </a:rPr>
              <a:t>pupil</a:t>
            </a:r>
          </a:p>
        </p:txBody>
      </p:sp>
    </p:spTree>
    <p:extLst>
      <p:ext uri="{BB962C8B-B14F-4D97-AF65-F5344CB8AC3E}">
        <p14:creationId xmlns:p14="http://schemas.microsoft.com/office/powerpoint/2010/main" val="209201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txBox="1">
            <a:spLocks/>
          </p:cNvSpPr>
          <p:nvPr/>
        </p:nvSpPr>
        <p:spPr>
          <a:xfrm>
            <a:off x="2386013" y="1532965"/>
            <a:ext cx="9563940" cy="51098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buSzPct val="70000"/>
              <a:buFont typeface="Wingdings" panose="05000000000000000000" pitchFamily="2" charset="2"/>
              <a:buChar char="ü"/>
            </a:pPr>
            <a:r>
              <a:rPr lang="en-GB" sz="2400" u="sng" dirty="0" smtClean="0">
                <a:solidFill>
                  <a:srgbClr val="404040"/>
                </a:solidFill>
                <a:latin typeface="Calibri" panose="020F0502020204030204" pitchFamily="34" charset="0"/>
              </a:rPr>
              <a:t>Others observations</a:t>
            </a:r>
            <a:r>
              <a:rPr lang="en-GB" sz="2400" dirty="0" smtClean="0">
                <a:solidFill>
                  <a:srgbClr val="404040"/>
                </a:solidFill>
                <a:latin typeface="Calibri" panose="020F0502020204030204" pitchFamily="34" charset="0"/>
              </a:rPr>
              <a:t>:</a:t>
            </a:r>
          </a:p>
          <a:p>
            <a:pPr lvl="1">
              <a:lnSpc>
                <a:spcPct val="150000"/>
              </a:lnSpc>
              <a:buClr>
                <a:schemeClr val="tx2"/>
              </a:buClr>
              <a:buSzPct val="70000"/>
              <a:buFont typeface="Wingdings" panose="05000000000000000000" pitchFamily="2" charset="2"/>
              <a:buChar char="ü"/>
            </a:pPr>
            <a:r>
              <a:rPr lang="en-US" dirty="0" smtClean="0">
                <a:solidFill>
                  <a:srgbClr val="404040"/>
                </a:solidFill>
                <a:latin typeface="Calibri" panose="020F0502020204030204" pitchFamily="34" charset="0"/>
              </a:rPr>
              <a:t>Participants tired </a:t>
            </a:r>
            <a:r>
              <a:rPr lang="en-US" dirty="0">
                <a:solidFill>
                  <a:srgbClr val="404040"/>
                </a:solidFill>
                <a:latin typeface="Calibri" panose="020F0502020204030204" pitchFamily="34" charset="0"/>
              </a:rPr>
              <a:t>at the </a:t>
            </a:r>
            <a:r>
              <a:rPr lang="en-US" dirty="0" smtClean="0">
                <a:solidFill>
                  <a:srgbClr val="404040"/>
                </a:solidFill>
                <a:latin typeface="Calibri" panose="020F0502020204030204" pitchFamily="34" charset="0"/>
              </a:rPr>
              <a:t>half </a:t>
            </a:r>
            <a:r>
              <a:rPr lang="en-US" dirty="0">
                <a:solidFill>
                  <a:srgbClr val="404040"/>
                </a:solidFill>
                <a:latin typeface="Calibri" panose="020F0502020204030204" pitchFamily="34" charset="0"/>
              </a:rPr>
              <a:t>of </a:t>
            </a:r>
            <a:r>
              <a:rPr lang="en-US" dirty="0" smtClean="0">
                <a:solidFill>
                  <a:srgbClr val="404040"/>
                </a:solidFill>
                <a:latin typeface="Calibri" panose="020F0502020204030204" pitchFamily="34" charset="0"/>
              </a:rPr>
              <a:t>second </a:t>
            </a:r>
            <a:r>
              <a:rPr lang="en-US" dirty="0" smtClean="0">
                <a:solidFill>
                  <a:srgbClr val="404040"/>
                </a:solidFill>
                <a:latin typeface="Calibri" panose="020F0502020204030204" pitchFamily="34" charset="0"/>
              </a:rPr>
              <a:t>session</a:t>
            </a:r>
          </a:p>
          <a:p>
            <a:pPr lvl="1">
              <a:lnSpc>
                <a:spcPct val="150000"/>
              </a:lnSpc>
              <a:buClr>
                <a:schemeClr val="tx2"/>
              </a:buClr>
              <a:buSzPct val="70000"/>
              <a:buFont typeface="Wingdings" panose="05000000000000000000" pitchFamily="2" charset="2"/>
              <a:buChar char="ü"/>
            </a:pPr>
            <a:r>
              <a:rPr lang="en-GB" dirty="0" smtClean="0">
                <a:solidFill>
                  <a:srgbClr val="404040"/>
                </a:solidFill>
                <a:latin typeface="Calibri" panose="020F0502020204030204" pitchFamily="34" charset="0"/>
              </a:rPr>
              <a:t>Participants prefer </a:t>
            </a:r>
            <a:r>
              <a:rPr lang="en-GB" dirty="0" smtClean="0">
                <a:solidFill>
                  <a:srgbClr val="404040"/>
                </a:solidFill>
                <a:latin typeface="Calibri" panose="020F0502020204030204" pitchFamily="34" charset="0"/>
              </a:rPr>
              <a:t>to use the last </a:t>
            </a:r>
            <a:r>
              <a:rPr lang="en-GB" dirty="0" smtClean="0">
                <a:solidFill>
                  <a:srgbClr val="404040"/>
                </a:solidFill>
                <a:latin typeface="Calibri" panose="020F0502020204030204" pitchFamily="34" charset="0"/>
              </a:rPr>
              <a:t>break</a:t>
            </a:r>
          </a:p>
          <a:p>
            <a:pPr lvl="1">
              <a:lnSpc>
                <a:spcPct val="150000"/>
              </a:lnSpc>
              <a:buClr>
                <a:schemeClr val="tx2"/>
              </a:buClr>
              <a:buSzPct val="70000"/>
              <a:buFont typeface="Wingdings" panose="05000000000000000000" pitchFamily="2" charset="2"/>
              <a:buChar char="ü"/>
            </a:pPr>
            <a:r>
              <a:rPr lang="en-GB" dirty="0" smtClean="0">
                <a:solidFill>
                  <a:srgbClr val="404040"/>
                </a:solidFill>
                <a:latin typeface="Calibri" panose="020F0502020204030204" pitchFamily="34" charset="0"/>
              </a:rPr>
              <a:t>Participants prefer 3 sessions than 2 sessions</a:t>
            </a:r>
            <a:endParaRPr lang="en-GB" dirty="0" smtClean="0">
              <a:solidFill>
                <a:srgbClr val="404040"/>
              </a:solidFill>
              <a:latin typeface="Calibri" panose="020F0502020204030204" pitchFamily="34" charset="0"/>
            </a:endParaRPr>
          </a:p>
          <a:p>
            <a:pPr lvl="2">
              <a:lnSpc>
                <a:spcPct val="150000"/>
              </a:lnSpc>
              <a:buSzPct val="70000"/>
              <a:buFont typeface="Wingdings" panose="05000000000000000000" pitchFamily="2" charset="2"/>
              <a:buChar char="ü"/>
            </a:pPr>
            <a:endParaRPr lang="en-GB" dirty="0" smtClean="0">
              <a:solidFill>
                <a:srgbClr val="404040"/>
              </a:solidFill>
              <a:latin typeface="Calibri" panose="020F0502020204030204" pitchFamily="34" charset="0"/>
            </a:endParaRPr>
          </a:p>
        </p:txBody>
      </p:sp>
      <p:sp>
        <p:nvSpPr>
          <p:cNvPr id="6" name="Título 1"/>
          <p:cNvSpPr>
            <a:spLocks noGrp="1"/>
          </p:cNvSpPr>
          <p:nvPr>
            <p:ph type="title"/>
          </p:nvPr>
        </p:nvSpPr>
        <p:spPr>
          <a:xfrm>
            <a:off x="557213" y="114311"/>
            <a:ext cx="10358438" cy="712693"/>
          </a:xfrm>
        </p:spPr>
        <p:txBody>
          <a:bodyPr>
            <a:normAutofit/>
          </a:bodyPr>
          <a:lstStyle/>
          <a:p>
            <a:r>
              <a:rPr lang="en-GB" sz="4000" dirty="0" smtClean="0">
                <a:latin typeface="Impact" panose="020B0806030902050204" pitchFamily="34" charset="0"/>
              </a:rPr>
              <a:t>Main Experiment</a:t>
            </a:r>
            <a:endParaRPr lang="pt-BR" dirty="0">
              <a:latin typeface="Impact" panose="020B0806030902050204" pitchFamily="34" charset="0"/>
            </a:endParaRPr>
          </a:p>
        </p:txBody>
      </p:sp>
      <p:sp>
        <p:nvSpPr>
          <p:cNvPr id="7" name="Retângulo 6"/>
          <p:cNvSpPr/>
          <p:nvPr/>
        </p:nvSpPr>
        <p:spPr>
          <a:xfrm>
            <a:off x="0" y="6242796"/>
            <a:ext cx="12192000" cy="400050"/>
          </a:xfrm>
          <a:prstGeom prst="rect">
            <a:avLst/>
          </a:prstGeom>
          <a:gradFill flip="none" rotWithShape="1">
            <a:gsLst>
              <a:gs pos="49000">
                <a:schemeClr val="accent1">
                  <a:lumMod val="67000"/>
                </a:schemeClr>
              </a:gs>
              <a:gs pos="100000">
                <a:schemeClr val="accent1">
                  <a:alpha val="0"/>
                  <a:lumMod val="10000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4004615" y="6273544"/>
            <a:ext cx="7797511" cy="338554"/>
          </a:xfrm>
          <a:prstGeom prst="rect">
            <a:avLst/>
          </a:prstGeom>
        </p:spPr>
        <p:txBody>
          <a:bodyPr wrap="square">
            <a:spAutoFit/>
          </a:bodyPr>
          <a:lstStyle/>
          <a:p>
            <a:pPr algn="r"/>
            <a:r>
              <a:rPr lang="en-GB" sz="1600" dirty="0">
                <a:solidFill>
                  <a:schemeClr val="bg1"/>
                </a:solidFill>
                <a:latin typeface="Calibri" panose="020F0502020204030204" pitchFamily="34" charset="0"/>
              </a:rPr>
              <a:t>Electrical Engineering, Mathematics and Computer Science Department - EEMCS</a:t>
            </a:r>
            <a:endParaRPr lang="pt-BR" sz="1600" dirty="0">
              <a:solidFill>
                <a:schemeClr val="bg1"/>
              </a:solidFill>
              <a:latin typeface="Calibri" panose="020F0502020204030204" pitchFamily="34" charset="0"/>
            </a:endParaRPr>
          </a:p>
        </p:txBody>
      </p:sp>
      <p:pic>
        <p:nvPicPr>
          <p:cNvPr id="10" name="Imagem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635" y="6062889"/>
            <a:ext cx="1398002" cy="579957"/>
          </a:xfrm>
          <a:prstGeom prst="rect">
            <a:avLst/>
          </a:prstGeom>
        </p:spPr>
      </p:pic>
    </p:spTree>
    <p:extLst>
      <p:ext uri="{BB962C8B-B14F-4D97-AF65-F5344CB8AC3E}">
        <p14:creationId xmlns:p14="http://schemas.microsoft.com/office/powerpoint/2010/main" val="3997859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792</TotalTime>
  <Words>172</Words>
  <Application>Microsoft Office PowerPoint</Application>
  <PresentationFormat>Widescreen</PresentationFormat>
  <Paragraphs>28</Paragraphs>
  <Slides>4</Slides>
  <Notes>2</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vt:i4>
      </vt:variant>
    </vt:vector>
  </HeadingPairs>
  <TitlesOfParts>
    <vt:vector size="11" baseType="lpstr">
      <vt:lpstr>Arial</vt:lpstr>
      <vt:lpstr>Calibri</vt:lpstr>
      <vt:lpstr>Century Gothic</vt:lpstr>
      <vt:lpstr>Impact</vt:lpstr>
      <vt:lpstr>Wingdings</vt:lpstr>
      <vt:lpstr>Wingdings 3</vt:lpstr>
      <vt:lpstr>Cacho</vt:lpstr>
      <vt:lpstr>Experiment 3 summary</vt:lpstr>
      <vt:lpstr>Apresentação do PowerPoint</vt:lpstr>
      <vt:lpstr>Main Experiment</vt:lpstr>
      <vt:lpstr>Main Experiment</vt:lpstr>
    </vt:vector>
  </TitlesOfParts>
  <Company>Particular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3 VARIUM</dc:title>
  <dc:creator>Alexandre Fieno</dc:creator>
  <cp:lastModifiedBy>Alexandre Fieno</cp:lastModifiedBy>
  <cp:revision>35</cp:revision>
  <dcterms:created xsi:type="dcterms:W3CDTF">2013-09-22T10:34:54Z</dcterms:created>
  <dcterms:modified xsi:type="dcterms:W3CDTF">2013-09-23T12:44:16Z</dcterms:modified>
</cp:coreProperties>
</file>