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6" r:id="rId2"/>
    <p:sldId id="284" r:id="rId3"/>
    <p:sldId id="259" r:id="rId4"/>
    <p:sldId id="278" r:id="rId5"/>
    <p:sldId id="279" r:id="rId6"/>
    <p:sldId id="274" r:id="rId7"/>
    <p:sldId id="277" r:id="rId8"/>
    <p:sldId id="290" r:id="rId9"/>
    <p:sldId id="293" r:id="rId10"/>
    <p:sldId id="294" r:id="rId11"/>
    <p:sldId id="297" r:id="rId12"/>
    <p:sldId id="288" r:id="rId13"/>
    <p:sldId id="289" r:id="rId14"/>
    <p:sldId id="298" r:id="rId15"/>
    <p:sldId id="299" r:id="rId16"/>
    <p:sldId id="300" r:id="rId17"/>
    <p:sldId id="301" r:id="rId18"/>
    <p:sldId id="283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EE"/>
    <a:srgbClr val="0000FF"/>
    <a:srgbClr val="FFFF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664" autoAdjust="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andre\Dropbox\Doutorado\Exp3-Delft\Results\ComparingBetweenArtefac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Planilha_do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Planilha_do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Planilha_do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Planilha_do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3"/>
          <c:order val="1"/>
          <c:tx>
            <c:strRef>
              <c:f>Blur!$E$3</c:f>
              <c:strCache>
                <c:ptCount val="1"/>
                <c:pt idx="0">
                  <c:v>Blur(0.4) + Pck (0.7)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Blur!$E$4:$E$10</c:f>
              <c:numCache>
                <c:formatCode>0.00</c:formatCode>
                <c:ptCount val="7"/>
                <c:pt idx="0">
                  <c:v>24.913043478260871</c:v>
                </c:pt>
                <c:pt idx="1">
                  <c:v>14.695652173913043</c:v>
                </c:pt>
                <c:pt idx="2">
                  <c:v>21.652173913043477</c:v>
                </c:pt>
                <c:pt idx="3">
                  <c:v>11.043478260869565</c:v>
                </c:pt>
                <c:pt idx="4">
                  <c:v>18.173913043478262</c:v>
                </c:pt>
                <c:pt idx="5">
                  <c:v>28</c:v>
                </c:pt>
                <c:pt idx="6">
                  <c:v>17.869565217391305</c:v>
                </c:pt>
              </c:numCache>
            </c:numRef>
          </c:val>
        </c:ser>
        <c:ser>
          <c:idx val="1"/>
          <c:order val="2"/>
          <c:tx>
            <c:strRef>
              <c:f>Blur!$C$3</c:f>
              <c:strCache>
                <c:ptCount val="1"/>
                <c:pt idx="0">
                  <c:v>Blur(0.6) + Pck (0.7)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Blur!$C$4:$C$10</c:f>
              <c:numCache>
                <c:formatCode>0.00</c:formatCode>
                <c:ptCount val="7"/>
                <c:pt idx="0">
                  <c:v>44.608695652173914</c:v>
                </c:pt>
                <c:pt idx="1">
                  <c:v>35.478260869565219</c:v>
                </c:pt>
                <c:pt idx="2">
                  <c:v>53.869565217391305</c:v>
                </c:pt>
                <c:pt idx="3">
                  <c:v>26.565217391304348</c:v>
                </c:pt>
                <c:pt idx="4">
                  <c:v>35.478260869565219</c:v>
                </c:pt>
                <c:pt idx="5">
                  <c:v>35.565217391304351</c:v>
                </c:pt>
                <c:pt idx="6">
                  <c:v>36.347826086956523</c:v>
                </c:pt>
              </c:numCache>
            </c:numRef>
          </c:val>
        </c:ser>
        <c:ser>
          <c:idx val="4"/>
          <c:order val="3"/>
          <c:tx>
            <c:strRef>
              <c:f>Blur!$F$3</c:f>
              <c:strCache>
                <c:ptCount val="1"/>
                <c:pt idx="0">
                  <c:v>Blur(0.4) + Pck (8.1)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Blur!$F$4:$F$10</c:f>
              <c:numCache>
                <c:formatCode>0.00</c:formatCode>
                <c:ptCount val="7"/>
                <c:pt idx="0">
                  <c:v>51.521739130434781</c:v>
                </c:pt>
                <c:pt idx="1">
                  <c:v>34.304347826086953</c:v>
                </c:pt>
                <c:pt idx="2">
                  <c:v>33.652173913043477</c:v>
                </c:pt>
                <c:pt idx="3">
                  <c:v>51.130434782608695</c:v>
                </c:pt>
                <c:pt idx="4">
                  <c:v>48.478260869565219</c:v>
                </c:pt>
                <c:pt idx="5">
                  <c:v>63.521739130434781</c:v>
                </c:pt>
                <c:pt idx="6">
                  <c:v>40.565217391304351</c:v>
                </c:pt>
              </c:numCache>
            </c:numRef>
          </c:val>
        </c:ser>
        <c:ser>
          <c:idx val="2"/>
          <c:order val="4"/>
          <c:tx>
            <c:strRef>
              <c:f>Blur!$D$3</c:f>
              <c:strCache>
                <c:ptCount val="1"/>
                <c:pt idx="0">
                  <c:v>Blur(0.6) + Pck (8.1)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Blur!$D$4:$D$10</c:f>
              <c:numCache>
                <c:formatCode>0.00</c:formatCode>
                <c:ptCount val="7"/>
                <c:pt idx="0">
                  <c:v>59.434782608695649</c:v>
                </c:pt>
                <c:pt idx="1">
                  <c:v>49.739130434782609</c:v>
                </c:pt>
                <c:pt idx="2">
                  <c:v>57</c:v>
                </c:pt>
                <c:pt idx="3">
                  <c:v>56.565217391304351</c:v>
                </c:pt>
                <c:pt idx="4">
                  <c:v>55.478260869565219</c:v>
                </c:pt>
                <c:pt idx="5">
                  <c:v>62.695652173913047</c:v>
                </c:pt>
                <c:pt idx="6">
                  <c:v>50.652173913043477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549577200"/>
        <c:axId val="-1549577744"/>
      </c:barChart>
      <c:lineChart>
        <c:grouping val="stacked"/>
        <c:varyColors val="0"/>
        <c:ser>
          <c:idx val="0"/>
          <c:order val="0"/>
          <c:tx>
            <c:strRef>
              <c:f>Blur!$B$3</c:f>
              <c:strCache>
                <c:ptCount val="1"/>
                <c:pt idx="0">
                  <c:v>Blur(0.6)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Blur!$B$4:$B$10</c:f>
              <c:numCache>
                <c:formatCode>0.00</c:formatCode>
                <c:ptCount val="7"/>
                <c:pt idx="0">
                  <c:v>32.739130434782609</c:v>
                </c:pt>
                <c:pt idx="1">
                  <c:v>39.695652173913047</c:v>
                </c:pt>
                <c:pt idx="2">
                  <c:v>58.086956521739133</c:v>
                </c:pt>
                <c:pt idx="3">
                  <c:v>12.739130434782609</c:v>
                </c:pt>
                <c:pt idx="4">
                  <c:v>26.521739130434781</c:v>
                </c:pt>
                <c:pt idx="5">
                  <c:v>32.130434782608695</c:v>
                </c:pt>
                <c:pt idx="6">
                  <c:v>25.260869565217391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49577200"/>
        <c:axId val="-1549577744"/>
      </c:lineChart>
      <c:catAx>
        <c:axId val="-154957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549577744"/>
        <c:crosses val="autoZero"/>
        <c:auto val="1"/>
        <c:lblAlgn val="ctr"/>
        <c:lblOffset val="100"/>
        <c:noMultiLvlLbl val="0"/>
      </c:catAx>
      <c:valAx>
        <c:axId val="-154957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54957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3"/>
          <c:order val="1"/>
          <c:tx>
            <c:strRef>
              <c:f>Block!$E$3</c:f>
              <c:strCache>
                <c:ptCount val="1"/>
                <c:pt idx="0">
                  <c:v>Bloc(0.4) + Pck (0.7)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Block!$E$4:$E$10</c:f>
              <c:numCache>
                <c:formatCode>0.00</c:formatCode>
                <c:ptCount val="7"/>
                <c:pt idx="0">
                  <c:v>44.608695652173914</c:v>
                </c:pt>
                <c:pt idx="1">
                  <c:v>37.695652173913047</c:v>
                </c:pt>
                <c:pt idx="2">
                  <c:v>29.913043478260871</c:v>
                </c:pt>
                <c:pt idx="3">
                  <c:v>44.173913043478258</c:v>
                </c:pt>
                <c:pt idx="4">
                  <c:v>22.869565217391305</c:v>
                </c:pt>
                <c:pt idx="5">
                  <c:v>47.304347826086953</c:v>
                </c:pt>
                <c:pt idx="6">
                  <c:v>42.521739130434781</c:v>
                </c:pt>
              </c:numCache>
            </c:numRef>
          </c:val>
        </c:ser>
        <c:ser>
          <c:idx val="1"/>
          <c:order val="2"/>
          <c:tx>
            <c:strRef>
              <c:f>Block!$C$3</c:f>
              <c:strCache>
                <c:ptCount val="1"/>
                <c:pt idx="0">
                  <c:v>Bloc(0.6) + Pck (0.7)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Block!$C$4:$C$10</c:f>
              <c:numCache>
                <c:formatCode>0.00</c:formatCode>
                <c:ptCount val="7"/>
                <c:pt idx="0">
                  <c:v>57.478260869565219</c:v>
                </c:pt>
                <c:pt idx="1">
                  <c:v>50.173913043478258</c:v>
                </c:pt>
                <c:pt idx="2">
                  <c:v>54.086956521739133</c:v>
                </c:pt>
                <c:pt idx="3">
                  <c:v>52.869565217391305</c:v>
                </c:pt>
                <c:pt idx="4">
                  <c:v>40.434782608695649</c:v>
                </c:pt>
                <c:pt idx="5">
                  <c:v>57.086956521739133</c:v>
                </c:pt>
                <c:pt idx="6">
                  <c:v>62.869565217391305</c:v>
                </c:pt>
              </c:numCache>
            </c:numRef>
          </c:val>
        </c:ser>
        <c:ser>
          <c:idx val="4"/>
          <c:order val="3"/>
          <c:tx>
            <c:strRef>
              <c:f>Block!$F$3</c:f>
              <c:strCache>
                <c:ptCount val="1"/>
                <c:pt idx="0">
                  <c:v>Bloc(0.4) + Pck (8.1)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Block!$F$4:$F$10</c:f>
              <c:numCache>
                <c:formatCode>0.00</c:formatCode>
                <c:ptCount val="7"/>
                <c:pt idx="0">
                  <c:v>57.260869565217391</c:v>
                </c:pt>
                <c:pt idx="1">
                  <c:v>58.956521739130437</c:v>
                </c:pt>
                <c:pt idx="2">
                  <c:v>49.173913043478258</c:v>
                </c:pt>
                <c:pt idx="3">
                  <c:v>62.869565217391305</c:v>
                </c:pt>
                <c:pt idx="4">
                  <c:v>57.391304347826086</c:v>
                </c:pt>
                <c:pt idx="5">
                  <c:v>64.521739130434781</c:v>
                </c:pt>
                <c:pt idx="6">
                  <c:v>64.130434782608702</c:v>
                </c:pt>
              </c:numCache>
            </c:numRef>
          </c:val>
        </c:ser>
        <c:ser>
          <c:idx val="2"/>
          <c:order val="4"/>
          <c:tx>
            <c:strRef>
              <c:f>Block!$D$3</c:f>
              <c:strCache>
                <c:ptCount val="1"/>
                <c:pt idx="0">
                  <c:v>Bloc(0.6) + Pck (8.1)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Block!$D$4:$D$10</c:f>
              <c:numCache>
                <c:formatCode>0.00</c:formatCode>
                <c:ptCount val="7"/>
                <c:pt idx="0">
                  <c:v>66.739130434782609</c:v>
                </c:pt>
                <c:pt idx="1">
                  <c:v>65.086956521739125</c:v>
                </c:pt>
                <c:pt idx="2">
                  <c:v>63.086956521739133</c:v>
                </c:pt>
                <c:pt idx="3">
                  <c:v>67.434782608695656</c:v>
                </c:pt>
                <c:pt idx="4">
                  <c:v>61.565217391304351</c:v>
                </c:pt>
                <c:pt idx="5">
                  <c:v>72.782608695652172</c:v>
                </c:pt>
                <c:pt idx="6">
                  <c:v>72.173913043478265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99587856"/>
        <c:axId val="-1399586224"/>
      </c:barChart>
      <c:lineChart>
        <c:grouping val="stacked"/>
        <c:varyColors val="0"/>
        <c:ser>
          <c:idx val="0"/>
          <c:order val="0"/>
          <c:tx>
            <c:strRef>
              <c:f>Block!$B$3</c:f>
              <c:strCache>
                <c:ptCount val="1"/>
                <c:pt idx="0">
                  <c:v>Bloc(0.6)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Block!$B$4:$B$10</c:f>
              <c:numCache>
                <c:formatCode>0.00</c:formatCode>
                <c:ptCount val="7"/>
                <c:pt idx="0">
                  <c:v>51.956521739130437</c:v>
                </c:pt>
                <c:pt idx="1">
                  <c:v>44.434782608695649</c:v>
                </c:pt>
                <c:pt idx="2">
                  <c:v>53.347826086956523</c:v>
                </c:pt>
                <c:pt idx="3">
                  <c:v>45.565217391304351</c:v>
                </c:pt>
                <c:pt idx="4">
                  <c:v>34.608695652173914</c:v>
                </c:pt>
                <c:pt idx="5">
                  <c:v>49.521739130434781</c:v>
                </c:pt>
                <c:pt idx="6">
                  <c:v>60.608695652173914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9587856"/>
        <c:axId val="-1399586224"/>
      </c:lineChart>
      <c:catAx>
        <c:axId val="-139958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9586224"/>
        <c:crosses val="autoZero"/>
        <c:auto val="1"/>
        <c:lblAlgn val="ctr"/>
        <c:lblOffset val="100"/>
        <c:noMultiLvlLbl val="0"/>
      </c:catAx>
      <c:valAx>
        <c:axId val="-139958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958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3"/>
          <c:order val="1"/>
          <c:tx>
            <c:strRef>
              <c:f>Artf!$C$3</c:f>
              <c:strCache>
                <c:ptCount val="1"/>
                <c:pt idx="0">
                  <c:v>Bloc(0.6)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Artf!$C$4:$C$10</c:f>
              <c:numCache>
                <c:formatCode>0.00</c:formatCode>
                <c:ptCount val="7"/>
                <c:pt idx="0">
                  <c:v>51.956521739130402</c:v>
                </c:pt>
                <c:pt idx="1">
                  <c:v>44.434782608695649</c:v>
                </c:pt>
                <c:pt idx="2">
                  <c:v>53.347826086956523</c:v>
                </c:pt>
                <c:pt idx="3">
                  <c:v>45.565217391304351</c:v>
                </c:pt>
                <c:pt idx="4">
                  <c:v>34.608695652173914</c:v>
                </c:pt>
                <c:pt idx="5">
                  <c:v>49.521739130434781</c:v>
                </c:pt>
                <c:pt idx="6">
                  <c:v>60.608695652173914</c:v>
                </c:pt>
              </c:numCache>
            </c:numRef>
          </c:val>
        </c:ser>
        <c:ser>
          <c:idx val="1"/>
          <c:order val="2"/>
          <c:tx>
            <c:strRef>
              <c:f>Artf!$D$3</c:f>
              <c:strCache>
                <c:ptCount val="1"/>
                <c:pt idx="0">
                  <c:v>Blur(0.6)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Artf!$D$4:$D$10</c:f>
              <c:numCache>
                <c:formatCode>0.00</c:formatCode>
                <c:ptCount val="7"/>
                <c:pt idx="0">
                  <c:v>32.739130434782609</c:v>
                </c:pt>
                <c:pt idx="1">
                  <c:v>39.695652173913047</c:v>
                </c:pt>
                <c:pt idx="2">
                  <c:v>58.086956521739133</c:v>
                </c:pt>
                <c:pt idx="3">
                  <c:v>12.739130434782609</c:v>
                </c:pt>
                <c:pt idx="4">
                  <c:v>26.521739130434781</c:v>
                </c:pt>
                <c:pt idx="5">
                  <c:v>32.130434782608695</c:v>
                </c:pt>
                <c:pt idx="6">
                  <c:v>25.260869565217391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52975680"/>
        <c:axId val="-1552975136"/>
        <c:extLst>
          <c:ext xmlns:c15="http://schemas.microsoft.com/office/drawing/2012/chart" uri="{02D57815-91ED-43cb-92C2-25804820EDAC}">
            <c15:filteredBarSeries>
              <c15:ser>
                <c:idx val="2"/>
                <c:order val="3"/>
                <c:tx>
                  <c:strRef>
                    <c:extLst>
                      <c:ext uri="{02D57815-91ED-43cb-92C2-25804820EDAC}">
                        <c15:formulaRef>
                          <c15:sqref>Artf!$E$3</c15:sqref>
                        </c15:formulaRef>
                      </c:ext>
                    </c:extLst>
                    <c:strCache>
                      <c:ptCount val="1"/>
                      <c:pt idx="0">
                        <c:v>Blur(0.4) + Pck (8.1)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Artf!$E$4:$E$10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51.521739130434781</c:v>
                      </c:pt>
                      <c:pt idx="1">
                        <c:v>34.304347826086953</c:v>
                      </c:pt>
                      <c:pt idx="2">
                        <c:v>33.652173913043477</c:v>
                      </c:pt>
                      <c:pt idx="3">
                        <c:v>51.130434782608695</c:v>
                      </c:pt>
                      <c:pt idx="4">
                        <c:v>48.478260869565219</c:v>
                      </c:pt>
                      <c:pt idx="5">
                        <c:v>63.521739130434781</c:v>
                      </c:pt>
                      <c:pt idx="6">
                        <c:v>40.565217391304351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Artf!$F$3</c15:sqref>
                        </c15:formulaRef>
                      </c:ext>
                    </c:extLst>
                    <c:strCache>
                      <c:ptCount val="1"/>
                      <c:pt idx="0">
                        <c:v>Blur(0.6) + Pck (8.1)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Artf!$F$4:$F$10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59.434782608695649</c:v>
                      </c:pt>
                      <c:pt idx="1">
                        <c:v>49.739130434782609</c:v>
                      </c:pt>
                      <c:pt idx="2">
                        <c:v>57</c:v>
                      </c:pt>
                      <c:pt idx="3">
                        <c:v>56.565217391304351</c:v>
                      </c:pt>
                      <c:pt idx="4">
                        <c:v>55.478260869565219</c:v>
                      </c:pt>
                      <c:pt idx="5">
                        <c:v>62.695652173913047</c:v>
                      </c:pt>
                      <c:pt idx="6">
                        <c:v>50.652173913043477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Artf!$G$3</c15:sqref>
                        </c15:formulaRef>
                      </c:ext>
                    </c:extLst>
                    <c:strCache>
                      <c:ptCount val="1"/>
                      <c:pt idx="0">
                        <c:v>Bloc(0.4) + Pck (8.1)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Artf!$G$4:$G$10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57.260869565217391</c:v>
                      </c:pt>
                      <c:pt idx="1">
                        <c:v>58.956521739130437</c:v>
                      </c:pt>
                      <c:pt idx="2">
                        <c:v>49.173913043478258</c:v>
                      </c:pt>
                      <c:pt idx="3">
                        <c:v>62.869565217391305</c:v>
                      </c:pt>
                      <c:pt idx="4">
                        <c:v>57.391304347826086</c:v>
                      </c:pt>
                      <c:pt idx="5">
                        <c:v>64.521739130434781</c:v>
                      </c:pt>
                      <c:pt idx="6">
                        <c:v>64.130434782608702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Artf!$H$3</c15:sqref>
                        </c15:formulaRef>
                      </c:ext>
                    </c:extLst>
                    <c:strCache>
                      <c:ptCount val="1"/>
                      <c:pt idx="0">
                        <c:v>Bloc(0.6) + Pck (8.1)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Artf!$H$4:$H$10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66.739130434782609</c:v>
                      </c:pt>
                      <c:pt idx="1">
                        <c:v>65.086956521739125</c:v>
                      </c:pt>
                      <c:pt idx="2">
                        <c:v>63.086956521739133</c:v>
                      </c:pt>
                      <c:pt idx="3">
                        <c:v>67.434782608695656</c:v>
                      </c:pt>
                      <c:pt idx="4">
                        <c:v>61.565217391304351</c:v>
                      </c:pt>
                      <c:pt idx="5">
                        <c:v>72.782608695652172</c:v>
                      </c:pt>
                      <c:pt idx="6">
                        <c:v>72.173913043478265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cked"/>
        <c:varyColors val="0"/>
        <c:ser>
          <c:idx val="0"/>
          <c:order val="0"/>
          <c:tx>
            <c:strRef>
              <c:f>Artf!$B$3</c:f>
              <c:strCache>
                <c:ptCount val="1"/>
                <c:pt idx="0">
                  <c:v>Pck(8.1)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Artf!$B$4:$B$10</c:f>
              <c:numCache>
                <c:formatCode>0.00</c:formatCode>
                <c:ptCount val="7"/>
                <c:pt idx="0">
                  <c:v>38.695652173913047</c:v>
                </c:pt>
                <c:pt idx="1">
                  <c:v>49.521739130434781</c:v>
                </c:pt>
                <c:pt idx="2">
                  <c:v>20.521739130434781</c:v>
                </c:pt>
                <c:pt idx="3">
                  <c:v>43.956521739130437</c:v>
                </c:pt>
                <c:pt idx="4">
                  <c:v>27.782608695652176</c:v>
                </c:pt>
                <c:pt idx="5">
                  <c:v>43.565217391304351</c:v>
                </c:pt>
                <c:pt idx="6">
                  <c:v>41.869565217391305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52975680"/>
        <c:axId val="-1552975136"/>
      </c:lineChart>
      <c:catAx>
        <c:axId val="-155297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552975136"/>
        <c:crosses val="autoZero"/>
        <c:auto val="1"/>
        <c:lblAlgn val="ctr"/>
        <c:lblOffset val="100"/>
        <c:noMultiLvlLbl val="0"/>
      </c:catAx>
      <c:valAx>
        <c:axId val="-15529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55297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Blur!$C$3</c:f>
              <c:strCache>
                <c:ptCount val="1"/>
                <c:pt idx="0">
                  <c:v>Blur(0.6) + Pck (0.7)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Blur!$C$4:$C$10</c:f>
              <c:numCache>
                <c:formatCode>0.00</c:formatCode>
                <c:ptCount val="7"/>
                <c:pt idx="0">
                  <c:v>44.608695652173914</c:v>
                </c:pt>
                <c:pt idx="1">
                  <c:v>35.478260869565219</c:v>
                </c:pt>
                <c:pt idx="2">
                  <c:v>53.869565217391305</c:v>
                </c:pt>
                <c:pt idx="3">
                  <c:v>26.565217391304348</c:v>
                </c:pt>
                <c:pt idx="4">
                  <c:v>35.478260869565219</c:v>
                </c:pt>
                <c:pt idx="5">
                  <c:v>35.565217391304351</c:v>
                </c:pt>
                <c:pt idx="6">
                  <c:v>36.347826086956523</c:v>
                </c:pt>
              </c:numCache>
            </c:numRef>
          </c:val>
        </c:ser>
        <c:ser>
          <c:idx val="2"/>
          <c:order val="2"/>
          <c:tx>
            <c:strRef>
              <c:f>Blur!$D$3</c:f>
              <c:strCache>
                <c:ptCount val="1"/>
                <c:pt idx="0">
                  <c:v>Blur(0.6) + Pck (8.1)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Blur!$D$4:$D$10</c:f>
              <c:numCache>
                <c:formatCode>0.00</c:formatCode>
                <c:ptCount val="7"/>
                <c:pt idx="0">
                  <c:v>59.434782608695649</c:v>
                </c:pt>
                <c:pt idx="1">
                  <c:v>49.739130434782609</c:v>
                </c:pt>
                <c:pt idx="2">
                  <c:v>57</c:v>
                </c:pt>
                <c:pt idx="3">
                  <c:v>56.565217391304351</c:v>
                </c:pt>
                <c:pt idx="4">
                  <c:v>55.478260869565219</c:v>
                </c:pt>
                <c:pt idx="5">
                  <c:v>62.695652173913047</c:v>
                </c:pt>
                <c:pt idx="6">
                  <c:v>50.652173913043477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97710512"/>
        <c:axId val="-1397706704"/>
      </c:barChart>
      <c:lineChart>
        <c:grouping val="stacked"/>
        <c:varyColors val="0"/>
        <c:ser>
          <c:idx val="0"/>
          <c:order val="0"/>
          <c:tx>
            <c:strRef>
              <c:f>Blur!$B$3</c:f>
              <c:strCache>
                <c:ptCount val="1"/>
                <c:pt idx="0">
                  <c:v>Blur(0.6)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Blur!$B$4:$B$10</c:f>
              <c:numCache>
                <c:formatCode>0.00</c:formatCode>
                <c:ptCount val="7"/>
                <c:pt idx="0">
                  <c:v>32.739130434782609</c:v>
                </c:pt>
                <c:pt idx="1">
                  <c:v>39.695652173913047</c:v>
                </c:pt>
                <c:pt idx="2">
                  <c:v>58.086956521739133</c:v>
                </c:pt>
                <c:pt idx="3">
                  <c:v>12.739130434782609</c:v>
                </c:pt>
                <c:pt idx="4">
                  <c:v>26.521739130434781</c:v>
                </c:pt>
                <c:pt idx="5">
                  <c:v>32.130434782608695</c:v>
                </c:pt>
                <c:pt idx="6">
                  <c:v>25.260869565217391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7710512"/>
        <c:axId val="-1397706704"/>
      </c:lineChart>
      <c:catAx>
        <c:axId val="-1397710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Videos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7706704"/>
        <c:crosses val="autoZero"/>
        <c:auto val="1"/>
        <c:lblAlgn val="ctr"/>
        <c:lblOffset val="100"/>
        <c:noMultiLvlLbl val="0"/>
      </c:catAx>
      <c:valAx>
        <c:axId val="-139770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771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Blur!$E$3</c:f>
              <c:strCache>
                <c:ptCount val="1"/>
                <c:pt idx="0">
                  <c:v>Blur(0.4) + Pck (0.7)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Blur!$E$4:$E$10</c:f>
              <c:numCache>
                <c:formatCode>0.00</c:formatCode>
                <c:ptCount val="7"/>
                <c:pt idx="0">
                  <c:v>24.913043478260871</c:v>
                </c:pt>
                <c:pt idx="1">
                  <c:v>14.695652173913043</c:v>
                </c:pt>
                <c:pt idx="2">
                  <c:v>21.652173913043477</c:v>
                </c:pt>
                <c:pt idx="3">
                  <c:v>11.043478260869565</c:v>
                </c:pt>
                <c:pt idx="4">
                  <c:v>18.173913043478262</c:v>
                </c:pt>
                <c:pt idx="5">
                  <c:v>28</c:v>
                </c:pt>
                <c:pt idx="6">
                  <c:v>17.869565217391305</c:v>
                </c:pt>
              </c:numCache>
            </c:numRef>
          </c:val>
        </c:ser>
        <c:ser>
          <c:idx val="2"/>
          <c:order val="2"/>
          <c:tx>
            <c:strRef>
              <c:f>Blur!$F$3</c:f>
              <c:strCache>
                <c:ptCount val="1"/>
                <c:pt idx="0">
                  <c:v>Blur(0.4) + Pck (8.1)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Blur!$F$4:$F$10</c:f>
              <c:numCache>
                <c:formatCode>0.00</c:formatCode>
                <c:ptCount val="7"/>
                <c:pt idx="0">
                  <c:v>51.521739130434781</c:v>
                </c:pt>
                <c:pt idx="1">
                  <c:v>34.304347826086953</c:v>
                </c:pt>
                <c:pt idx="2">
                  <c:v>33.652173913043477</c:v>
                </c:pt>
                <c:pt idx="3">
                  <c:v>51.130434782608695</c:v>
                </c:pt>
                <c:pt idx="4">
                  <c:v>48.478260869565219</c:v>
                </c:pt>
                <c:pt idx="5">
                  <c:v>63.521739130434781</c:v>
                </c:pt>
                <c:pt idx="6">
                  <c:v>40.565217391304351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97712688"/>
        <c:axId val="-1397711600"/>
      </c:barChart>
      <c:lineChart>
        <c:grouping val="stacked"/>
        <c:varyColors val="0"/>
        <c:ser>
          <c:idx val="0"/>
          <c:order val="0"/>
          <c:tx>
            <c:strRef>
              <c:f>Blur!$B$3</c:f>
              <c:strCache>
                <c:ptCount val="1"/>
                <c:pt idx="0">
                  <c:v>Blur(0.6)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Blur!$A$4:$A$10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Blur!$B$4:$B$10</c:f>
              <c:numCache>
                <c:formatCode>0.00</c:formatCode>
                <c:ptCount val="7"/>
                <c:pt idx="0">
                  <c:v>32.739130434782609</c:v>
                </c:pt>
                <c:pt idx="1">
                  <c:v>39.695652173913047</c:v>
                </c:pt>
                <c:pt idx="2">
                  <c:v>58.086956521739133</c:v>
                </c:pt>
                <c:pt idx="3">
                  <c:v>12.739130434782609</c:v>
                </c:pt>
                <c:pt idx="4">
                  <c:v>26.521739130434781</c:v>
                </c:pt>
                <c:pt idx="5">
                  <c:v>32.130434782608695</c:v>
                </c:pt>
                <c:pt idx="6">
                  <c:v>25.260869565217391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7712688"/>
        <c:axId val="-1397711600"/>
      </c:lineChart>
      <c:catAx>
        <c:axId val="-1397712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Videos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7711600"/>
        <c:crosses val="autoZero"/>
        <c:auto val="1"/>
        <c:lblAlgn val="ctr"/>
        <c:lblOffset val="100"/>
        <c:noMultiLvlLbl val="0"/>
      </c:catAx>
      <c:valAx>
        <c:axId val="-139771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771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Block!$C$3</c:f>
              <c:strCache>
                <c:ptCount val="1"/>
                <c:pt idx="0">
                  <c:v>Bloc(0.6) + Pck (0.7)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Block!$C$4:$C$10</c:f>
              <c:numCache>
                <c:formatCode>0.00</c:formatCode>
                <c:ptCount val="7"/>
                <c:pt idx="0">
                  <c:v>57.478260869565219</c:v>
                </c:pt>
                <c:pt idx="1">
                  <c:v>50.173913043478258</c:v>
                </c:pt>
                <c:pt idx="2">
                  <c:v>54.086956521739133</c:v>
                </c:pt>
                <c:pt idx="3">
                  <c:v>52.869565217391305</c:v>
                </c:pt>
                <c:pt idx="4">
                  <c:v>40.434782608695649</c:v>
                </c:pt>
                <c:pt idx="5">
                  <c:v>57.086956521739133</c:v>
                </c:pt>
                <c:pt idx="6">
                  <c:v>62.869565217391305</c:v>
                </c:pt>
              </c:numCache>
            </c:numRef>
          </c:val>
        </c:ser>
        <c:ser>
          <c:idx val="2"/>
          <c:order val="2"/>
          <c:tx>
            <c:strRef>
              <c:f>Block!$D$3</c:f>
              <c:strCache>
                <c:ptCount val="1"/>
                <c:pt idx="0">
                  <c:v>Bloc(0.6) + Pck (8.1)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Block!$D$4:$D$10</c:f>
              <c:numCache>
                <c:formatCode>0.00</c:formatCode>
                <c:ptCount val="7"/>
                <c:pt idx="0">
                  <c:v>66.739130434782609</c:v>
                </c:pt>
                <c:pt idx="1">
                  <c:v>65.086956521739125</c:v>
                </c:pt>
                <c:pt idx="2">
                  <c:v>63.086956521739133</c:v>
                </c:pt>
                <c:pt idx="3">
                  <c:v>67.434782608695656</c:v>
                </c:pt>
                <c:pt idx="4">
                  <c:v>61.565217391304351</c:v>
                </c:pt>
                <c:pt idx="5">
                  <c:v>72.782608695652172</c:v>
                </c:pt>
                <c:pt idx="6">
                  <c:v>72.173913043478265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262195776"/>
        <c:axId val="-1262194144"/>
      </c:barChart>
      <c:lineChart>
        <c:grouping val="stacked"/>
        <c:varyColors val="0"/>
        <c:ser>
          <c:idx val="0"/>
          <c:order val="0"/>
          <c:tx>
            <c:strRef>
              <c:f>Block!$B$3</c:f>
              <c:strCache>
                <c:ptCount val="1"/>
                <c:pt idx="0">
                  <c:v>Bloc(0.6)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Block!$B$4:$B$10</c:f>
              <c:numCache>
                <c:formatCode>0.00</c:formatCode>
                <c:ptCount val="7"/>
                <c:pt idx="0">
                  <c:v>51.956521739130437</c:v>
                </c:pt>
                <c:pt idx="1">
                  <c:v>44.434782608695649</c:v>
                </c:pt>
                <c:pt idx="2">
                  <c:v>53.347826086956523</c:v>
                </c:pt>
                <c:pt idx="3">
                  <c:v>45.565217391304351</c:v>
                </c:pt>
                <c:pt idx="4">
                  <c:v>34.608695652173914</c:v>
                </c:pt>
                <c:pt idx="5">
                  <c:v>49.521739130434781</c:v>
                </c:pt>
                <c:pt idx="6">
                  <c:v>60.608695652173914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62195776"/>
        <c:axId val="-1262194144"/>
      </c:lineChart>
      <c:catAx>
        <c:axId val="-1262195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Videos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62194144"/>
        <c:crosses val="autoZero"/>
        <c:auto val="1"/>
        <c:lblAlgn val="ctr"/>
        <c:lblOffset val="100"/>
        <c:noMultiLvlLbl val="0"/>
      </c:catAx>
      <c:valAx>
        <c:axId val="-126219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6219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Block!$E$3</c:f>
              <c:strCache>
                <c:ptCount val="1"/>
                <c:pt idx="0">
                  <c:v>Bloc(0.4) + Pck (0.7)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Block!$E$4:$E$10</c:f>
              <c:numCache>
                <c:formatCode>0.00</c:formatCode>
                <c:ptCount val="7"/>
                <c:pt idx="0">
                  <c:v>44.608695652173914</c:v>
                </c:pt>
                <c:pt idx="1">
                  <c:v>37.695652173913047</c:v>
                </c:pt>
                <c:pt idx="2">
                  <c:v>29.913043478260871</c:v>
                </c:pt>
                <c:pt idx="3">
                  <c:v>44.173913043478258</c:v>
                </c:pt>
                <c:pt idx="4">
                  <c:v>22.869565217391305</c:v>
                </c:pt>
                <c:pt idx="5">
                  <c:v>47.304347826086953</c:v>
                </c:pt>
                <c:pt idx="6">
                  <c:v>42.521739130434781</c:v>
                </c:pt>
              </c:numCache>
            </c:numRef>
          </c:val>
        </c:ser>
        <c:ser>
          <c:idx val="2"/>
          <c:order val="2"/>
          <c:tx>
            <c:strRef>
              <c:f>Block!$F$3</c:f>
              <c:strCache>
                <c:ptCount val="1"/>
                <c:pt idx="0">
                  <c:v>Bloc(0.4) + Pck (8.1)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Block!$F$4:$F$10</c:f>
              <c:numCache>
                <c:formatCode>0.00</c:formatCode>
                <c:ptCount val="7"/>
                <c:pt idx="0">
                  <c:v>57.260869565217391</c:v>
                </c:pt>
                <c:pt idx="1">
                  <c:v>58.956521739130437</c:v>
                </c:pt>
                <c:pt idx="2">
                  <c:v>49.173913043478258</c:v>
                </c:pt>
                <c:pt idx="3">
                  <c:v>62.869565217391305</c:v>
                </c:pt>
                <c:pt idx="4">
                  <c:v>57.391304347826086</c:v>
                </c:pt>
                <c:pt idx="5">
                  <c:v>64.521739130434781</c:v>
                </c:pt>
                <c:pt idx="6">
                  <c:v>64.130434782608702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99586768"/>
        <c:axId val="-1399585680"/>
      </c:barChart>
      <c:lineChart>
        <c:grouping val="stacked"/>
        <c:varyColors val="0"/>
        <c:ser>
          <c:idx val="0"/>
          <c:order val="0"/>
          <c:tx>
            <c:strRef>
              <c:f>Block!$B$3</c:f>
              <c:strCache>
                <c:ptCount val="1"/>
                <c:pt idx="0">
                  <c:v>Bloc(0.6)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Block!$A$4:$A$10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Block!$B$4:$B$10</c:f>
              <c:numCache>
                <c:formatCode>0.00</c:formatCode>
                <c:ptCount val="7"/>
                <c:pt idx="0">
                  <c:v>51.956521739130437</c:v>
                </c:pt>
                <c:pt idx="1">
                  <c:v>44.434782608695649</c:v>
                </c:pt>
                <c:pt idx="2">
                  <c:v>53.347826086956523</c:v>
                </c:pt>
                <c:pt idx="3">
                  <c:v>45.565217391304351</c:v>
                </c:pt>
                <c:pt idx="4">
                  <c:v>34.608695652173914</c:v>
                </c:pt>
                <c:pt idx="5">
                  <c:v>49.521739130434781</c:v>
                </c:pt>
                <c:pt idx="6">
                  <c:v>60.608695652173914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9586768"/>
        <c:axId val="-1399585680"/>
      </c:lineChart>
      <c:catAx>
        <c:axId val="-1399586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Videos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9585680"/>
        <c:crosses val="autoZero"/>
        <c:auto val="1"/>
        <c:lblAlgn val="ctr"/>
        <c:lblOffset val="100"/>
        <c:noMultiLvlLbl val="0"/>
      </c:catAx>
      <c:valAx>
        <c:axId val="-139958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MOS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9958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3"/>
          <c:tx>
            <c:strRef>
              <c:f>Artf!$E$3</c:f>
              <c:strCache>
                <c:ptCount val="1"/>
                <c:pt idx="0">
                  <c:v>Blur(0.4) + Pck (8.1)</c:v>
                </c:pt>
              </c:strCache>
              <c:extLst xmlns:c15="http://schemas.microsoft.com/office/drawing/2012/chart"/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  <c:extLst xmlns:c15="http://schemas.microsoft.com/office/drawing/2012/chart"/>
            </c:strRef>
          </c:cat>
          <c:val>
            <c:numRef>
              <c:f>Artf!$E$4:$E$10</c:f>
              <c:numCache>
                <c:formatCode>0.00</c:formatCode>
                <c:ptCount val="7"/>
                <c:pt idx="0">
                  <c:v>51.521739130434781</c:v>
                </c:pt>
                <c:pt idx="1">
                  <c:v>34.304347826086953</c:v>
                </c:pt>
                <c:pt idx="2">
                  <c:v>33.652173913043477</c:v>
                </c:pt>
                <c:pt idx="3">
                  <c:v>51.130434782608695</c:v>
                </c:pt>
                <c:pt idx="4">
                  <c:v>48.478260869565219</c:v>
                </c:pt>
                <c:pt idx="5">
                  <c:v>63.521739130434781</c:v>
                </c:pt>
                <c:pt idx="6">
                  <c:v>40.565217391304351</c:v>
                </c:pt>
              </c:numCache>
              <c:extLst xmlns:c15="http://schemas.microsoft.com/office/drawing/2012/chart"/>
            </c:numRef>
          </c:val>
        </c:ser>
        <c:ser>
          <c:idx val="4"/>
          <c:order val="4"/>
          <c:tx>
            <c:strRef>
              <c:f>Artf!$F$3</c:f>
              <c:strCache>
                <c:ptCount val="1"/>
                <c:pt idx="0">
                  <c:v>Blur(0.6) + Pck (8.1)</c:v>
                </c:pt>
              </c:strCache>
              <c:extLst xmlns:c15="http://schemas.microsoft.com/office/drawing/2012/chart"/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  <c:extLst xmlns:c15="http://schemas.microsoft.com/office/drawing/2012/chart"/>
            </c:strRef>
          </c:cat>
          <c:val>
            <c:numRef>
              <c:f>Artf!$F$4:$F$10</c:f>
              <c:numCache>
                <c:formatCode>0.00</c:formatCode>
                <c:ptCount val="7"/>
                <c:pt idx="0">
                  <c:v>59.434782608695649</c:v>
                </c:pt>
                <c:pt idx="1">
                  <c:v>49.739130434782609</c:v>
                </c:pt>
                <c:pt idx="2">
                  <c:v>57</c:v>
                </c:pt>
                <c:pt idx="3">
                  <c:v>56.565217391304351</c:v>
                </c:pt>
                <c:pt idx="4">
                  <c:v>55.478260869565219</c:v>
                </c:pt>
                <c:pt idx="5">
                  <c:v>62.695652173913047</c:v>
                </c:pt>
                <c:pt idx="6">
                  <c:v>50.652173913043477</c:v>
                </c:pt>
              </c:numCache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49579376"/>
        <c:axId val="-1276824368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Artf!$C$3</c15:sqref>
                        </c15:formulaRef>
                      </c:ext>
                    </c:extLst>
                    <c:strCache>
                      <c:ptCount val="1"/>
                      <c:pt idx="0">
                        <c:v>Bloc(0.6)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Artf!$C$4:$C$10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51.956521739130402</c:v>
                      </c:pt>
                      <c:pt idx="1">
                        <c:v>44.434782608695649</c:v>
                      </c:pt>
                      <c:pt idx="2">
                        <c:v>53.347826086956523</c:v>
                      </c:pt>
                      <c:pt idx="3">
                        <c:v>45.565217391304351</c:v>
                      </c:pt>
                      <c:pt idx="4">
                        <c:v>34.608695652173914</c:v>
                      </c:pt>
                      <c:pt idx="5">
                        <c:v>49.521739130434781</c:v>
                      </c:pt>
                      <c:pt idx="6">
                        <c:v>60.608695652173914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Artf!$D$3</c15:sqref>
                        </c15:formulaRef>
                      </c:ext>
                    </c:extLst>
                    <c:strCache>
                      <c:ptCount val="1"/>
                      <c:pt idx="0">
                        <c:v>Blur(0.6)</c:v>
                      </c:pt>
                    </c:strCache>
                  </c:strRef>
                </c:tx>
                <c:spPr>
                  <a:solidFill>
                    <a:srgbClr val="FF505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Artf!$D$4:$D$10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32.739130434782609</c:v>
                      </c:pt>
                      <c:pt idx="1">
                        <c:v>39.695652173913047</c:v>
                      </c:pt>
                      <c:pt idx="2">
                        <c:v>58.086956521739133</c:v>
                      </c:pt>
                      <c:pt idx="3">
                        <c:v>12.739130434782609</c:v>
                      </c:pt>
                      <c:pt idx="4">
                        <c:v>26.521739130434781</c:v>
                      </c:pt>
                      <c:pt idx="5">
                        <c:v>32.130434782608695</c:v>
                      </c:pt>
                      <c:pt idx="6">
                        <c:v>25.260869565217391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Artf!$G$3</c15:sqref>
                        </c15:formulaRef>
                      </c:ext>
                    </c:extLst>
                    <c:strCache>
                      <c:ptCount val="1"/>
                      <c:pt idx="0">
                        <c:v>Bloc(0.4) + Pck (8.1)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Artf!$G$4:$G$10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57.260869565217391</c:v>
                      </c:pt>
                      <c:pt idx="1">
                        <c:v>58.956521739130437</c:v>
                      </c:pt>
                      <c:pt idx="2">
                        <c:v>49.173913043478258</c:v>
                      </c:pt>
                      <c:pt idx="3">
                        <c:v>62.869565217391305</c:v>
                      </c:pt>
                      <c:pt idx="4">
                        <c:v>57.391304347826086</c:v>
                      </c:pt>
                      <c:pt idx="5">
                        <c:v>64.521739130434781</c:v>
                      </c:pt>
                      <c:pt idx="6">
                        <c:v>64.130434782608702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Artf!$H$3</c15:sqref>
                        </c15:formulaRef>
                      </c:ext>
                    </c:extLst>
                    <c:strCache>
                      <c:ptCount val="1"/>
                      <c:pt idx="0">
                        <c:v>Bloc(0.6) + Pck (8.1)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Artf!$H$4:$H$10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66.739130434782609</c:v>
                      </c:pt>
                      <c:pt idx="1">
                        <c:v>65.086956521739125</c:v>
                      </c:pt>
                      <c:pt idx="2">
                        <c:v>63.086956521739133</c:v>
                      </c:pt>
                      <c:pt idx="3">
                        <c:v>67.434782608695656</c:v>
                      </c:pt>
                      <c:pt idx="4">
                        <c:v>61.565217391304351</c:v>
                      </c:pt>
                      <c:pt idx="5">
                        <c:v>72.782608695652172</c:v>
                      </c:pt>
                      <c:pt idx="6">
                        <c:v>72.173913043478265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cked"/>
        <c:varyColors val="0"/>
        <c:ser>
          <c:idx val="0"/>
          <c:order val="0"/>
          <c:tx>
            <c:strRef>
              <c:f>Artf!$B$3</c:f>
              <c:strCache>
                <c:ptCount val="1"/>
                <c:pt idx="0">
                  <c:v>Pck(8.1)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Artf!$B$4:$B$10</c:f>
              <c:numCache>
                <c:formatCode>0.00</c:formatCode>
                <c:ptCount val="7"/>
                <c:pt idx="0">
                  <c:v>38.695652173913047</c:v>
                </c:pt>
                <c:pt idx="1">
                  <c:v>49.521739130434781</c:v>
                </c:pt>
                <c:pt idx="2">
                  <c:v>20.521739130434781</c:v>
                </c:pt>
                <c:pt idx="3">
                  <c:v>43.956521739130437</c:v>
                </c:pt>
                <c:pt idx="4">
                  <c:v>27.782608695652176</c:v>
                </c:pt>
                <c:pt idx="5">
                  <c:v>43.565217391304351</c:v>
                </c:pt>
                <c:pt idx="6">
                  <c:v>41.869565217391305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49579376"/>
        <c:axId val="-1276824368"/>
      </c:lineChart>
      <c:catAx>
        <c:axId val="-154957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76824368"/>
        <c:crosses val="autoZero"/>
        <c:auto val="1"/>
        <c:lblAlgn val="ctr"/>
        <c:lblOffset val="100"/>
        <c:noMultiLvlLbl val="0"/>
      </c:catAx>
      <c:valAx>
        <c:axId val="-127682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54957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Artf!$G$3</c:f>
              <c:strCache>
                <c:ptCount val="1"/>
                <c:pt idx="0">
                  <c:v>Bloc(0.4) + Pck (8.1)</c:v>
                </c:pt>
              </c:strCache>
              <c:extLst xmlns:c15="http://schemas.microsoft.com/office/drawing/2012/chart"/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  <c:extLst xmlns:c15="http://schemas.microsoft.com/office/drawing/2012/chart"/>
            </c:strRef>
          </c:cat>
          <c:val>
            <c:numRef>
              <c:f>Artf!$G$4:$G$10</c:f>
              <c:numCache>
                <c:formatCode>0.00</c:formatCode>
                <c:ptCount val="7"/>
                <c:pt idx="0">
                  <c:v>57.260869565217391</c:v>
                </c:pt>
                <c:pt idx="1">
                  <c:v>58.956521739130437</c:v>
                </c:pt>
                <c:pt idx="2">
                  <c:v>49.173913043478258</c:v>
                </c:pt>
                <c:pt idx="3">
                  <c:v>62.869565217391305</c:v>
                </c:pt>
                <c:pt idx="4">
                  <c:v>57.391304347826086</c:v>
                </c:pt>
                <c:pt idx="5">
                  <c:v>64.521739130434781</c:v>
                </c:pt>
                <c:pt idx="6">
                  <c:v>64.130434782608702</c:v>
                </c:pt>
              </c:numCache>
              <c:extLst xmlns:c15="http://schemas.microsoft.com/office/drawing/2012/chart"/>
            </c:numRef>
          </c:val>
        </c:ser>
        <c:ser>
          <c:idx val="6"/>
          <c:order val="6"/>
          <c:tx>
            <c:strRef>
              <c:f>Artf!$H$3</c:f>
              <c:strCache>
                <c:ptCount val="1"/>
                <c:pt idx="0">
                  <c:v>Bloc(0.6) + Pck (8.1)</c:v>
                </c:pt>
              </c:strCache>
              <c:extLst xmlns:c15="http://schemas.microsoft.com/office/drawing/2012/chart"/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  <c:extLst xmlns:c15="http://schemas.microsoft.com/office/drawing/2012/chart"/>
            </c:strRef>
          </c:cat>
          <c:val>
            <c:numRef>
              <c:f>Artf!$H$4:$H$10</c:f>
              <c:numCache>
                <c:formatCode>0.00</c:formatCode>
                <c:ptCount val="7"/>
                <c:pt idx="0">
                  <c:v>66.739130434782609</c:v>
                </c:pt>
                <c:pt idx="1">
                  <c:v>65.086956521739125</c:v>
                </c:pt>
                <c:pt idx="2">
                  <c:v>63.086956521739133</c:v>
                </c:pt>
                <c:pt idx="3">
                  <c:v>67.434782608695656</c:v>
                </c:pt>
                <c:pt idx="4">
                  <c:v>61.565217391304351</c:v>
                </c:pt>
                <c:pt idx="5">
                  <c:v>72.782608695652172</c:v>
                </c:pt>
                <c:pt idx="6">
                  <c:v>72.173913043478265</c:v>
                </c:pt>
              </c:numCache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76829264"/>
        <c:axId val="-1276828176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Artf!$C$3</c15:sqref>
                        </c15:formulaRef>
                      </c:ext>
                    </c:extLst>
                    <c:strCache>
                      <c:ptCount val="1"/>
                      <c:pt idx="0">
                        <c:v>Bloc(0.6)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Artf!$C$4:$C$10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51.956521739130402</c:v>
                      </c:pt>
                      <c:pt idx="1">
                        <c:v>44.434782608695649</c:v>
                      </c:pt>
                      <c:pt idx="2">
                        <c:v>53.347826086956523</c:v>
                      </c:pt>
                      <c:pt idx="3">
                        <c:v>45.565217391304351</c:v>
                      </c:pt>
                      <c:pt idx="4">
                        <c:v>34.608695652173914</c:v>
                      </c:pt>
                      <c:pt idx="5">
                        <c:v>49.521739130434781</c:v>
                      </c:pt>
                      <c:pt idx="6">
                        <c:v>60.608695652173914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Artf!$D$3</c15:sqref>
                        </c15:formulaRef>
                      </c:ext>
                    </c:extLst>
                    <c:strCache>
                      <c:ptCount val="1"/>
                      <c:pt idx="0">
                        <c:v>Blur(0.6)</c:v>
                      </c:pt>
                    </c:strCache>
                  </c:strRef>
                </c:tx>
                <c:spPr>
                  <a:solidFill>
                    <a:srgbClr val="FF505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Artf!$D$4:$D$10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32.739130434782609</c:v>
                      </c:pt>
                      <c:pt idx="1">
                        <c:v>39.695652173913047</c:v>
                      </c:pt>
                      <c:pt idx="2">
                        <c:v>58.086956521739133</c:v>
                      </c:pt>
                      <c:pt idx="3">
                        <c:v>12.739130434782609</c:v>
                      </c:pt>
                      <c:pt idx="4">
                        <c:v>26.521739130434781</c:v>
                      </c:pt>
                      <c:pt idx="5">
                        <c:v>32.130434782608695</c:v>
                      </c:pt>
                      <c:pt idx="6">
                        <c:v>25.260869565217391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Artf!$E$3</c15:sqref>
                        </c15:formulaRef>
                      </c:ext>
                    </c:extLst>
                    <c:strCache>
                      <c:ptCount val="1"/>
                      <c:pt idx="0">
                        <c:v>Blur(0.4) + Pck (8.1)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Artf!$E$4:$E$10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51.521739130434781</c:v>
                      </c:pt>
                      <c:pt idx="1">
                        <c:v>34.304347826086953</c:v>
                      </c:pt>
                      <c:pt idx="2">
                        <c:v>33.652173913043477</c:v>
                      </c:pt>
                      <c:pt idx="3">
                        <c:v>51.130434782608695</c:v>
                      </c:pt>
                      <c:pt idx="4">
                        <c:v>48.478260869565219</c:v>
                      </c:pt>
                      <c:pt idx="5">
                        <c:v>63.521739130434781</c:v>
                      </c:pt>
                      <c:pt idx="6">
                        <c:v>40.565217391304351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Artf!$F$3</c15:sqref>
                        </c15:formulaRef>
                      </c:ext>
                    </c:extLst>
                    <c:strCache>
                      <c:ptCount val="1"/>
                      <c:pt idx="0">
                        <c:v>Blur(0.6) + Pck (8.1)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Artf!$A$4:$A$10</c15:sqref>
                        </c15:formulaRef>
                      </c:ext>
                    </c:extLst>
                    <c:strCache>
                      <c:ptCount val="7"/>
                      <c:pt idx="0">
                        <c:v>ParkJoy</c:v>
                      </c:pt>
                      <c:pt idx="1">
                        <c:v>IntoTree</c:v>
                      </c:pt>
                      <c:pt idx="2">
                        <c:v>ParkRun</c:v>
                      </c:pt>
                      <c:pt idx="3">
                        <c:v>Romeo</c:v>
                      </c:pt>
                      <c:pt idx="4">
                        <c:v>Cactus</c:v>
                      </c:pt>
                      <c:pt idx="5">
                        <c:v>Basketball</c:v>
                      </c:pt>
                      <c:pt idx="6">
                        <c:v>Barbecue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Artf!$F$4:$F$10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59.434782608695649</c:v>
                      </c:pt>
                      <c:pt idx="1">
                        <c:v>49.739130434782609</c:v>
                      </c:pt>
                      <c:pt idx="2">
                        <c:v>57</c:v>
                      </c:pt>
                      <c:pt idx="3">
                        <c:v>56.565217391304351</c:v>
                      </c:pt>
                      <c:pt idx="4">
                        <c:v>55.478260869565219</c:v>
                      </c:pt>
                      <c:pt idx="5">
                        <c:v>62.695652173913047</c:v>
                      </c:pt>
                      <c:pt idx="6">
                        <c:v>50.652173913043477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cked"/>
        <c:varyColors val="0"/>
        <c:ser>
          <c:idx val="0"/>
          <c:order val="0"/>
          <c:tx>
            <c:strRef>
              <c:f>Artf!$B$3</c:f>
              <c:strCache>
                <c:ptCount val="1"/>
                <c:pt idx="0">
                  <c:v>Pck(8.1)</c:v>
                </c:pt>
              </c:strCache>
            </c:strRef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</c:marker>
          <c:cat>
            <c:strRef>
              <c:f>Artf!$A$4:$A$10</c:f>
              <c:strCache>
                <c:ptCount val="7"/>
                <c:pt idx="0">
                  <c:v>ParkJoy</c:v>
                </c:pt>
                <c:pt idx="1">
                  <c:v>IntoTree</c:v>
                </c:pt>
                <c:pt idx="2">
                  <c:v>ParkRun</c:v>
                </c:pt>
                <c:pt idx="3">
                  <c:v>Romeo</c:v>
                </c:pt>
                <c:pt idx="4">
                  <c:v>Cactus</c:v>
                </c:pt>
                <c:pt idx="5">
                  <c:v>Basketball</c:v>
                </c:pt>
                <c:pt idx="6">
                  <c:v>Barbecue</c:v>
                </c:pt>
              </c:strCache>
            </c:strRef>
          </c:cat>
          <c:val>
            <c:numRef>
              <c:f>Artf!$B$4:$B$10</c:f>
              <c:numCache>
                <c:formatCode>0.00</c:formatCode>
                <c:ptCount val="7"/>
                <c:pt idx="0">
                  <c:v>38.695652173913047</c:v>
                </c:pt>
                <c:pt idx="1">
                  <c:v>49.521739130434781</c:v>
                </c:pt>
                <c:pt idx="2">
                  <c:v>20.521739130434781</c:v>
                </c:pt>
                <c:pt idx="3">
                  <c:v>43.956521739130437</c:v>
                </c:pt>
                <c:pt idx="4">
                  <c:v>27.782608695652176</c:v>
                </c:pt>
                <c:pt idx="5">
                  <c:v>43.565217391304351</c:v>
                </c:pt>
                <c:pt idx="6">
                  <c:v>41.869565217391305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76829264"/>
        <c:axId val="-1276828176"/>
      </c:lineChart>
      <c:catAx>
        <c:axId val="-127682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76828176"/>
        <c:crosses val="autoZero"/>
        <c:auto val="1"/>
        <c:lblAlgn val="ctr"/>
        <c:lblOffset val="100"/>
        <c:noMultiLvlLbl val="0"/>
      </c:catAx>
      <c:valAx>
        <c:axId val="-127682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27682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0C153-18CB-43BC-9EDD-9F61EA32D0D2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CE0D-21DD-456B-8364-19A816B8B7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3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77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15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451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371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37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52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5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87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1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55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39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96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60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5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ACE0D-21DD-456B-8364-19A816B8B76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89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35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98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0769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41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106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775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33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53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1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35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01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94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24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39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15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70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FB1F5-9A8A-4AC5-847A-228B2B75BBE6}" type="datetimeFigureOut">
              <a:rPr lang="pt-BR" smtClean="0"/>
              <a:t>05/12/2013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8E7BD5-A60B-4D98-815E-6CD92FD49E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85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74925" y="1971675"/>
            <a:ext cx="8915399" cy="1715905"/>
          </a:xfrm>
        </p:spPr>
        <p:txBody>
          <a:bodyPr>
            <a:normAutofit/>
          </a:bodyPr>
          <a:lstStyle/>
          <a:p>
            <a:pPr algn="r"/>
            <a:r>
              <a:rPr lang="en-GB" dirty="0" smtClean="0">
                <a:latin typeface="Impact" panose="020B0806030902050204" pitchFamily="34" charset="0"/>
              </a:rPr>
              <a:t>Experiment 3</a:t>
            </a:r>
            <a:br>
              <a:rPr lang="en-GB" dirty="0" smtClean="0">
                <a:latin typeface="Impact" panose="020B0806030902050204" pitchFamily="34" charset="0"/>
              </a:rPr>
            </a:br>
            <a:r>
              <a:rPr lang="en-GB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Summary</a:t>
            </a:r>
            <a:endParaRPr lang="pt-BR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70986" y="4302177"/>
            <a:ext cx="2319338" cy="1355673"/>
          </a:xfrm>
        </p:spPr>
        <p:txBody>
          <a:bodyPr/>
          <a:lstStyle/>
          <a:p>
            <a:pPr algn="r"/>
            <a:r>
              <a:rPr lang="en-GB" dirty="0" smtClean="0"/>
              <a:t>Alexandre Fieno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8" y="202019"/>
            <a:ext cx="1398002" cy="5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packet loss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278124"/>
              </p:ext>
            </p:extLst>
          </p:nvPr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Blur(0.6)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51.96**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12.74**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60.61**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25.26**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593299" y="307298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224937"/>
              </p:ext>
            </p:extLst>
          </p:nvPr>
        </p:nvGraphicFramePr>
        <p:xfrm>
          <a:off x="5472000" y="3211200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72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74925" y="1971675"/>
            <a:ext cx="8915399" cy="1715905"/>
          </a:xfrm>
        </p:spPr>
        <p:txBody>
          <a:bodyPr>
            <a:normAutofit/>
          </a:bodyPr>
          <a:lstStyle/>
          <a:p>
            <a:pPr algn="r"/>
            <a:r>
              <a:rPr lang="en-GB" dirty="0" smtClean="0">
                <a:latin typeface="Impact" panose="020B0806030902050204" pitchFamily="34" charset="0"/>
              </a:rPr>
              <a:t>Experiment 3</a:t>
            </a:r>
            <a:br>
              <a:rPr lang="en-GB" dirty="0" smtClean="0">
                <a:latin typeface="Impact" panose="020B0806030902050204" pitchFamily="34" charset="0"/>
              </a:rPr>
            </a:br>
            <a:r>
              <a:rPr lang="en-GB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End</a:t>
            </a:r>
            <a:endParaRPr lang="pt-BR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70986" y="4302177"/>
            <a:ext cx="2319338" cy="1355673"/>
          </a:xfrm>
        </p:spPr>
        <p:txBody>
          <a:bodyPr/>
          <a:lstStyle/>
          <a:p>
            <a:pPr algn="r"/>
            <a:r>
              <a:rPr lang="en-GB" dirty="0" smtClean="0"/>
              <a:t>Alexandre Fieno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8" y="202019"/>
            <a:ext cx="1398002" cy="5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blurriness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112703"/>
              </p:ext>
            </p:extLst>
          </p:nvPr>
        </p:nvGraphicFramePr>
        <p:xfrm>
          <a:off x="5438656" y="3196044"/>
          <a:ext cx="6591225" cy="295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652786"/>
              </p:ext>
            </p:extLst>
          </p:nvPr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(0.6)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(0.6) + </a:t>
                      </a:r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(0.6) + </a:t>
                      </a:r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44.61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59.43**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39.70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35.48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49.74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58.09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53.87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57.00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26.57**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56.57**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35.48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55.48**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32.13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35.57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62.70**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25.26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36.35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50.65**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78308" y="313294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blurriness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180644"/>
              </p:ext>
            </p:extLst>
          </p:nvPr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(0.6)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24.91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51.52**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39.70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14.70**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34.30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58.09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21.65**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33.65**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11.04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51.13**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18.17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48.48**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32.13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28.00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63.52**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25.26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17.87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40.57**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593299" y="307298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559757"/>
              </p:ext>
            </p:extLst>
          </p:nvPr>
        </p:nvGraphicFramePr>
        <p:xfrm>
          <a:off x="5439600" y="3196800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17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blockiness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(0.6) 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(0.6) 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66.74**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39.70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58.09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32.13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25.26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72.17**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78308" y="313294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/>
        </p:nvGraphicFramePr>
        <p:xfrm>
          <a:off x="5473023" y="3212245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22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blockiness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58.96**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29.91**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593299" y="307298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5407200" y="3211200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181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packet loss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Blur(0.4) + Pck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Blur(0.6) + Pck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78308" y="313294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5472000" y="3211200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738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packet loss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59744" y="827004"/>
          <a:ext cx="6872513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Bloc(0.6) + Pck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57.26**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66.74**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57.39**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72.17**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578308" y="313294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5472000" y="3211200"/>
          <a:ext cx="6591600" cy="295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49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original videos </a:t>
            </a:r>
            <a:r>
              <a:rPr lang="en-GB" sz="2000" dirty="0" smtClean="0">
                <a:latin typeface="Impact" panose="020B0806030902050204" pitchFamily="34" charset="0"/>
              </a:rPr>
              <a:t>(among experiments)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21131" t="24632" r="35566" b="6066"/>
          <a:stretch/>
        </p:blipFill>
        <p:spPr>
          <a:xfrm>
            <a:off x="6003855" y="926433"/>
            <a:ext cx="5946098" cy="5037026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68210"/>
              </p:ext>
            </p:extLst>
          </p:nvPr>
        </p:nvGraphicFramePr>
        <p:xfrm>
          <a:off x="389745" y="2152976"/>
          <a:ext cx="5522375" cy="2404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193"/>
                <a:gridCol w="1274394"/>
                <a:gridCol w="1274394"/>
                <a:gridCol w="1274394"/>
              </a:tblGrid>
              <a:tr h="267115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1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2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3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0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packet loss </a:t>
            </a:r>
            <a:r>
              <a:rPr lang="en-GB" sz="2000" dirty="0" smtClean="0">
                <a:latin typeface="Impact" panose="020B0806030902050204" pitchFamily="34" charset="0"/>
              </a:rPr>
              <a:t>(between </a:t>
            </a:r>
            <a:r>
              <a:rPr lang="en-GB" sz="2000" dirty="0">
                <a:latin typeface="Impact" panose="020B0806030902050204" pitchFamily="34" charset="0"/>
              </a:rPr>
              <a:t>experiments)</a:t>
            </a:r>
            <a:endParaRPr lang="pt-BR" sz="1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8134" t="21691" r="37529" b="9191"/>
          <a:stretch/>
        </p:blipFill>
        <p:spPr>
          <a:xfrm>
            <a:off x="6048000" y="925200"/>
            <a:ext cx="5746317" cy="5036400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837592"/>
              </p:ext>
            </p:extLst>
          </p:nvPr>
        </p:nvGraphicFramePr>
        <p:xfrm>
          <a:off x="1199214" y="2137985"/>
          <a:ext cx="4247981" cy="2718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193"/>
                <a:gridCol w="1274394"/>
                <a:gridCol w="1274394"/>
              </a:tblGrid>
              <a:tr h="267115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1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3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80.00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38.70*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43.36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82.36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* p&lt;.01 statistically significant</a:t>
                      </a:r>
                    </a:p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** p&lt;.05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statistically significant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7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98623" y="1214203"/>
            <a:ext cx="9968458" cy="484868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To study the characteristics of the most relevant artifacts present in digital videos:</a:t>
            </a:r>
          </a:p>
          <a:p>
            <a:pPr lvl="1" algn="just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Annoyance, visibility, interactions among artifacts and content dependence</a:t>
            </a:r>
          </a:p>
          <a:p>
            <a:pPr algn="just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To understand “how” artifacts affect quality, it is important in order to design good artifacts metrics</a:t>
            </a:r>
          </a:p>
          <a:p>
            <a:pPr algn="just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It focus in three different artifacts: blockiness, blurriness and packet loss</a:t>
            </a:r>
          </a:p>
          <a:p>
            <a:pPr algn="just"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These are presented in several strengths, in several combinations and for seven original videos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Experiment: motivation</a:t>
            </a:r>
            <a:endParaRPr lang="pt-BR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blockiness </a:t>
            </a:r>
            <a:r>
              <a:rPr lang="en-GB" sz="2000" dirty="0" smtClean="0">
                <a:solidFill>
                  <a:prstClr val="black"/>
                </a:solidFill>
                <a:latin typeface="Impact" panose="020B0806030902050204" pitchFamily="34" charset="0"/>
              </a:rPr>
              <a:t>(between </a:t>
            </a:r>
            <a:r>
              <a:rPr lang="en-GB" sz="2000" dirty="0">
                <a:solidFill>
                  <a:prstClr val="black"/>
                </a:solidFill>
                <a:latin typeface="Impact" panose="020B0806030902050204" pitchFamily="34" charset="0"/>
              </a:rPr>
              <a:t>experiments)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9891" t="21140" r="36702" b="10294"/>
          <a:stretch/>
        </p:blipFill>
        <p:spPr>
          <a:xfrm>
            <a:off x="6048000" y="925200"/>
            <a:ext cx="5671012" cy="5036400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735296"/>
              </p:ext>
            </p:extLst>
          </p:nvPr>
        </p:nvGraphicFramePr>
        <p:xfrm>
          <a:off x="1199214" y="2137985"/>
          <a:ext cx="4247981" cy="2718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193"/>
                <a:gridCol w="1274394"/>
                <a:gridCol w="1274394"/>
              </a:tblGrid>
              <a:tr h="267115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2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3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38.70**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* p&lt;.01 statistically significant</a:t>
                      </a:r>
                    </a:p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** p&lt;.05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statistically significant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9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blurriness</a:t>
            </a:r>
            <a:r>
              <a:rPr lang="en-GB" sz="3200" dirty="0">
                <a:solidFill>
                  <a:prstClr val="black"/>
                </a:solidFill>
                <a:latin typeface="Impact" panose="020B0806030902050204" pitchFamily="34" charset="0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Impact" panose="020B0806030902050204" pitchFamily="34" charset="0"/>
              </a:rPr>
              <a:t>(between </a:t>
            </a:r>
            <a:r>
              <a:rPr lang="en-GB" sz="2000" dirty="0">
                <a:solidFill>
                  <a:prstClr val="black"/>
                </a:solidFill>
                <a:latin typeface="Impact" panose="020B0806030902050204" pitchFamily="34" charset="0"/>
              </a:rPr>
              <a:t>experiments)</a:t>
            </a:r>
            <a:r>
              <a:rPr lang="en-GB" sz="3200" dirty="0" smtClean="0">
                <a:latin typeface="Impact" panose="020B0806030902050204" pitchFamily="34" charset="0"/>
              </a:rPr>
              <a:t> 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18444" t="21139" r="36496" b="9928"/>
          <a:stretch/>
        </p:blipFill>
        <p:spPr>
          <a:xfrm>
            <a:off x="6048000" y="925200"/>
            <a:ext cx="5855653" cy="5036400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356895"/>
              </p:ext>
            </p:extLst>
          </p:nvPr>
        </p:nvGraphicFramePr>
        <p:xfrm>
          <a:off x="1199214" y="2137985"/>
          <a:ext cx="4247981" cy="2718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193"/>
                <a:gridCol w="1274394"/>
                <a:gridCol w="1274394"/>
              </a:tblGrid>
              <a:tr h="267115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2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Exp. 3</a:t>
                      </a:r>
                      <a:endParaRPr lang="pt-BR" sz="1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43.96**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41.87**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71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* p&lt;.01 statistically significant</a:t>
                      </a:r>
                    </a:p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** p&lt;.05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statistically significant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1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Artefacts: </a:t>
            </a:r>
            <a:r>
              <a:rPr lang="en-GB" sz="3200" dirty="0" smtClean="0">
                <a:latin typeface="Impact" panose="020B0806030902050204" pitchFamily="34" charset="0"/>
              </a:rPr>
              <a:t>packet </a:t>
            </a:r>
            <a:r>
              <a:rPr lang="en-GB" sz="3200" dirty="0" smtClean="0">
                <a:latin typeface="Impact" panose="020B0806030902050204" pitchFamily="34" charset="0"/>
              </a:rPr>
              <a:t>loss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9" y="1079747"/>
            <a:ext cx="8741843" cy="49172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8" y="1079746"/>
            <a:ext cx="8741843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>
                <a:latin typeface="Impact" panose="020B0806030902050204" pitchFamily="34" charset="0"/>
              </a:rPr>
              <a:t>Experiment Artefacts: blockiness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9" y="1079747"/>
            <a:ext cx="8741843" cy="49172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8" y="1079746"/>
            <a:ext cx="8741843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>
                <a:latin typeface="Impact" panose="020B0806030902050204" pitchFamily="34" charset="0"/>
              </a:rPr>
              <a:t>Experiment Artefacts: blurriness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9" y="1079747"/>
            <a:ext cx="8741843" cy="49172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68" y="1079746"/>
            <a:ext cx="8741843" cy="49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o explicativo em seta para a direita 307"/>
          <p:cNvSpPr/>
          <p:nvPr/>
        </p:nvSpPr>
        <p:spPr>
          <a:xfrm>
            <a:off x="3480788" y="1459110"/>
            <a:ext cx="4870377" cy="4086772"/>
          </a:xfrm>
          <a:prstGeom prst="rightArrowCallout">
            <a:avLst>
              <a:gd name="adj1" fmla="val 26559"/>
              <a:gd name="adj2" fmla="val 26525"/>
              <a:gd name="adj3" fmla="val 12770"/>
              <a:gd name="adj4" fmla="val 8500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Texto explicativo em seta para a direita 42"/>
          <p:cNvSpPr/>
          <p:nvPr/>
        </p:nvSpPr>
        <p:spPr>
          <a:xfrm>
            <a:off x="1603947" y="1459590"/>
            <a:ext cx="1613663" cy="4086772"/>
          </a:xfrm>
          <a:prstGeom prst="rightArrowCallout">
            <a:avLst>
              <a:gd name="adj1" fmla="val 70575"/>
              <a:gd name="adj2" fmla="val 63251"/>
              <a:gd name="adj3" fmla="val 27442"/>
              <a:gd name="adj4" fmla="val 6497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</a:t>
            </a:r>
            <a:r>
              <a:rPr lang="en-GB" sz="3200" dirty="0" smtClean="0">
                <a:latin typeface="Impact" panose="020B0806030902050204" pitchFamily="34" charset="0"/>
              </a:rPr>
              <a:t>Setting: </a:t>
            </a:r>
            <a:r>
              <a:rPr lang="en-GB" sz="3200" dirty="0" smtClean="0">
                <a:latin typeface="Impact" panose="020B0806030902050204" pitchFamily="34" charset="0"/>
              </a:rPr>
              <a:t>Stimuli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1677637" y="1023290"/>
            <a:ext cx="844687" cy="4449107"/>
            <a:chOff x="1677637" y="1023290"/>
            <a:chExt cx="844687" cy="4449107"/>
          </a:xfrm>
        </p:grpSpPr>
        <p:grpSp>
          <p:nvGrpSpPr>
            <p:cNvPr id="8" name="Group 19"/>
            <p:cNvGrpSpPr/>
            <p:nvPr/>
          </p:nvGrpSpPr>
          <p:grpSpPr>
            <a:xfrm>
              <a:off x="1677637" y="1516269"/>
              <a:ext cx="844687" cy="3956128"/>
              <a:chOff x="803688" y="2043004"/>
              <a:chExt cx="896000" cy="4122300"/>
            </a:xfrm>
          </p:grpSpPr>
          <p:pic>
            <p:nvPicPr>
              <p:cNvPr id="10" name="Picture 2" descr="D:\jredi\VARIUM\packet loss experiment\videos\v12_1280x720_resized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04300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D:\jredi\VARIUM\packet loss experiment\videos\v1_1280x720_resized.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64605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D:\jredi\VARIUM\packet loss experiment\videos\v7_1280x720_resized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24910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D:\jredi\VARIUM\packet loss experiment\videos\v8_1280x720_resize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85215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D:\jredi\VARIUM\packet loss experiment\videos\v9_1280x720_resize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445520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D:\jredi\VARIUM\packet loss experiment\videos\v10_1280x720_resized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05825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D:\jredi\VARIUM\packet loss experiment\videos\v11_1280x720_resized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661304"/>
                <a:ext cx="896000" cy="50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6" name="TextBox 8191"/>
            <p:cNvSpPr txBox="1"/>
            <p:nvPr/>
          </p:nvSpPr>
          <p:spPr>
            <a:xfrm>
              <a:off x="1720709" y="1023290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Original</a:t>
              </a:r>
            </a:p>
            <a:p>
              <a:pPr algn="ctr"/>
              <a:r>
                <a:rPr lang="en-GB" sz="12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720p</a:t>
              </a:r>
              <a:endParaRPr lang="en-US" sz="12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8189936" y="921774"/>
            <a:ext cx="3298109" cy="5062828"/>
            <a:chOff x="8189936" y="921774"/>
            <a:chExt cx="3298109" cy="5062828"/>
          </a:xfrm>
        </p:grpSpPr>
        <p:grpSp>
          <p:nvGrpSpPr>
            <p:cNvPr id="47" name="Grupo 46"/>
            <p:cNvGrpSpPr/>
            <p:nvPr/>
          </p:nvGrpSpPr>
          <p:grpSpPr>
            <a:xfrm>
              <a:off x="9633210" y="921774"/>
              <a:ext cx="1695877" cy="4533621"/>
              <a:chOff x="9607255" y="938776"/>
              <a:chExt cx="1695877" cy="4533621"/>
            </a:xfrm>
          </p:grpSpPr>
          <p:grpSp>
            <p:nvGrpSpPr>
              <p:cNvPr id="38" name="Grupo 37"/>
              <p:cNvGrpSpPr/>
              <p:nvPr/>
            </p:nvGrpSpPr>
            <p:grpSpPr>
              <a:xfrm>
                <a:off x="9778485" y="938776"/>
                <a:ext cx="1524647" cy="4402056"/>
                <a:chOff x="11206260" y="669756"/>
                <a:chExt cx="1524647" cy="4402056"/>
              </a:xfrm>
            </p:grpSpPr>
            <p:grpSp>
              <p:nvGrpSpPr>
                <p:cNvPr id="131" name="Grupo 130"/>
                <p:cNvGrpSpPr/>
                <p:nvPr/>
              </p:nvGrpSpPr>
              <p:grpSpPr>
                <a:xfrm>
                  <a:off x="11884907" y="669756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32" name="Retângulo 131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3" name="Retângulo 132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4" name="Retângulo 133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5" name="Retângulo 134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" name="Retângulo 135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" name="Retângulo 136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" name="Retângulo 137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9" name="Grupo 138"/>
                <p:cNvGrpSpPr/>
                <p:nvPr/>
              </p:nvGrpSpPr>
              <p:grpSpPr>
                <a:xfrm>
                  <a:off x="11806621" y="709895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40" name="Retângulo 139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" name="Retângulo 140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" name="Retângulo 141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3" name="Retângulo 142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4" name="Retângulo 143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5" name="Retângulo 144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6" name="Retângulo 145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47" name="Grupo 146"/>
                <p:cNvGrpSpPr/>
                <p:nvPr/>
              </p:nvGrpSpPr>
              <p:grpSpPr>
                <a:xfrm>
                  <a:off x="11743325" y="735044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48" name="Retângulo 147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" name="Retângulo 148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" name="Retângulo 149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1" name="Retângulo 150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" name="Retângulo 151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3" name="Retângulo 152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" name="Retângulo 153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55" name="Grupo 154"/>
                <p:cNvGrpSpPr/>
                <p:nvPr/>
              </p:nvGrpSpPr>
              <p:grpSpPr>
                <a:xfrm>
                  <a:off x="11704182" y="790755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56" name="Retângulo 155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7" name="Retângulo 156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8" name="Retângulo 157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9" name="Retângulo 158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0" name="Retângulo 159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1" name="Retângulo 160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2" name="Retângulo 161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63" name="Grupo 162"/>
                <p:cNvGrpSpPr/>
                <p:nvPr/>
              </p:nvGrpSpPr>
              <p:grpSpPr>
                <a:xfrm>
                  <a:off x="11625896" y="830894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64" name="Retângulo 163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5" name="Retângulo 164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6" name="Retângulo 165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7" name="Retângulo 166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8" name="Retângulo 167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69" name="Retângulo 168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0" name="Retângulo 169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71" name="Grupo 170"/>
                <p:cNvGrpSpPr/>
                <p:nvPr/>
              </p:nvGrpSpPr>
              <p:grpSpPr>
                <a:xfrm>
                  <a:off x="11562600" y="856043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72" name="Retângulo 171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3" name="Retângulo 172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4" name="Retângulo 173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5" name="Retângulo 174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6" name="Retângulo 175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7" name="Retângulo 176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78" name="Retângulo 177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79" name="Grupo 178"/>
                <p:cNvGrpSpPr/>
                <p:nvPr/>
              </p:nvGrpSpPr>
              <p:grpSpPr>
                <a:xfrm>
                  <a:off x="11528567" y="924034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80" name="Retângulo 179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1" name="Retângulo 180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2" name="Retângulo 181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3" name="Retângulo 182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4" name="Retângulo 183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5" name="Retângulo 184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6" name="Retângulo 185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87" name="Grupo 186"/>
                <p:cNvGrpSpPr/>
                <p:nvPr/>
              </p:nvGrpSpPr>
              <p:grpSpPr>
                <a:xfrm>
                  <a:off x="11450281" y="964173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88" name="Retângulo 187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89" name="Retângulo 188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" name="Retângulo 189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" name="Retângulo 190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" name="Retângulo 191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" name="Retângulo 192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4" name="Retângulo 193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95" name="Grupo 194"/>
                <p:cNvGrpSpPr/>
                <p:nvPr/>
              </p:nvGrpSpPr>
              <p:grpSpPr>
                <a:xfrm>
                  <a:off x="11386985" y="989322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198" name="Retângulo 197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7" name="Retângulo 216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8" name="Retângulo 217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19" name="Retângulo 218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0" name="Retângulo 219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1" name="Retângulo 220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2" name="Retângulo 221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23" name="Grupo 222"/>
                <p:cNvGrpSpPr/>
                <p:nvPr/>
              </p:nvGrpSpPr>
              <p:grpSpPr>
                <a:xfrm>
                  <a:off x="11347842" y="1045033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224" name="Retângulo 223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5" name="Retângulo 224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6" name="Retângulo 225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7" name="Retângulo 226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8" name="Retângulo 227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29" name="Retângulo 228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0" name="Retângulo 229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1" name="Grupo 230"/>
                <p:cNvGrpSpPr/>
                <p:nvPr/>
              </p:nvGrpSpPr>
              <p:grpSpPr>
                <a:xfrm>
                  <a:off x="11269556" y="1085172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232" name="Retângulo 231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3" name="Retângulo 232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4" name="Retângulo 233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5" name="Retângulo 234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6" name="Retângulo 235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7" name="Retângulo 236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38" name="Retângulo 237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239" name="Grupo 238"/>
                <p:cNvGrpSpPr/>
                <p:nvPr/>
              </p:nvGrpSpPr>
              <p:grpSpPr>
                <a:xfrm>
                  <a:off x="11206260" y="1110321"/>
                  <a:ext cx="846000" cy="3961491"/>
                  <a:chOff x="9593449" y="1511393"/>
                  <a:chExt cx="846000" cy="3961491"/>
                </a:xfrm>
                <a:solidFill>
                  <a:schemeClr val="accent6">
                    <a:lumMod val="60000"/>
                    <a:lumOff val="40000"/>
                  </a:schemeClr>
                </a:solidFill>
              </p:grpSpPr>
              <p:sp>
                <p:nvSpPr>
                  <p:cNvPr id="240" name="Retângulo 239"/>
                  <p:cNvSpPr/>
                  <p:nvPr/>
                </p:nvSpPr>
                <p:spPr>
                  <a:xfrm>
                    <a:off x="9593449" y="1511393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8" name="Retângulo 257"/>
                  <p:cNvSpPr/>
                  <p:nvPr/>
                </p:nvSpPr>
                <p:spPr>
                  <a:xfrm>
                    <a:off x="9593449" y="2081540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9" name="Retângulo 258"/>
                  <p:cNvSpPr/>
                  <p:nvPr/>
                </p:nvSpPr>
                <p:spPr>
                  <a:xfrm>
                    <a:off x="9593449" y="2668362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0" name="Retângulo 259"/>
                  <p:cNvSpPr/>
                  <p:nvPr/>
                </p:nvSpPr>
                <p:spPr>
                  <a:xfrm>
                    <a:off x="9593449" y="3253775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1" name="Retângulo 260"/>
                  <p:cNvSpPr/>
                  <p:nvPr/>
                </p:nvSpPr>
                <p:spPr>
                  <a:xfrm>
                    <a:off x="9593449" y="383450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2" name="Retângulo 261"/>
                  <p:cNvSpPr/>
                  <p:nvPr/>
                </p:nvSpPr>
                <p:spPr>
                  <a:xfrm>
                    <a:off x="9593449" y="4392699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63" name="Retângulo 262"/>
                  <p:cNvSpPr/>
                  <p:nvPr/>
                </p:nvSpPr>
                <p:spPr>
                  <a:xfrm>
                    <a:off x="9593449" y="4990484"/>
                    <a:ext cx="846000" cy="482400"/>
                  </a:xfrm>
                  <a:prstGeom prst="rect">
                    <a:avLst/>
                  </a:pr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17" name="Grupo 116"/>
              <p:cNvGrpSpPr/>
              <p:nvPr/>
            </p:nvGrpSpPr>
            <p:grpSpPr>
              <a:xfrm>
                <a:off x="9748837" y="1445618"/>
                <a:ext cx="846000" cy="3961491"/>
                <a:chOff x="9593449" y="1511393"/>
                <a:chExt cx="846000" cy="3961491"/>
              </a:xfrm>
              <a:solidFill>
                <a:srgbClr val="00B050"/>
              </a:solidFill>
            </p:grpSpPr>
            <p:sp>
              <p:nvSpPr>
                <p:cNvPr id="118" name="Retângulo 117"/>
                <p:cNvSpPr/>
                <p:nvPr/>
              </p:nvSpPr>
              <p:spPr>
                <a:xfrm>
                  <a:off x="9593449" y="1511393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9" name="Retângulo 118"/>
                <p:cNvSpPr/>
                <p:nvPr/>
              </p:nvSpPr>
              <p:spPr>
                <a:xfrm>
                  <a:off x="9593449" y="2081540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0" name="Retângulo 119"/>
                <p:cNvSpPr/>
                <p:nvPr/>
              </p:nvSpPr>
              <p:spPr>
                <a:xfrm>
                  <a:off x="9593449" y="2668362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1" name="Retângulo 120"/>
                <p:cNvSpPr/>
                <p:nvPr/>
              </p:nvSpPr>
              <p:spPr>
                <a:xfrm>
                  <a:off x="9593449" y="3253775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2" name="Retângulo 121"/>
                <p:cNvSpPr/>
                <p:nvPr/>
              </p:nvSpPr>
              <p:spPr>
                <a:xfrm>
                  <a:off x="9593449" y="3834504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3" name="Retângulo 122"/>
                <p:cNvSpPr/>
                <p:nvPr/>
              </p:nvSpPr>
              <p:spPr>
                <a:xfrm>
                  <a:off x="9593449" y="4392699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4" name="Retângulo 123"/>
                <p:cNvSpPr/>
                <p:nvPr/>
              </p:nvSpPr>
              <p:spPr>
                <a:xfrm>
                  <a:off x="9593449" y="4990484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09" name="Grupo 108"/>
              <p:cNvGrpSpPr/>
              <p:nvPr/>
            </p:nvGrpSpPr>
            <p:grpSpPr>
              <a:xfrm>
                <a:off x="9670551" y="1485757"/>
                <a:ext cx="846000" cy="3961491"/>
                <a:chOff x="9593449" y="1511393"/>
                <a:chExt cx="846000" cy="3961491"/>
              </a:xfrm>
              <a:solidFill>
                <a:srgbClr val="FFC000"/>
              </a:solidFill>
            </p:grpSpPr>
            <p:sp>
              <p:nvSpPr>
                <p:cNvPr id="110" name="Retângulo 109"/>
                <p:cNvSpPr/>
                <p:nvPr/>
              </p:nvSpPr>
              <p:spPr>
                <a:xfrm>
                  <a:off x="9593449" y="1511393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1" name="Retângulo 110"/>
                <p:cNvSpPr/>
                <p:nvPr/>
              </p:nvSpPr>
              <p:spPr>
                <a:xfrm>
                  <a:off x="9593449" y="2081540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Retângulo 111"/>
                <p:cNvSpPr/>
                <p:nvPr/>
              </p:nvSpPr>
              <p:spPr>
                <a:xfrm>
                  <a:off x="9593449" y="2668362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3" name="Retângulo 112"/>
                <p:cNvSpPr/>
                <p:nvPr/>
              </p:nvSpPr>
              <p:spPr>
                <a:xfrm>
                  <a:off x="9593449" y="3253775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4" name="Retângulo 113"/>
                <p:cNvSpPr/>
                <p:nvPr/>
              </p:nvSpPr>
              <p:spPr>
                <a:xfrm>
                  <a:off x="9593449" y="3834504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5" name="Retângulo 114"/>
                <p:cNvSpPr/>
                <p:nvPr/>
              </p:nvSpPr>
              <p:spPr>
                <a:xfrm>
                  <a:off x="9593449" y="4392699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6" name="Retângulo 115"/>
                <p:cNvSpPr/>
                <p:nvPr/>
              </p:nvSpPr>
              <p:spPr>
                <a:xfrm>
                  <a:off x="9593449" y="4990484"/>
                  <a:ext cx="846000" cy="482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31" name="Grupo 30"/>
              <p:cNvGrpSpPr/>
              <p:nvPr/>
            </p:nvGrpSpPr>
            <p:grpSpPr>
              <a:xfrm>
                <a:off x="9607255" y="1510906"/>
                <a:ext cx="846000" cy="3961491"/>
                <a:chOff x="9593449" y="1511393"/>
                <a:chExt cx="846000" cy="3961491"/>
              </a:xfrm>
            </p:grpSpPr>
            <p:sp>
              <p:nvSpPr>
                <p:cNvPr id="30" name="Retângulo 29"/>
                <p:cNvSpPr/>
                <p:nvPr/>
              </p:nvSpPr>
              <p:spPr>
                <a:xfrm>
                  <a:off x="9593449" y="1511393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2" name="Retângulo 101"/>
                <p:cNvSpPr/>
                <p:nvPr/>
              </p:nvSpPr>
              <p:spPr>
                <a:xfrm>
                  <a:off x="9593449" y="2081540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3" name="Retângulo 102"/>
                <p:cNvSpPr/>
                <p:nvPr/>
              </p:nvSpPr>
              <p:spPr>
                <a:xfrm>
                  <a:off x="9593449" y="2668362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4" name="Retângulo 103"/>
                <p:cNvSpPr/>
                <p:nvPr/>
              </p:nvSpPr>
              <p:spPr>
                <a:xfrm>
                  <a:off x="9593449" y="3253775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5" name="Retângulo 104"/>
                <p:cNvSpPr/>
                <p:nvPr/>
              </p:nvSpPr>
              <p:spPr>
                <a:xfrm>
                  <a:off x="9593449" y="3834504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6" name="Retângulo 105"/>
                <p:cNvSpPr/>
                <p:nvPr/>
              </p:nvSpPr>
              <p:spPr>
                <a:xfrm>
                  <a:off x="9593449" y="4392699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7" name="Retângulo 106"/>
                <p:cNvSpPr/>
                <p:nvPr/>
              </p:nvSpPr>
              <p:spPr>
                <a:xfrm>
                  <a:off x="9593449" y="4990484"/>
                  <a:ext cx="846000" cy="4824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6" name="Grupo 35"/>
            <p:cNvGrpSpPr/>
            <p:nvPr/>
          </p:nvGrpSpPr>
          <p:grpSpPr>
            <a:xfrm>
              <a:off x="8189936" y="1101560"/>
              <a:ext cx="1658403" cy="4371310"/>
              <a:chOff x="8189936" y="1101560"/>
              <a:chExt cx="1658403" cy="4371310"/>
            </a:xfrm>
          </p:grpSpPr>
          <p:sp>
            <p:nvSpPr>
              <p:cNvPr id="199" name="TextBox 295"/>
              <p:cNvSpPr txBox="1"/>
              <p:nvPr/>
            </p:nvSpPr>
            <p:spPr>
              <a:xfrm>
                <a:off x="8189936" y="1101560"/>
                <a:ext cx="16584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>
                    <a:latin typeface="Meiryo UI" pitchFamily="34" charset="-128"/>
                    <a:ea typeface="Meiryo UI" pitchFamily="34" charset="-128"/>
                    <a:cs typeface="Meiryo UI" pitchFamily="34" charset="-128"/>
                  </a:rPr>
                  <a:t>Combined Artefacts</a:t>
                </a:r>
              </a:p>
            </p:txBody>
          </p:sp>
          <p:grpSp>
            <p:nvGrpSpPr>
              <p:cNvPr id="209" name="Group 19"/>
              <p:cNvGrpSpPr/>
              <p:nvPr/>
            </p:nvGrpSpPr>
            <p:grpSpPr>
              <a:xfrm>
                <a:off x="8639312" y="1516742"/>
                <a:ext cx="844687" cy="3956128"/>
                <a:chOff x="803688" y="2043004"/>
                <a:chExt cx="896000" cy="4122300"/>
              </a:xfrm>
            </p:grpSpPr>
            <p:pic>
              <p:nvPicPr>
                <p:cNvPr id="210" name="Picture 2" descr="D:\jredi\VARIUM\packet loss experiment\videos\v12_1280x720_resized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204300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1" name="Picture 3" descr="D:\jredi\VARIUM\packet loss experiment\videos\v1_1280x720_resized.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264605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2" name="Picture 4" descr="D:\jredi\VARIUM\packet loss experiment\videos\v7_1280x720_resized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324910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3" name="Picture 5" descr="D:\jredi\VARIUM\packet loss experiment\videos\v8_1280x720_resized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385215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4" name="Picture 6" descr="D:\jredi\VARIUM\packet loss experiment\videos\v9_1280x720_resized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445520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5" name="Picture 7" descr="D:\jredi\VARIUM\packet loss experiment\videos\v10_1280x720_resized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505825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" name="Picture 8" descr="D:\jredi\VARIUM\packet loss experiment\videos\v11_1280x720_resized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3688" y="5661304"/>
                  <a:ext cx="896000" cy="504000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64" name="Rectangle 297"/>
            <p:cNvSpPr/>
            <p:nvPr/>
          </p:nvSpPr>
          <p:spPr>
            <a:xfrm>
              <a:off x="8480321" y="5584492"/>
              <a:ext cx="30077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Video sequences with combined packet loss, blockiness and blurriness artefacts</a:t>
              </a:r>
              <a:endParaRPr lang="en-US" sz="1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4755430" y="1047182"/>
            <a:ext cx="3151132" cy="5023385"/>
            <a:chOff x="4755430" y="1047182"/>
            <a:chExt cx="3151132" cy="5023385"/>
          </a:xfrm>
        </p:grpSpPr>
        <p:sp>
          <p:nvSpPr>
            <p:cNvPr id="249" name="TextBox 293"/>
            <p:cNvSpPr txBox="1"/>
            <p:nvPr/>
          </p:nvSpPr>
          <p:spPr>
            <a:xfrm>
              <a:off x="5172483" y="1047182"/>
              <a:ext cx="7954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MPEG-2</a:t>
              </a:r>
            </a:p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120 Mbps</a:t>
              </a:r>
              <a:endParaRPr lang="en-GB" sz="10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283" name="TextBox 293"/>
            <p:cNvSpPr txBox="1"/>
            <p:nvPr/>
          </p:nvSpPr>
          <p:spPr>
            <a:xfrm>
              <a:off x="6761716" y="1049101"/>
              <a:ext cx="7954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MPEG-2</a:t>
              </a:r>
            </a:p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120 Mbps</a:t>
              </a:r>
              <a:endParaRPr lang="en-GB" sz="10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100" name="Rectangle 297"/>
            <p:cNvSpPr/>
            <p:nvPr/>
          </p:nvSpPr>
          <p:spPr>
            <a:xfrm>
              <a:off x="4755430" y="5670457"/>
              <a:ext cx="31511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Blockiness and Blurriness Strength </a:t>
              </a:r>
              <a:endParaRPr lang="en-US" sz="1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r>
                <a:rPr lang="en-US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(</a:t>
              </a:r>
              <a:r>
                <a:rPr lang="en-US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0.4%, 0.6%)</a:t>
              </a:r>
              <a:endParaRPr lang="en-GB" sz="10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grpSp>
          <p:nvGrpSpPr>
            <p:cNvPr id="265" name="Group 19"/>
            <p:cNvGrpSpPr/>
            <p:nvPr/>
          </p:nvGrpSpPr>
          <p:grpSpPr>
            <a:xfrm>
              <a:off x="5238915" y="2402083"/>
              <a:ext cx="662548" cy="3062780"/>
              <a:chOff x="803688" y="2043004"/>
              <a:chExt cx="896000" cy="4122300"/>
            </a:xfrm>
            <a:solidFill>
              <a:srgbClr val="FFFF00"/>
            </a:solidFill>
          </p:grpSpPr>
          <p:pic>
            <p:nvPicPr>
              <p:cNvPr id="266" name="Picture 2" descr="D:\jredi\VARIUM\packet loss experiment\videos\v12_1280x720_resized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0430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67" name="Picture 3" descr="D:\jredi\VARIUM\packet loss experiment\videos\v1_1280x720_resized.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6460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68" name="Picture 4" descr="D:\jredi\VARIUM\packet loss experiment\videos\v7_1280x720_resized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2491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69" name="Picture 5" descr="D:\jredi\VARIUM\packet loss experiment\videos\v8_1280x720_resized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8521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70" name="Picture 6" descr="D:\jredi\VARIUM\packet loss experiment\videos\v9_1280x720_resized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44552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71" name="Picture 7" descr="D:\jredi\VARIUM\packet loss experiment\videos\v10_1280x720_resized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0582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72" name="Picture 8" descr="D:\jredi\VARIUM\packet loss experiment\videos\v11_1280x720_resized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6613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</p:grpSp>
        <p:grpSp>
          <p:nvGrpSpPr>
            <p:cNvPr id="273" name="Group 19"/>
            <p:cNvGrpSpPr/>
            <p:nvPr/>
          </p:nvGrpSpPr>
          <p:grpSpPr>
            <a:xfrm>
              <a:off x="6828148" y="2403893"/>
              <a:ext cx="662548" cy="3062780"/>
              <a:chOff x="803688" y="2043004"/>
              <a:chExt cx="896000" cy="4122300"/>
            </a:xfrm>
            <a:solidFill>
              <a:srgbClr val="FFFF00"/>
            </a:solidFill>
          </p:grpSpPr>
          <p:pic>
            <p:nvPicPr>
              <p:cNvPr id="274" name="Picture 2" descr="D:\jredi\VARIUM\packet loss experiment\videos\v12_1280x720_resized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0430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0" name="Picture 3" descr="D:\jredi\VARIUM\packet loss experiment\videos\v1_1280x720_resized.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6460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1" name="Picture 4" descr="D:\jredi\VARIUM\packet loss experiment\videos\v7_1280x720_resized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2491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2" name="Picture 5" descr="D:\jredi\VARIUM\packet loss experiment\videos\v8_1280x720_resized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8521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3" name="Picture 6" descr="D:\jredi\VARIUM\packet loss experiment\videos\v9_1280x720_resized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44552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4" name="Picture 7" descr="D:\jredi\VARIUM\packet loss experiment\videos\v10_1280x720_resized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0582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305" name="Picture 8" descr="D:\jredi\VARIUM\packet loss experiment\videos\v11_1280x720_resized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6613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</p:grpSp>
      </p:grpSp>
      <p:grpSp>
        <p:nvGrpSpPr>
          <p:cNvPr id="45" name="Grupo 44"/>
          <p:cNvGrpSpPr/>
          <p:nvPr/>
        </p:nvGrpSpPr>
        <p:grpSpPr>
          <a:xfrm>
            <a:off x="3129741" y="1047182"/>
            <a:ext cx="1688283" cy="4980320"/>
            <a:chOff x="3294631" y="1047182"/>
            <a:chExt cx="1688283" cy="4980320"/>
          </a:xfrm>
        </p:grpSpPr>
        <p:sp>
          <p:nvSpPr>
            <p:cNvPr id="197" name="TextBox 293"/>
            <p:cNvSpPr txBox="1"/>
            <p:nvPr/>
          </p:nvSpPr>
          <p:spPr>
            <a:xfrm>
              <a:off x="3294631" y="1047182"/>
              <a:ext cx="1688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H</a:t>
              </a:r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.264 </a:t>
              </a:r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encoding</a:t>
              </a:r>
            </a:p>
            <a:p>
              <a:pPr algn="ctr"/>
              <a:r>
                <a:rPr lang="en-GB" sz="1000" dirty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PSNR&gt;70db,  </a:t>
              </a:r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120 Mbps</a:t>
              </a:r>
              <a:endParaRPr lang="en-GB" sz="10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200" name="Rectangle 297"/>
            <p:cNvSpPr/>
            <p:nvPr/>
          </p:nvSpPr>
          <p:spPr>
            <a:xfrm>
              <a:off x="3507696" y="5627392"/>
              <a:ext cx="12621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Loss Ratio</a:t>
              </a:r>
            </a:p>
            <a:p>
              <a:pPr algn="ctr"/>
              <a:r>
                <a:rPr lang="en-US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(0.7</a:t>
              </a:r>
              <a:r>
                <a:rPr lang="en-US" sz="1000" dirty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%, </a:t>
              </a:r>
              <a:r>
                <a:rPr lang="en-US" sz="10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8.1%)</a:t>
              </a:r>
            </a:p>
          </p:txBody>
        </p:sp>
        <p:grpSp>
          <p:nvGrpSpPr>
            <p:cNvPr id="201" name="Group 19"/>
            <p:cNvGrpSpPr/>
            <p:nvPr/>
          </p:nvGrpSpPr>
          <p:grpSpPr>
            <a:xfrm>
              <a:off x="3807498" y="2399184"/>
              <a:ext cx="662548" cy="3062780"/>
              <a:chOff x="803688" y="2043004"/>
              <a:chExt cx="896000" cy="4122300"/>
            </a:xfrm>
            <a:solidFill>
              <a:srgbClr val="FFFF00"/>
            </a:solidFill>
          </p:grpSpPr>
          <p:pic>
            <p:nvPicPr>
              <p:cNvPr id="202" name="Picture 2" descr="D:\jredi\VARIUM\packet loss experiment\videos\v12_1280x720_resized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0430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3" name="Picture 3" descr="D:\jredi\VARIUM\packet loss experiment\videos\v1_1280x720_resized.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26460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4" name="Picture 4" descr="D:\jredi\VARIUM\packet loss experiment\videos\v7_1280x720_resized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2491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5" name="Picture 5" descr="D:\jredi\VARIUM\packet loss experiment\videos\v8_1280x720_resized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38521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6" name="Picture 6" descr="D:\jredi\VARIUM\packet loss experiment\videos\v9_1280x720_resized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44552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7" name="Picture 7" descr="D:\jredi\VARIUM\packet loss experiment\videos\v10_1280x720_resized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05825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  <p:pic>
            <p:nvPicPr>
              <p:cNvPr id="208" name="Picture 8" descr="D:\jredi\VARIUM\packet loss experiment\videos\v11_1280x720_resized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688" y="5661304"/>
                <a:ext cx="896000" cy="504000"/>
              </a:xfrm>
              <a:prstGeom prst="rect">
                <a:avLst/>
              </a:prstGeom>
              <a:grpFill/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xtLst/>
            </p:spPr>
          </p:pic>
        </p:grpSp>
        <p:sp>
          <p:nvSpPr>
            <p:cNvPr id="44" name="Seta para a direita listrada 43"/>
            <p:cNvSpPr/>
            <p:nvPr/>
          </p:nvSpPr>
          <p:spPr>
            <a:xfrm rot="5400000">
              <a:off x="3814063" y="1619192"/>
              <a:ext cx="649419" cy="603399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6" name="Seta para a direita listrada 305"/>
          <p:cNvSpPr/>
          <p:nvPr/>
        </p:nvSpPr>
        <p:spPr>
          <a:xfrm rot="5400000">
            <a:off x="5245480" y="1619192"/>
            <a:ext cx="649419" cy="603399"/>
          </a:xfrm>
          <a:prstGeom prst="stripedRightArrow">
            <a:avLst/>
          </a:prstGeom>
          <a:gradFill>
            <a:gsLst>
              <a:gs pos="0">
                <a:schemeClr val="bg1"/>
              </a:gs>
              <a:gs pos="60000">
                <a:schemeClr val="bg2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" name="Seta para a direita listrada 306"/>
          <p:cNvSpPr/>
          <p:nvPr/>
        </p:nvSpPr>
        <p:spPr>
          <a:xfrm rot="5400000">
            <a:off x="6834713" y="1619192"/>
            <a:ext cx="649419" cy="603399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2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animBg="1"/>
      <p:bldP spid="306" grpId="0" animBg="1"/>
      <p:bldP spid="3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0358438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</a:t>
            </a:r>
            <a:r>
              <a:rPr lang="en-GB" sz="3200" dirty="0" smtClean="0">
                <a:latin typeface="Impact" panose="020B0806030902050204" pitchFamily="34" charset="0"/>
              </a:rPr>
              <a:t>Setting: </a:t>
            </a:r>
            <a:r>
              <a:rPr lang="en-GB" sz="3200" dirty="0" smtClean="0">
                <a:latin typeface="Impact" panose="020B0806030902050204" pitchFamily="34" charset="0"/>
              </a:rPr>
              <a:t>Protocol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pSp>
        <p:nvGrpSpPr>
          <p:cNvPr id="26" name="Grupo 25"/>
          <p:cNvGrpSpPr/>
          <p:nvPr/>
        </p:nvGrpSpPr>
        <p:grpSpPr>
          <a:xfrm>
            <a:off x="9311823" y="2503396"/>
            <a:ext cx="1764000" cy="2295461"/>
            <a:chOff x="7120534" y="2564905"/>
            <a:chExt cx="1764000" cy="2236369"/>
          </a:xfrm>
        </p:grpSpPr>
        <p:sp>
          <p:nvSpPr>
            <p:cNvPr id="85" name="Bent Arrow 25"/>
            <p:cNvSpPr/>
            <p:nvPr/>
          </p:nvSpPr>
          <p:spPr>
            <a:xfrm rot="10402455">
              <a:off x="7829440" y="4225210"/>
              <a:ext cx="731292" cy="576064"/>
            </a:xfrm>
            <a:prstGeom prst="bentArrow">
              <a:avLst>
                <a:gd name="adj1" fmla="val 49631"/>
                <a:gd name="adj2" fmla="val 46894"/>
                <a:gd name="adj3" fmla="val 50000"/>
                <a:gd name="adj4" fmla="val 8617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9" name="Rounded Rectangle 20"/>
            <p:cNvSpPr/>
            <p:nvPr/>
          </p:nvSpPr>
          <p:spPr>
            <a:xfrm>
              <a:off x="7120534" y="2564905"/>
              <a:ext cx="1764000" cy="164844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444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t" anchorCtr="0"/>
            <a:lstStyle/>
            <a:p>
              <a:pPr algn="ctr"/>
              <a:r>
                <a:rPr lang="en-GB" sz="1200" b="1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5</a:t>
              </a:r>
              <a:r>
                <a:rPr lang="en-GB" sz="1200" b="1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. Scoring task </a:t>
              </a:r>
            </a:p>
            <a:p>
              <a:pPr algn="ctr"/>
              <a:r>
                <a:rPr lang="en-GB" sz="1200" b="1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(140 videos)</a:t>
              </a:r>
              <a:endParaRPr lang="en-US" sz="1200" b="1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97" name="Picture 3" descr="D:\jredi\VARIUM\packet loss experiment\videos\v1_1280x720_resized.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349" y="3278541"/>
              <a:ext cx="1257381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638621" y="2503396"/>
            <a:ext cx="2059978" cy="1692000"/>
            <a:chOff x="8654091" y="2531969"/>
            <a:chExt cx="2059978" cy="1692000"/>
          </a:xfrm>
        </p:grpSpPr>
        <p:sp>
          <p:nvSpPr>
            <p:cNvPr id="86" name="Rounded Rectangle 13"/>
            <p:cNvSpPr/>
            <p:nvPr/>
          </p:nvSpPr>
          <p:spPr>
            <a:xfrm>
              <a:off x="8654091" y="2531969"/>
              <a:ext cx="1764000" cy="1692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444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t" anchorCtr="0"/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1</a:t>
              </a:r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. calibration</a:t>
              </a:r>
              <a:endParaRPr lang="en-US" sz="1200" b="1" dirty="0"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90" name="Picture 12" descr="eyetracker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8798748" y="3192469"/>
              <a:ext cx="434516" cy="801506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9280917" y="3028544"/>
              <a:ext cx="1008112" cy="612968"/>
              <a:chOff x="8841861" y="2980186"/>
              <a:chExt cx="1008112" cy="612968"/>
            </a:xfrm>
          </p:grpSpPr>
          <p:sp>
            <p:nvSpPr>
              <p:cNvPr id="92" name="Rectangle 10"/>
              <p:cNvSpPr/>
              <p:nvPr/>
            </p:nvSpPr>
            <p:spPr>
              <a:xfrm flipH="1">
                <a:off x="8841861" y="2980186"/>
                <a:ext cx="1008112" cy="6129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bIns="72000" rtlCol="0" anchor="ctr"/>
              <a:lstStyle/>
              <a:p>
                <a:pPr algn="r"/>
                <a:endParaRPr lang="en-US" sz="1600">
                  <a:latin typeface="Meiryo UI" pitchFamily="34" charset="-128"/>
                  <a:ea typeface="Meiryo UI" pitchFamily="34" charset="-128"/>
                  <a:cs typeface="Meiryo UI" pitchFamily="34" charset="-128"/>
                </a:endParaRPr>
              </a:p>
            </p:txBody>
          </p:sp>
          <p:sp>
            <p:nvSpPr>
              <p:cNvPr id="93" name="Cross 11"/>
              <p:cNvSpPr/>
              <p:nvPr/>
            </p:nvSpPr>
            <p:spPr>
              <a:xfrm>
                <a:off x="9255917" y="3196670"/>
                <a:ext cx="180000" cy="180000"/>
              </a:xfrm>
              <a:prstGeom prst="plus">
                <a:avLst>
                  <a:gd name="adj" fmla="val 46894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bIns="72000" rtlCol="0" anchor="ctr"/>
              <a:lstStyle/>
              <a:p>
                <a:pPr algn="r"/>
                <a:endParaRPr lang="en-US" sz="1600">
                  <a:latin typeface="Meiryo UI" pitchFamily="34" charset="-128"/>
                  <a:ea typeface="Meiryo UI" pitchFamily="34" charset="-128"/>
                  <a:cs typeface="Meiryo UI" pitchFamily="34" charset="-128"/>
                </a:endParaRPr>
              </a:p>
            </p:txBody>
          </p:sp>
        </p:grpSp>
        <p:sp>
          <p:nvSpPr>
            <p:cNvPr id="98" name="Isosceles Triangle 17"/>
            <p:cNvSpPr/>
            <p:nvPr/>
          </p:nvSpPr>
          <p:spPr>
            <a:xfrm rot="5400000">
              <a:off x="10210013" y="3172561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794027" y="2503396"/>
            <a:ext cx="2035975" cy="1692000"/>
            <a:chOff x="2794027" y="2527228"/>
            <a:chExt cx="2035975" cy="1692000"/>
          </a:xfrm>
        </p:grpSpPr>
        <p:sp>
          <p:nvSpPr>
            <p:cNvPr id="87" name="Rounded Rectangle 18"/>
            <p:cNvSpPr/>
            <p:nvPr/>
          </p:nvSpPr>
          <p:spPr>
            <a:xfrm>
              <a:off x="2794027" y="2527228"/>
              <a:ext cx="1764000" cy="1692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444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t" anchorCtr="0"/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2. Task free pristine videos</a:t>
              </a:r>
              <a:endParaRPr lang="en-US" sz="1200" b="1" dirty="0"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95" name="Picture 3" descr="D:\jredi\VARIUM\packet loss experiment\videos\v1_1280x720_resized.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337" y="3220000"/>
              <a:ext cx="1257381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Isosceles Triangle 22"/>
            <p:cNvSpPr/>
            <p:nvPr/>
          </p:nvSpPr>
          <p:spPr>
            <a:xfrm rot="5400000">
              <a:off x="4325946" y="3167819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949433" y="2503396"/>
            <a:ext cx="2052448" cy="1692000"/>
            <a:chOff x="5296332" y="2564905"/>
            <a:chExt cx="2052448" cy="1692000"/>
          </a:xfrm>
        </p:grpSpPr>
        <p:sp>
          <p:nvSpPr>
            <p:cNvPr id="88" name="Rounded Rectangle 19"/>
            <p:cNvSpPr/>
            <p:nvPr/>
          </p:nvSpPr>
          <p:spPr>
            <a:xfrm>
              <a:off x="5296332" y="2564905"/>
              <a:ext cx="1764000" cy="1692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444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t" anchorCtr="0"/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3</a:t>
              </a:r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. Training</a:t>
              </a:r>
              <a:endParaRPr lang="en-US" sz="1200" b="1" dirty="0"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96" name="Picture 7" descr="D:\jredi\VARIUM\packet loss experiment\videos\v10_1280x720_resize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642" y="3306911"/>
              <a:ext cx="1257381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Isosceles Triangle 23"/>
            <p:cNvSpPr/>
            <p:nvPr/>
          </p:nvSpPr>
          <p:spPr>
            <a:xfrm rot="5400000">
              <a:off x="6844724" y="3205496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 flipH="1">
            <a:off x="7838263" y="4367611"/>
            <a:ext cx="2059978" cy="1692000"/>
            <a:chOff x="572578" y="4553670"/>
            <a:chExt cx="2059978" cy="1692000"/>
          </a:xfrm>
        </p:grpSpPr>
        <p:sp>
          <p:nvSpPr>
            <p:cNvPr id="101" name="Rounded Rectangle 27"/>
            <p:cNvSpPr/>
            <p:nvPr/>
          </p:nvSpPr>
          <p:spPr>
            <a:xfrm>
              <a:off x="572578" y="4553670"/>
              <a:ext cx="1764000" cy="1692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rIns="36000" bIns="72000" rtlCol="0" anchor="b"/>
            <a:lstStyle/>
            <a:p>
              <a:pPr algn="ctr"/>
              <a:endParaRPr lang="en-GB" sz="16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6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r>
                <a:rPr lang="en-GB" sz="1200" b="1" dirty="0" smtClean="0">
                  <a:solidFill>
                    <a:schemeClr val="accent2">
                      <a:lumMod val="50000"/>
                    </a:schemeClr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1. video view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105" name="Picture 3" descr="D:\jredi\VARIUM\packet loss experiment\videos\v1_1280x720_resized.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87" y="4773866"/>
              <a:ext cx="1257381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Isosceles Triangle 37"/>
            <p:cNvSpPr/>
            <p:nvPr/>
          </p:nvSpPr>
          <p:spPr>
            <a:xfrm rot="5400000">
              <a:off x="2128500" y="5194262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 flipH="1">
            <a:off x="5684412" y="4367611"/>
            <a:ext cx="2052448" cy="1692000"/>
            <a:chOff x="4220984" y="4553671"/>
            <a:chExt cx="2052448" cy="1692000"/>
          </a:xfrm>
        </p:grpSpPr>
        <p:sp>
          <p:nvSpPr>
            <p:cNvPr id="103" name="Rounded Rectangle 29"/>
            <p:cNvSpPr/>
            <p:nvPr/>
          </p:nvSpPr>
          <p:spPr>
            <a:xfrm>
              <a:off x="4220984" y="4553671"/>
              <a:ext cx="1764000" cy="1692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rIns="36000" bIns="72000" rtlCol="0" anchor="b"/>
            <a:lstStyle/>
            <a:p>
              <a:pPr algn="ctr"/>
              <a:endParaRPr lang="en-GB" sz="16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6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6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r>
                <a:rPr lang="en-GB" sz="1200" b="1" dirty="0" smtClean="0">
                  <a:solidFill>
                    <a:schemeClr val="accent2">
                      <a:lumMod val="50000"/>
                    </a:schemeClr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2. “did you see impairments?”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108" name="Isosceles Triangle 39"/>
            <p:cNvSpPr/>
            <p:nvPr/>
          </p:nvSpPr>
          <p:spPr>
            <a:xfrm rot="5400000">
              <a:off x="5769376" y="5194262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109" name="Rectangle 40"/>
            <p:cNvSpPr/>
            <p:nvPr/>
          </p:nvSpPr>
          <p:spPr>
            <a:xfrm>
              <a:off x="4511034" y="4787516"/>
              <a:ext cx="1197327" cy="7063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r>
                <a:rPr lang="en-GB" sz="14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Yes/no</a:t>
              </a:r>
              <a:endParaRPr lang="en-US" sz="14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613684" y="4367611"/>
            <a:ext cx="1957348" cy="1692000"/>
            <a:chOff x="3613684" y="4367611"/>
            <a:chExt cx="1957348" cy="1692000"/>
          </a:xfrm>
        </p:grpSpPr>
        <p:sp>
          <p:nvSpPr>
            <p:cNvPr id="84" name="Rounded Rectangle 30"/>
            <p:cNvSpPr/>
            <p:nvPr/>
          </p:nvSpPr>
          <p:spPr>
            <a:xfrm flipH="1">
              <a:off x="3613684" y="4367611"/>
              <a:ext cx="1957348" cy="1692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rIns="36000" bIns="72000" rtlCol="0" anchor="b"/>
            <a:lstStyle/>
            <a:p>
              <a:pPr algn="ctr"/>
              <a:endParaRPr lang="en-GB" sz="16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6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endParaRPr lang="en-GB" sz="16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  <a:p>
              <a:pPr algn="ctr"/>
              <a:r>
                <a:rPr lang="en-GB" sz="1200" b="1" dirty="0" smtClean="0">
                  <a:solidFill>
                    <a:schemeClr val="accent2">
                      <a:lumMod val="50000"/>
                    </a:schemeClr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3. How annoying were they?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sp>
          <p:nvSpPr>
            <p:cNvPr id="110" name="Rectangle 41"/>
            <p:cNvSpPr/>
            <p:nvPr/>
          </p:nvSpPr>
          <p:spPr>
            <a:xfrm flipH="1">
              <a:off x="4012097" y="4601456"/>
              <a:ext cx="1197327" cy="7063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r>
                <a:rPr lang="en-GB" sz="12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0        </a:t>
              </a:r>
              <a:r>
                <a:rPr lang="en-GB" sz="1200" dirty="0" smtClean="0"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    100</a:t>
              </a:r>
              <a:endParaRPr lang="en-US" sz="1400" dirty="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4170949" y="5074260"/>
              <a:ext cx="868109" cy="144000"/>
              <a:chOff x="4170949" y="5044280"/>
              <a:chExt cx="868109" cy="144000"/>
            </a:xfrm>
          </p:grpSpPr>
          <p:cxnSp>
            <p:nvCxnSpPr>
              <p:cNvPr id="111" name="Straight Connector 9215"/>
              <p:cNvCxnSpPr/>
              <p:nvPr/>
            </p:nvCxnSpPr>
            <p:spPr>
              <a:xfrm flipH="1">
                <a:off x="4170949" y="5116280"/>
                <a:ext cx="86409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9220"/>
              <p:cNvCxnSpPr/>
              <p:nvPr/>
            </p:nvCxnSpPr>
            <p:spPr>
              <a:xfrm rot="21540000" flipH="1">
                <a:off x="4172982" y="5044280"/>
                <a:ext cx="0" cy="144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48"/>
              <p:cNvCxnSpPr/>
              <p:nvPr/>
            </p:nvCxnSpPr>
            <p:spPr>
              <a:xfrm rot="21540000" flipH="1">
                <a:off x="5039058" y="5044280"/>
                <a:ext cx="0" cy="144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49"/>
              <p:cNvCxnSpPr/>
              <p:nvPr/>
            </p:nvCxnSpPr>
            <p:spPr>
              <a:xfrm rot="21540000" flipH="1">
                <a:off x="4602997" y="5044280"/>
                <a:ext cx="0" cy="1440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Espaço Reservado para Conteúdo 2"/>
          <p:cNvSpPr txBox="1">
            <a:spLocks/>
          </p:cNvSpPr>
          <p:nvPr/>
        </p:nvSpPr>
        <p:spPr>
          <a:xfrm>
            <a:off x="572578" y="1123770"/>
            <a:ext cx="11479514" cy="4939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23 participants</a:t>
            </a:r>
          </a:p>
          <a:p>
            <a:pPr>
              <a:lnSpc>
                <a:spcPct val="150000"/>
              </a:lnSpc>
              <a:buSzPct val="70000"/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Single Stimulus setup (ITU BT.500)</a:t>
            </a:r>
          </a:p>
        </p:txBody>
      </p:sp>
      <p:grpSp>
        <p:nvGrpSpPr>
          <p:cNvPr id="124" name="Grupo 123"/>
          <p:cNvGrpSpPr/>
          <p:nvPr/>
        </p:nvGrpSpPr>
        <p:grpSpPr>
          <a:xfrm>
            <a:off x="7130628" y="2503396"/>
            <a:ext cx="2052448" cy="1692000"/>
            <a:chOff x="12233156" y="2564905"/>
            <a:chExt cx="2052448" cy="1692000"/>
          </a:xfrm>
        </p:grpSpPr>
        <p:sp>
          <p:nvSpPr>
            <p:cNvPr id="125" name="Rounded Rectangle 19"/>
            <p:cNvSpPr/>
            <p:nvPr/>
          </p:nvSpPr>
          <p:spPr>
            <a:xfrm>
              <a:off x="12233156" y="2564905"/>
              <a:ext cx="1764000" cy="1692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444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72000" rtlCol="0" anchor="t" anchorCtr="0"/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4</a:t>
              </a:r>
              <a:r>
                <a:rPr lang="en-GB" sz="1200" b="1" dirty="0" smtClean="0">
                  <a:solidFill>
                    <a:schemeClr val="bg1"/>
                  </a:solidFill>
                  <a:latin typeface="Meiryo UI" pitchFamily="34" charset="-128"/>
                  <a:ea typeface="Meiryo UI" pitchFamily="34" charset="-128"/>
                  <a:cs typeface="Meiryo UI" pitchFamily="34" charset="-128"/>
                </a:rPr>
                <a:t>. Practice Trials</a:t>
              </a:r>
              <a:endParaRPr lang="en-US" sz="1200" b="1" dirty="0"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  <p:pic>
          <p:nvPicPr>
            <p:cNvPr id="126" name="Picture 7" descr="D:\jredi\VARIUM\packet loss experiment\videos\v10_1280x720_resize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1282" y="3306911"/>
              <a:ext cx="1257381" cy="7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Isosceles Triangle 23"/>
            <p:cNvSpPr/>
            <p:nvPr/>
          </p:nvSpPr>
          <p:spPr>
            <a:xfrm rot="5400000">
              <a:off x="13781548" y="3205496"/>
              <a:ext cx="648072" cy="36004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rIns="36000" bIns="72000" rtlCol="0" anchor="ctr"/>
            <a:lstStyle/>
            <a:p>
              <a:pPr algn="ctr"/>
              <a:endParaRPr lang="en-US" sz="1600">
                <a:latin typeface="Meiryo UI" pitchFamily="34" charset="-128"/>
                <a:ea typeface="Meiryo UI" pitchFamily="34" charset="-128"/>
                <a:cs typeface="Meiryo UI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7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blurriness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30885"/>
              </p:ext>
            </p:extLst>
          </p:nvPr>
        </p:nvGraphicFramePr>
        <p:xfrm>
          <a:off x="1677634" y="827004"/>
          <a:ext cx="10124491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(0.6)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(0.6) + </a:t>
                      </a:r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(0.6) + </a:t>
                      </a:r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 (0.7)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Blur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(0.4) + </a:t>
                      </a:r>
                      <a:r>
                        <a:rPr lang="pt-BR" sz="1200" i="1" u="none" strike="noStrike" dirty="0" err="1">
                          <a:effectLst/>
                          <a:latin typeface="Calibri" panose="020F0502020204030204" pitchFamily="34" charset="0"/>
                        </a:rPr>
                        <a:t>Pck</a:t>
                      </a:r>
                      <a:r>
                        <a:rPr lang="pt-BR" sz="1200" i="1" u="none" strike="noStrike" dirty="0">
                          <a:effectLst/>
                          <a:latin typeface="Calibri" panose="020F0502020204030204" pitchFamily="34" charset="0"/>
                        </a:rPr>
                        <a:t> (8.1)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44.61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59.43**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24.91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51.52**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39.70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35.48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49.74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14.70**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34.30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58.09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53.87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57.00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21.65**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33.65**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12.74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26.57**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56.57**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11.04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51.13**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26.52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35.48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55.48**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18.17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48.48**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32.13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35.57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62.70**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28.00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63.52**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25.26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36.35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50.65**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17.87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smtClean="0">
                          <a:effectLst/>
                          <a:latin typeface="Calibri" panose="020F0502020204030204" pitchFamily="34" charset="0"/>
                        </a:rPr>
                        <a:t>40.57**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487870"/>
              </p:ext>
            </p:extLst>
          </p:nvPr>
        </p:nvGraphicFramePr>
        <p:xfrm>
          <a:off x="3640266" y="3132944"/>
          <a:ext cx="8431813" cy="307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1588958" y="307298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6242796"/>
            <a:ext cx="12192000" cy="400050"/>
          </a:xfrm>
          <a:prstGeom prst="rect">
            <a:avLst/>
          </a:prstGeom>
          <a:gradFill flip="none" rotWithShape="1">
            <a:gsLst>
              <a:gs pos="49000">
                <a:schemeClr val="accent1">
                  <a:lumMod val="67000"/>
                </a:schemeClr>
              </a:gs>
              <a:gs pos="100000">
                <a:schemeClr val="accent1">
                  <a:alpha val="0"/>
                  <a:lumMod val="10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004615" y="6273544"/>
            <a:ext cx="779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</a:rPr>
              <a:t>Electrical Engineering, Mathematics and Computer Science Department - EEMCS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57213" y="114311"/>
            <a:ext cx="11392740" cy="712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 smtClean="0">
                <a:latin typeface="Impact" panose="020B0806030902050204" pitchFamily="34" charset="0"/>
              </a:rPr>
              <a:t>Experiment Analysis: blockiness </a:t>
            </a:r>
            <a:r>
              <a:rPr lang="en-GB" sz="2000" dirty="0" smtClean="0">
                <a:latin typeface="Impact" panose="020B0806030902050204" pitchFamily="34" charset="0"/>
              </a:rPr>
              <a:t>(among videos)</a:t>
            </a:r>
            <a:endParaRPr lang="pt-BR" sz="2800" dirty="0">
              <a:latin typeface="Impact" panose="020B080603090205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5" y="6062889"/>
            <a:ext cx="1398002" cy="57995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624849"/>
              </p:ext>
            </p:extLst>
          </p:nvPr>
        </p:nvGraphicFramePr>
        <p:xfrm>
          <a:off x="1677634" y="827004"/>
          <a:ext cx="10124491" cy="2227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7985"/>
                <a:gridCol w="1452550"/>
                <a:gridCol w="1625989"/>
                <a:gridCol w="1625989"/>
                <a:gridCol w="1625989"/>
                <a:gridCol w="1625989"/>
              </a:tblGrid>
              <a:tr h="247523"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Calibri" panose="020F0502020204030204" pitchFamily="34" charset="0"/>
                        </a:rPr>
                        <a:t>Ref.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Bloc(0.6) + Pck (0.7)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Bloc(0.6) + Pck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Bloc(0.4) + Pck (0.7)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Bloc(0.4) + Pck (8.1)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ParkJoy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66.74**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 err="1">
                          <a:effectLst/>
                          <a:latin typeface="Calibri" panose="020F0502020204030204" pitchFamily="34" charset="0"/>
                        </a:rPr>
                        <a:t>IntoTree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65.09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58.96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ParkRun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29.91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Romeo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67.43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62.87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Cactus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61.57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22.87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57.39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Basketball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72.78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64.52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52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Calibri" panose="020F0502020204030204" pitchFamily="34" charset="0"/>
                        </a:rPr>
                        <a:t>Barbecue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376" marR="12376" marT="1237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72.17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42.52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818298"/>
              </p:ext>
            </p:extLst>
          </p:nvPr>
        </p:nvGraphicFramePr>
        <p:xfrm>
          <a:off x="3639600" y="3132000"/>
          <a:ext cx="8467200" cy="30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588958" y="3072985"/>
            <a:ext cx="2178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alibri" panose="020F0502020204030204" pitchFamily="34" charset="0"/>
              </a:rPr>
              <a:t>** p&lt;.05 </a:t>
            </a:r>
            <a:r>
              <a:rPr lang="en-GB" sz="1050" dirty="0">
                <a:latin typeface="Calibri" panose="020F0502020204030204" pitchFamily="34" charset="0"/>
              </a:rPr>
              <a:t>statistically significant</a:t>
            </a:r>
            <a:endParaRPr lang="pt-BR" sz="10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1579</TotalTime>
  <Words>1338</Words>
  <Application>Microsoft Office PowerPoint</Application>
  <PresentationFormat>Widescreen</PresentationFormat>
  <Paragraphs>568</Paragraphs>
  <Slides>21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Meiryo UI</vt:lpstr>
      <vt:lpstr>Arial</vt:lpstr>
      <vt:lpstr>Calibri</vt:lpstr>
      <vt:lpstr>Century Gothic</vt:lpstr>
      <vt:lpstr>Impact</vt:lpstr>
      <vt:lpstr>Wingdings</vt:lpstr>
      <vt:lpstr>Wingdings 3</vt:lpstr>
      <vt:lpstr>Cacho</vt:lpstr>
      <vt:lpstr>Experiment 3 Summary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Experiment 3 End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3 VARIUM</dc:title>
  <dc:creator>Alexandre Fieno</dc:creator>
  <cp:lastModifiedBy>Alexandre Fieno</cp:lastModifiedBy>
  <cp:revision>123</cp:revision>
  <dcterms:created xsi:type="dcterms:W3CDTF">2013-09-22T10:34:54Z</dcterms:created>
  <dcterms:modified xsi:type="dcterms:W3CDTF">2013-12-05T15:44:31Z</dcterms:modified>
</cp:coreProperties>
</file>