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5"/>
  </p:notesMasterIdLst>
  <p:sldIdLst>
    <p:sldId id="256" r:id="rId2"/>
    <p:sldId id="259" r:id="rId3"/>
    <p:sldId id="258" r:id="rId4"/>
    <p:sldId id="262" r:id="rId5"/>
    <p:sldId id="264" r:id="rId6"/>
    <p:sldId id="263" r:id="rId7"/>
    <p:sldId id="266" r:id="rId8"/>
    <p:sldId id="267" r:id="rId9"/>
    <p:sldId id="268" r:id="rId10"/>
    <p:sldId id="265" r:id="rId11"/>
    <p:sldId id="269" r:id="rId12"/>
    <p:sldId id="270" r:id="rId13"/>
    <p:sldId id="271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0664" autoAdjust="0"/>
  </p:normalViewPr>
  <p:slideViewPr>
    <p:cSldViewPr snapToGrid="0">
      <p:cViewPr varScale="1">
        <p:scale>
          <a:sx n="64" d="100"/>
          <a:sy n="64" d="100"/>
        </p:scale>
        <p:origin x="9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0C153-18CB-43BC-9EDD-9F61EA32D0D2}" type="datetimeFigureOut">
              <a:rPr lang="pt-BR" smtClean="0"/>
              <a:t>04/11/2013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CACE0D-21DD-456B-8364-19A816B8B7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2339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ACE0D-21DD-456B-8364-19A816B8B766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13444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ACE0D-21DD-456B-8364-19A816B8B766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05730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ACE0D-21DD-456B-8364-19A816B8B766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4421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ACE0D-21DD-456B-8364-19A816B8B766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0230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ACE0D-21DD-456B-8364-19A816B8B766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6826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ACE0D-21DD-456B-8364-19A816B8B766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590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ACE0D-21DD-456B-8364-19A816B8B766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8318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ACE0D-21DD-456B-8364-19A816B8B766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31333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ACE0D-21DD-456B-8364-19A816B8B766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98776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ACE0D-21DD-456B-8364-19A816B8B766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5666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ACE0D-21DD-456B-8364-19A816B8B766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2842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B1F5-9A8A-4AC5-847A-228B2B75BBE6}" type="datetimeFigureOut">
              <a:rPr lang="pt-BR" smtClean="0"/>
              <a:t>04/11/2013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A8E7BD5-A60B-4D98-815E-6CD92FD49E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5357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B1F5-9A8A-4AC5-847A-228B2B75BBE6}" type="datetimeFigureOut">
              <a:rPr lang="pt-BR" smtClean="0"/>
              <a:t>04/11/2013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8E7BD5-A60B-4D98-815E-6CD92FD49E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0988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B1F5-9A8A-4AC5-847A-228B2B75BBE6}" type="datetimeFigureOut">
              <a:rPr lang="pt-BR" smtClean="0"/>
              <a:t>04/11/2013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8E7BD5-A60B-4D98-815E-6CD92FD49E6A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0769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B1F5-9A8A-4AC5-847A-228B2B75BBE6}" type="datetimeFigureOut">
              <a:rPr lang="pt-BR" smtClean="0"/>
              <a:t>04/11/2013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8E7BD5-A60B-4D98-815E-6CD92FD49E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74162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B1F5-9A8A-4AC5-847A-228B2B75BBE6}" type="datetimeFigureOut">
              <a:rPr lang="pt-BR" smtClean="0"/>
              <a:t>04/11/2013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8E7BD5-A60B-4D98-815E-6CD92FD49E6A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910624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B1F5-9A8A-4AC5-847A-228B2B75BBE6}" type="datetimeFigureOut">
              <a:rPr lang="pt-BR" smtClean="0"/>
              <a:t>04/11/2013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8E7BD5-A60B-4D98-815E-6CD92FD49E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17757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B1F5-9A8A-4AC5-847A-228B2B75BBE6}" type="datetimeFigureOut">
              <a:rPr lang="pt-BR" smtClean="0"/>
              <a:t>04/11/2013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E7BD5-A60B-4D98-815E-6CD92FD49E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13323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B1F5-9A8A-4AC5-847A-228B2B75BBE6}" type="datetimeFigureOut">
              <a:rPr lang="pt-BR" smtClean="0"/>
              <a:t>04/11/2013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E7BD5-A60B-4D98-815E-6CD92FD49E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2538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B1F5-9A8A-4AC5-847A-228B2B75BBE6}" type="datetimeFigureOut">
              <a:rPr lang="pt-BR" smtClean="0"/>
              <a:t>04/11/2013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E7BD5-A60B-4D98-815E-6CD92FD49E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910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B1F5-9A8A-4AC5-847A-228B2B75BBE6}" type="datetimeFigureOut">
              <a:rPr lang="pt-BR" smtClean="0"/>
              <a:t>04/11/2013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8E7BD5-A60B-4D98-815E-6CD92FD49E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6350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B1F5-9A8A-4AC5-847A-228B2B75BBE6}" type="datetimeFigureOut">
              <a:rPr lang="pt-BR" smtClean="0"/>
              <a:t>04/11/2013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A8E7BD5-A60B-4D98-815E-6CD92FD49E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8012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B1F5-9A8A-4AC5-847A-228B2B75BBE6}" type="datetimeFigureOut">
              <a:rPr lang="pt-BR" smtClean="0"/>
              <a:t>04/11/2013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A8E7BD5-A60B-4D98-815E-6CD92FD49E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8949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B1F5-9A8A-4AC5-847A-228B2B75BBE6}" type="datetimeFigureOut">
              <a:rPr lang="pt-BR" smtClean="0"/>
              <a:t>04/11/2013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E7BD5-A60B-4D98-815E-6CD92FD49E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3249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B1F5-9A8A-4AC5-847A-228B2B75BBE6}" type="datetimeFigureOut">
              <a:rPr lang="pt-BR" smtClean="0"/>
              <a:t>04/11/2013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E7BD5-A60B-4D98-815E-6CD92FD49E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1392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B1F5-9A8A-4AC5-847A-228B2B75BBE6}" type="datetimeFigureOut">
              <a:rPr lang="pt-BR" smtClean="0"/>
              <a:t>04/11/2013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E7BD5-A60B-4D98-815E-6CD92FD49E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4157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B1F5-9A8A-4AC5-847A-228B2B75BBE6}" type="datetimeFigureOut">
              <a:rPr lang="pt-BR" smtClean="0"/>
              <a:t>04/11/2013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8E7BD5-A60B-4D98-815E-6CD92FD49E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1706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FB1F5-9A8A-4AC5-847A-228B2B75BBE6}" type="datetimeFigureOut">
              <a:rPr lang="pt-BR" smtClean="0"/>
              <a:t>04/11/2013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A8E7BD5-A60B-4D98-815E-6CD92FD49E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2859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74925" y="1971675"/>
            <a:ext cx="8915399" cy="2262781"/>
          </a:xfrm>
        </p:spPr>
        <p:txBody>
          <a:bodyPr/>
          <a:lstStyle/>
          <a:p>
            <a:pPr algn="r"/>
            <a:r>
              <a:rPr lang="en-GB" dirty="0" smtClean="0">
                <a:latin typeface="Impact" panose="020B0806030902050204" pitchFamily="34" charset="0"/>
              </a:rPr>
              <a:t>Experiment 3</a:t>
            </a:r>
            <a:br>
              <a:rPr lang="en-GB" dirty="0" smtClean="0">
                <a:latin typeface="Impact" panose="020B0806030902050204" pitchFamily="34" charset="0"/>
              </a:rPr>
            </a:br>
            <a:r>
              <a:rPr lang="en-GB" sz="2800" dirty="0" smtClean="0">
                <a:latin typeface="Impact" panose="020B0806030902050204" pitchFamily="34" charset="0"/>
              </a:rPr>
              <a:t>summary</a:t>
            </a:r>
            <a:endParaRPr lang="pt-BR" dirty="0">
              <a:latin typeface="Impact" panose="020B080603090205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170986" y="5214937"/>
            <a:ext cx="2319338" cy="442913"/>
          </a:xfrm>
        </p:spPr>
        <p:txBody>
          <a:bodyPr/>
          <a:lstStyle/>
          <a:p>
            <a:pPr algn="r"/>
            <a:r>
              <a:rPr lang="en-GB" dirty="0" smtClean="0"/>
              <a:t>Alexandre Fieno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0" y="6242796"/>
            <a:ext cx="12192000" cy="400050"/>
          </a:xfrm>
          <a:prstGeom prst="rect">
            <a:avLst/>
          </a:prstGeom>
          <a:gradFill flip="none" rotWithShape="1">
            <a:gsLst>
              <a:gs pos="49000">
                <a:schemeClr val="accent1">
                  <a:lumMod val="67000"/>
                </a:schemeClr>
              </a:gs>
              <a:gs pos="100000">
                <a:schemeClr val="accent1">
                  <a:alpha val="0"/>
                  <a:lumMod val="100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4004615" y="6273544"/>
            <a:ext cx="77975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600" dirty="0">
                <a:solidFill>
                  <a:schemeClr val="bg1"/>
                </a:solidFill>
                <a:latin typeface="Calibri" panose="020F0502020204030204" pitchFamily="34" charset="0"/>
              </a:rPr>
              <a:t>Electrical Engineering, Mathematics and Computer Science Department - EEMCS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408" y="202019"/>
            <a:ext cx="1398002" cy="579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2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6242796"/>
            <a:ext cx="12192000" cy="400050"/>
          </a:xfrm>
          <a:prstGeom prst="rect">
            <a:avLst/>
          </a:prstGeom>
          <a:gradFill flip="none" rotWithShape="1">
            <a:gsLst>
              <a:gs pos="49000">
                <a:schemeClr val="accent1">
                  <a:lumMod val="67000"/>
                </a:schemeClr>
              </a:gs>
              <a:gs pos="100000">
                <a:schemeClr val="accent1">
                  <a:alpha val="0"/>
                  <a:lumMod val="100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4004615" y="6273544"/>
            <a:ext cx="77975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600" dirty="0">
                <a:solidFill>
                  <a:schemeClr val="bg1"/>
                </a:solidFill>
                <a:latin typeface="Calibri" panose="020F0502020204030204" pitchFamily="34" charset="0"/>
              </a:rPr>
              <a:t>Electrical Engineering, Mathematics and Computer Science Department - EEMCS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557213" y="114311"/>
            <a:ext cx="10358438" cy="7126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4000" dirty="0" smtClean="0">
                <a:latin typeface="Impact" panose="020B0806030902050204" pitchFamily="34" charset="0"/>
              </a:rPr>
              <a:t>Experiment</a:t>
            </a:r>
            <a:endParaRPr lang="pt-BR" dirty="0">
              <a:latin typeface="Impact" panose="020B0806030902050204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35" y="6062889"/>
            <a:ext cx="1398002" cy="579957"/>
          </a:xfrm>
          <a:prstGeom prst="rect">
            <a:avLst/>
          </a:prstGeom>
        </p:spPr>
      </p:pic>
      <p:sp>
        <p:nvSpPr>
          <p:cNvPr id="10" name="Espaço Reservado para Conteúdo 2"/>
          <p:cNvSpPr>
            <a:spLocks noGrp="1"/>
          </p:cNvSpPr>
          <p:nvPr>
            <p:ph idx="1"/>
          </p:nvPr>
        </p:nvSpPr>
        <p:spPr>
          <a:xfrm>
            <a:off x="2371725" y="1229193"/>
            <a:ext cx="9578227" cy="456063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Blockiness</a:t>
            </a:r>
            <a:r>
              <a:rPr lang="en-US" sz="2000" dirty="0">
                <a:solidFill>
                  <a:srgbClr val="404040"/>
                </a:solidFill>
                <a:latin typeface="Calibri" panose="020F0502020204030204" pitchFamily="34" charset="0"/>
              </a:rPr>
              <a:t>, blurriness and packet loss </a:t>
            </a:r>
            <a:r>
              <a:rPr lang="en-US" sz="20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artefacts, </a:t>
            </a:r>
            <a:r>
              <a:rPr lang="en-US" sz="2000" dirty="0">
                <a:solidFill>
                  <a:srgbClr val="404040"/>
                </a:solidFill>
                <a:latin typeface="Calibri" panose="020F0502020204030204" pitchFamily="34" charset="0"/>
              </a:rPr>
              <a:t>for the same video:</a:t>
            </a:r>
          </a:p>
          <a:p>
            <a:pPr lvl="1" algn="just"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US" sz="1800" u="sng" dirty="0" smtClean="0">
                <a:solidFill>
                  <a:srgbClr val="404040"/>
                </a:solidFill>
                <a:latin typeface="Calibri" panose="020F0502020204030204" pitchFamily="34" charset="0"/>
              </a:rPr>
              <a:t>Into Tree</a:t>
            </a:r>
            <a:r>
              <a:rPr lang="en-US" sz="1800" dirty="0">
                <a:solidFill>
                  <a:srgbClr val="404040"/>
                </a:solidFill>
                <a:latin typeface="Calibri" panose="020F0502020204030204" pitchFamily="34" charset="0"/>
              </a:rPr>
              <a:t>: </a:t>
            </a:r>
            <a:r>
              <a:rPr lang="en-US" sz="18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there were no </a:t>
            </a:r>
            <a:r>
              <a:rPr lang="en-US" sz="1800" dirty="0">
                <a:solidFill>
                  <a:srgbClr val="404040"/>
                </a:solidFill>
                <a:latin typeface="Calibri" panose="020F0502020204030204" pitchFamily="34" charset="0"/>
              </a:rPr>
              <a:t>a statistically significant difference between </a:t>
            </a:r>
            <a:r>
              <a:rPr lang="en-US" sz="18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artefacts </a:t>
            </a:r>
            <a:r>
              <a:rPr lang="en-US" sz="1800" dirty="0">
                <a:solidFill>
                  <a:srgbClr val="404040"/>
                </a:solidFill>
                <a:latin typeface="Calibri" panose="020F0502020204030204" pitchFamily="34" charset="0"/>
              </a:rPr>
              <a:t>as determined by one-way ANOVA (</a:t>
            </a:r>
            <a:r>
              <a:rPr lang="en-US" sz="18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F(2,66) </a:t>
            </a:r>
            <a:r>
              <a:rPr lang="en-US" sz="1800" dirty="0">
                <a:solidFill>
                  <a:srgbClr val="404040"/>
                </a:solidFill>
                <a:latin typeface="Calibri" panose="020F0502020204030204" pitchFamily="34" charset="0"/>
              </a:rPr>
              <a:t>= </a:t>
            </a:r>
            <a:r>
              <a:rPr lang="en-US" sz="18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0.888, p=0.416)</a:t>
            </a:r>
          </a:p>
          <a:p>
            <a:pPr lvl="1" algn="just"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US" sz="1800" u="sng" dirty="0" smtClean="0">
                <a:solidFill>
                  <a:srgbClr val="404040"/>
                </a:solidFill>
                <a:latin typeface="Calibri" panose="020F0502020204030204" pitchFamily="34" charset="0"/>
              </a:rPr>
              <a:t>Cactus</a:t>
            </a:r>
            <a:r>
              <a:rPr lang="en-US" sz="18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: </a:t>
            </a:r>
            <a:r>
              <a:rPr lang="en-US" sz="1800" dirty="0">
                <a:solidFill>
                  <a:srgbClr val="404040"/>
                </a:solidFill>
                <a:latin typeface="Calibri" panose="020F0502020204030204" pitchFamily="34" charset="0"/>
              </a:rPr>
              <a:t>there </a:t>
            </a:r>
            <a:r>
              <a:rPr lang="en-US" sz="18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were no </a:t>
            </a:r>
            <a:r>
              <a:rPr lang="en-US" sz="1800" dirty="0">
                <a:solidFill>
                  <a:srgbClr val="404040"/>
                </a:solidFill>
                <a:latin typeface="Calibri" panose="020F0502020204030204" pitchFamily="34" charset="0"/>
              </a:rPr>
              <a:t>a statistically significant difference between artefacts as determined by one-way ANOVA (F(2,66) = </a:t>
            </a:r>
            <a:r>
              <a:rPr lang="en-US" sz="18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1.043, p=0.358)</a:t>
            </a:r>
          </a:p>
          <a:p>
            <a:pPr lvl="1" algn="just"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US" sz="1800" u="sng" dirty="0" smtClean="0">
                <a:solidFill>
                  <a:srgbClr val="404040"/>
                </a:solidFill>
                <a:latin typeface="Calibri" panose="020F0502020204030204" pitchFamily="34" charset="0"/>
              </a:rPr>
              <a:t>Basketball</a:t>
            </a:r>
            <a:r>
              <a:rPr lang="en-US" sz="18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: </a:t>
            </a:r>
            <a:r>
              <a:rPr lang="en-US" sz="1800" dirty="0">
                <a:solidFill>
                  <a:srgbClr val="404040"/>
                </a:solidFill>
                <a:latin typeface="Calibri" panose="020F0502020204030204" pitchFamily="34" charset="0"/>
              </a:rPr>
              <a:t>there </a:t>
            </a:r>
            <a:r>
              <a:rPr lang="en-US" sz="18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were no </a:t>
            </a:r>
            <a:r>
              <a:rPr lang="en-US" sz="1800" dirty="0">
                <a:solidFill>
                  <a:srgbClr val="404040"/>
                </a:solidFill>
                <a:latin typeface="Calibri" panose="020F0502020204030204" pitchFamily="34" charset="0"/>
              </a:rPr>
              <a:t>a statistically significant difference between artefacts as determined by one-way ANOVA (F(2,66) = </a:t>
            </a:r>
            <a:r>
              <a:rPr lang="en-US" sz="18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3.104, p=0.051)</a:t>
            </a:r>
            <a:endParaRPr lang="en-US" sz="1800" dirty="0">
              <a:solidFill>
                <a:srgbClr val="40404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60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6242796"/>
            <a:ext cx="12192000" cy="400050"/>
          </a:xfrm>
          <a:prstGeom prst="rect">
            <a:avLst/>
          </a:prstGeom>
          <a:gradFill flip="none" rotWithShape="1">
            <a:gsLst>
              <a:gs pos="49000">
                <a:schemeClr val="accent1">
                  <a:lumMod val="67000"/>
                </a:schemeClr>
              </a:gs>
              <a:gs pos="100000">
                <a:schemeClr val="accent1">
                  <a:alpha val="0"/>
                  <a:lumMod val="100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4004615" y="6273544"/>
            <a:ext cx="77975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600" dirty="0">
                <a:solidFill>
                  <a:schemeClr val="bg1"/>
                </a:solidFill>
                <a:latin typeface="Calibri" panose="020F0502020204030204" pitchFamily="34" charset="0"/>
              </a:rPr>
              <a:t>Electrical Engineering, Mathematics and Computer Science Department - EEMCS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557213" y="114311"/>
            <a:ext cx="10358438" cy="7126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4000" dirty="0" smtClean="0">
                <a:latin typeface="Impact" panose="020B0806030902050204" pitchFamily="34" charset="0"/>
              </a:rPr>
              <a:t>Experiment</a:t>
            </a:r>
            <a:endParaRPr lang="pt-BR" dirty="0">
              <a:latin typeface="Impact" panose="020B0806030902050204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35" y="6062889"/>
            <a:ext cx="1398002" cy="579957"/>
          </a:xfrm>
          <a:prstGeom prst="rect">
            <a:avLst/>
          </a:prstGeom>
        </p:spPr>
      </p:pic>
      <p:sp>
        <p:nvSpPr>
          <p:cNvPr id="10" name="Espaço Reservado para Conteúdo 2"/>
          <p:cNvSpPr>
            <a:spLocks noGrp="1"/>
          </p:cNvSpPr>
          <p:nvPr>
            <p:ph idx="1"/>
          </p:nvPr>
        </p:nvSpPr>
        <p:spPr>
          <a:xfrm>
            <a:off x="2371725" y="1229193"/>
            <a:ext cx="9578227" cy="456063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Blurriness artefact, </a:t>
            </a:r>
            <a:r>
              <a:rPr lang="en-US" sz="2000" dirty="0">
                <a:solidFill>
                  <a:srgbClr val="404040"/>
                </a:solidFill>
                <a:latin typeface="Calibri" panose="020F0502020204030204" pitchFamily="34" charset="0"/>
              </a:rPr>
              <a:t>for </a:t>
            </a:r>
            <a:r>
              <a:rPr lang="en-US" sz="20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different videos:</a:t>
            </a:r>
            <a:endParaRPr lang="en-US" sz="2000" dirty="0">
              <a:solidFill>
                <a:srgbClr val="404040"/>
              </a:solidFill>
              <a:latin typeface="Calibri" panose="020F0502020204030204" pitchFamily="34" charset="0"/>
            </a:endParaRPr>
          </a:p>
          <a:p>
            <a:pPr lvl="1" algn="just"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US" sz="1800" u="sng" dirty="0" smtClean="0">
                <a:solidFill>
                  <a:srgbClr val="404040"/>
                </a:solidFill>
                <a:latin typeface="Calibri" panose="020F0502020204030204" pitchFamily="34" charset="0"/>
              </a:rPr>
              <a:t>Blurriness</a:t>
            </a:r>
            <a:r>
              <a:rPr lang="en-US" sz="18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: There were a statistically significant difference between videos sequences as </a:t>
            </a:r>
            <a:r>
              <a:rPr lang="en-US" sz="1800" dirty="0">
                <a:solidFill>
                  <a:srgbClr val="404040"/>
                </a:solidFill>
                <a:latin typeface="Calibri" panose="020F0502020204030204" pitchFamily="34" charset="0"/>
              </a:rPr>
              <a:t>determined by one-way ANOVA (</a:t>
            </a:r>
            <a:r>
              <a:rPr lang="en-US" sz="18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F(6,154)=6.851, p&lt;0.05)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863577"/>
              </p:ext>
            </p:extLst>
          </p:nvPr>
        </p:nvGraphicFramePr>
        <p:xfrm>
          <a:off x="4230505" y="2703726"/>
          <a:ext cx="4838544" cy="33591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65757"/>
                <a:gridCol w="749509"/>
                <a:gridCol w="1139252"/>
                <a:gridCol w="1484026"/>
              </a:tblGrid>
              <a:tr h="387595">
                <a:tc gridSpan="4"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/>
                </a:tc>
              </a:tr>
              <a:tr h="36913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err="1" smtClean="0">
                          <a:effectLst/>
                          <a:latin typeface="Calibri" panose="020F0502020204030204" pitchFamily="34" charset="0"/>
                        </a:rPr>
                        <a:t>Videos</a:t>
                      </a:r>
                      <a:endParaRPr lang="pt-BR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endParaRPr lang="pt-BR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err="1" smtClean="0">
                          <a:effectLst/>
                          <a:latin typeface="Calibri" panose="020F0502020204030204" pitchFamily="34" charset="0"/>
                        </a:rPr>
                        <a:t>Mean</a:t>
                      </a:r>
                      <a:endParaRPr lang="pt-BR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St. </a:t>
                      </a:r>
                      <a:r>
                        <a:rPr lang="pt-BR" sz="1400" u="none" strike="noStrike" dirty="0" err="1" smtClean="0">
                          <a:effectLst/>
                          <a:latin typeface="Calibri" panose="020F0502020204030204" pitchFamily="34" charset="0"/>
                        </a:rPr>
                        <a:t>Deviation</a:t>
                      </a:r>
                      <a:endParaRPr lang="pt-BR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913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Park </a:t>
                      </a:r>
                      <a:r>
                        <a:rPr lang="pt-BR" sz="1400" u="none" strike="noStrike" dirty="0" err="1" smtClean="0">
                          <a:effectLst/>
                          <a:latin typeface="Calibri" panose="020F0502020204030204" pitchFamily="34" charset="0"/>
                        </a:rPr>
                        <a:t>Joy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32.74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27.00</a:t>
                      </a: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913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err="1" smtClean="0">
                          <a:effectLst/>
                          <a:latin typeface="Calibri" panose="020F0502020204030204" pitchFamily="34" charset="0"/>
                        </a:rPr>
                        <a:t>Into</a:t>
                      </a:r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BR" sz="1400" u="none" strike="noStrike" dirty="0" err="1" smtClean="0">
                          <a:effectLst/>
                          <a:latin typeface="Calibri" panose="020F0502020204030204" pitchFamily="34" charset="0"/>
                        </a:rPr>
                        <a:t>Tree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39.70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29.55</a:t>
                      </a: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913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Park </a:t>
                      </a:r>
                      <a:r>
                        <a:rPr lang="pt-BR" sz="1400" u="none" strike="noStrike" dirty="0" err="1" smtClean="0">
                          <a:effectLst/>
                          <a:latin typeface="Calibri" panose="020F0502020204030204" pitchFamily="34" charset="0"/>
                        </a:rPr>
                        <a:t>Run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58.09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26.44</a:t>
                      </a: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6913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Romeo &amp; </a:t>
                      </a:r>
                      <a:r>
                        <a:rPr lang="pt-BR" sz="1400" u="none" strike="noStrike" dirty="0" err="1" smtClean="0">
                          <a:effectLst/>
                          <a:latin typeface="Calibri" panose="020F0502020204030204" pitchFamily="34" charset="0"/>
                        </a:rPr>
                        <a:t>Juliet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12.74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19.87</a:t>
                      </a: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6913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err="1" smtClean="0">
                          <a:effectLst/>
                          <a:latin typeface="Calibri" panose="020F0502020204030204" pitchFamily="34" charset="0"/>
                        </a:rPr>
                        <a:t>Cactus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26.52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21.14</a:t>
                      </a: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913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err="1" smtClean="0">
                          <a:effectLst/>
                          <a:latin typeface="Calibri" panose="020F0502020204030204" pitchFamily="34" charset="0"/>
                        </a:rPr>
                        <a:t>Basketball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32.13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29.01</a:t>
                      </a: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759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err="1" smtClean="0">
                          <a:effectLst/>
                          <a:latin typeface="Calibri" panose="020F0502020204030204" pitchFamily="34" charset="0"/>
                        </a:rPr>
                        <a:t>Barbecue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25.26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25.64</a:t>
                      </a: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340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6242796"/>
            <a:ext cx="12192000" cy="400050"/>
          </a:xfrm>
          <a:prstGeom prst="rect">
            <a:avLst/>
          </a:prstGeom>
          <a:gradFill flip="none" rotWithShape="1">
            <a:gsLst>
              <a:gs pos="49000">
                <a:schemeClr val="accent1">
                  <a:lumMod val="67000"/>
                </a:schemeClr>
              </a:gs>
              <a:gs pos="100000">
                <a:schemeClr val="accent1">
                  <a:alpha val="0"/>
                  <a:lumMod val="100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4004615" y="6273544"/>
            <a:ext cx="77975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600" dirty="0">
                <a:solidFill>
                  <a:schemeClr val="bg1"/>
                </a:solidFill>
                <a:latin typeface="Calibri" panose="020F0502020204030204" pitchFamily="34" charset="0"/>
              </a:rPr>
              <a:t>Electrical Engineering, Mathematics and Computer Science Department - EEMCS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557213" y="114311"/>
            <a:ext cx="10358438" cy="7126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4000" dirty="0" smtClean="0">
                <a:latin typeface="Impact" panose="020B0806030902050204" pitchFamily="34" charset="0"/>
              </a:rPr>
              <a:t>Experiment</a:t>
            </a:r>
            <a:endParaRPr lang="pt-BR" dirty="0">
              <a:latin typeface="Impact" panose="020B0806030902050204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35" y="6062889"/>
            <a:ext cx="1398002" cy="579957"/>
          </a:xfrm>
          <a:prstGeom prst="rect">
            <a:avLst/>
          </a:prstGeom>
        </p:spPr>
      </p:pic>
      <p:sp>
        <p:nvSpPr>
          <p:cNvPr id="10" name="Espaço Reservado para Conteúdo 2"/>
          <p:cNvSpPr>
            <a:spLocks noGrp="1"/>
          </p:cNvSpPr>
          <p:nvPr>
            <p:ph idx="1"/>
          </p:nvPr>
        </p:nvSpPr>
        <p:spPr>
          <a:xfrm>
            <a:off x="2371725" y="1229193"/>
            <a:ext cx="9578227" cy="456063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Blockiness artefact, </a:t>
            </a:r>
            <a:r>
              <a:rPr lang="en-US" sz="2000" dirty="0">
                <a:solidFill>
                  <a:srgbClr val="404040"/>
                </a:solidFill>
                <a:latin typeface="Calibri" panose="020F0502020204030204" pitchFamily="34" charset="0"/>
              </a:rPr>
              <a:t>for different videos:</a:t>
            </a:r>
          </a:p>
          <a:p>
            <a:pPr lvl="1" algn="just"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US" sz="1800" u="sng" dirty="0" smtClean="0">
                <a:solidFill>
                  <a:srgbClr val="404040"/>
                </a:solidFill>
                <a:latin typeface="Calibri" panose="020F0502020204030204" pitchFamily="34" charset="0"/>
              </a:rPr>
              <a:t>Blockiness</a:t>
            </a:r>
            <a:r>
              <a:rPr lang="en-US" sz="1800" dirty="0">
                <a:solidFill>
                  <a:srgbClr val="404040"/>
                </a:solidFill>
                <a:latin typeface="Calibri" panose="020F0502020204030204" pitchFamily="34" charset="0"/>
              </a:rPr>
              <a:t>: There were a statistically significant difference between videos sequences as determined by one-way ANOVA (F(6,154</a:t>
            </a:r>
            <a:r>
              <a:rPr lang="en-US" sz="18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)=4.597, </a:t>
            </a:r>
            <a:r>
              <a:rPr lang="en-US" sz="1800" dirty="0">
                <a:solidFill>
                  <a:srgbClr val="404040"/>
                </a:solidFill>
                <a:latin typeface="Calibri" panose="020F0502020204030204" pitchFamily="34" charset="0"/>
              </a:rPr>
              <a:t>p&lt;0.05</a:t>
            </a:r>
            <a:r>
              <a:rPr lang="en-US" sz="18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)</a:t>
            </a:r>
            <a:endParaRPr lang="en-US" sz="1800" dirty="0">
              <a:solidFill>
                <a:srgbClr val="40404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638213"/>
              </p:ext>
            </p:extLst>
          </p:nvPr>
        </p:nvGraphicFramePr>
        <p:xfrm>
          <a:off x="4230505" y="2703726"/>
          <a:ext cx="4838544" cy="33591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65757"/>
                <a:gridCol w="749509"/>
                <a:gridCol w="1139252"/>
                <a:gridCol w="1484026"/>
              </a:tblGrid>
              <a:tr h="387595">
                <a:tc gridSpan="4"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/>
                </a:tc>
              </a:tr>
              <a:tr h="36913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err="1" smtClean="0">
                          <a:effectLst/>
                          <a:latin typeface="Calibri" panose="020F0502020204030204" pitchFamily="34" charset="0"/>
                        </a:rPr>
                        <a:t>Videos</a:t>
                      </a:r>
                      <a:endParaRPr lang="pt-BR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endParaRPr lang="pt-BR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err="1" smtClean="0">
                          <a:effectLst/>
                          <a:latin typeface="Calibri" panose="020F0502020204030204" pitchFamily="34" charset="0"/>
                        </a:rPr>
                        <a:t>Mean</a:t>
                      </a:r>
                      <a:endParaRPr lang="pt-BR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St. </a:t>
                      </a:r>
                      <a:r>
                        <a:rPr lang="pt-BR" sz="1400" u="none" strike="noStrike" dirty="0" err="1" smtClean="0">
                          <a:effectLst/>
                          <a:latin typeface="Calibri" panose="020F0502020204030204" pitchFamily="34" charset="0"/>
                        </a:rPr>
                        <a:t>Deviation</a:t>
                      </a:r>
                      <a:endParaRPr lang="pt-BR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913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Park </a:t>
                      </a:r>
                      <a:r>
                        <a:rPr lang="pt-BR" sz="1400" u="none" strike="noStrike" dirty="0" err="1" smtClean="0">
                          <a:effectLst/>
                          <a:latin typeface="Calibri" panose="020F0502020204030204" pitchFamily="34" charset="0"/>
                        </a:rPr>
                        <a:t>Joy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913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err="1" smtClean="0">
                          <a:effectLst/>
                          <a:latin typeface="Calibri" panose="020F0502020204030204" pitchFamily="34" charset="0"/>
                        </a:rPr>
                        <a:t>Into</a:t>
                      </a:r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BR" sz="1400" u="none" strike="noStrike" dirty="0" err="1" smtClean="0">
                          <a:effectLst/>
                          <a:latin typeface="Calibri" panose="020F0502020204030204" pitchFamily="34" charset="0"/>
                        </a:rPr>
                        <a:t>Tree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913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Park </a:t>
                      </a:r>
                      <a:r>
                        <a:rPr lang="pt-BR" sz="1400" u="none" strike="noStrike" dirty="0" err="1" smtClean="0">
                          <a:effectLst/>
                          <a:latin typeface="Calibri" panose="020F0502020204030204" pitchFamily="34" charset="0"/>
                        </a:rPr>
                        <a:t>Run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913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Romeo &amp; </a:t>
                      </a:r>
                      <a:r>
                        <a:rPr lang="pt-BR" sz="1400" u="none" strike="noStrike" dirty="0" err="1" smtClean="0">
                          <a:effectLst/>
                          <a:latin typeface="Calibri" panose="020F0502020204030204" pitchFamily="34" charset="0"/>
                        </a:rPr>
                        <a:t>Juliet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913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err="1" smtClean="0">
                          <a:effectLst/>
                          <a:latin typeface="Calibri" panose="020F0502020204030204" pitchFamily="34" charset="0"/>
                        </a:rPr>
                        <a:t>Cactus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6913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err="1" smtClean="0">
                          <a:effectLst/>
                          <a:latin typeface="Calibri" panose="020F0502020204030204" pitchFamily="34" charset="0"/>
                        </a:rPr>
                        <a:t>Basketball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759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err="1" smtClean="0">
                          <a:effectLst/>
                          <a:latin typeface="Calibri" panose="020F0502020204030204" pitchFamily="34" charset="0"/>
                        </a:rPr>
                        <a:t>Barbecue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933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6242796"/>
            <a:ext cx="12192000" cy="400050"/>
          </a:xfrm>
          <a:prstGeom prst="rect">
            <a:avLst/>
          </a:prstGeom>
          <a:gradFill flip="none" rotWithShape="1">
            <a:gsLst>
              <a:gs pos="49000">
                <a:schemeClr val="accent1">
                  <a:lumMod val="67000"/>
                </a:schemeClr>
              </a:gs>
              <a:gs pos="100000">
                <a:schemeClr val="accent1">
                  <a:alpha val="0"/>
                  <a:lumMod val="100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4004615" y="6273544"/>
            <a:ext cx="77975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600" dirty="0">
                <a:solidFill>
                  <a:schemeClr val="bg1"/>
                </a:solidFill>
                <a:latin typeface="Calibri" panose="020F0502020204030204" pitchFamily="34" charset="0"/>
              </a:rPr>
              <a:t>Electrical Engineering, Mathematics and Computer Science Department - EEMCS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557213" y="114311"/>
            <a:ext cx="10358438" cy="7126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4000" dirty="0" smtClean="0">
                <a:latin typeface="Impact" panose="020B0806030902050204" pitchFamily="34" charset="0"/>
              </a:rPr>
              <a:t>Experiment</a:t>
            </a:r>
            <a:endParaRPr lang="pt-BR" dirty="0">
              <a:latin typeface="Impact" panose="020B0806030902050204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35" y="6062889"/>
            <a:ext cx="1398002" cy="579957"/>
          </a:xfrm>
          <a:prstGeom prst="rect">
            <a:avLst/>
          </a:prstGeom>
        </p:spPr>
      </p:pic>
      <p:sp>
        <p:nvSpPr>
          <p:cNvPr id="10" name="Espaço Reservado para Conteúdo 2"/>
          <p:cNvSpPr>
            <a:spLocks noGrp="1"/>
          </p:cNvSpPr>
          <p:nvPr>
            <p:ph idx="1"/>
          </p:nvPr>
        </p:nvSpPr>
        <p:spPr>
          <a:xfrm>
            <a:off x="2371725" y="1229193"/>
            <a:ext cx="9578227" cy="456063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Packet loss artefact, </a:t>
            </a:r>
            <a:r>
              <a:rPr lang="en-US" sz="2000" dirty="0">
                <a:solidFill>
                  <a:srgbClr val="404040"/>
                </a:solidFill>
                <a:latin typeface="Calibri" panose="020F0502020204030204" pitchFamily="34" charset="0"/>
              </a:rPr>
              <a:t>for different videos</a:t>
            </a:r>
            <a:r>
              <a:rPr lang="en-US" sz="20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:</a:t>
            </a:r>
            <a:endParaRPr lang="en-US" sz="2000" dirty="0">
              <a:solidFill>
                <a:srgbClr val="404040"/>
              </a:solidFill>
              <a:latin typeface="Calibri" panose="020F0502020204030204" pitchFamily="34" charset="0"/>
            </a:endParaRPr>
          </a:p>
          <a:p>
            <a:pPr lvl="1" algn="just"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US" sz="1800" u="sng" dirty="0" smtClean="0">
                <a:solidFill>
                  <a:srgbClr val="404040"/>
                </a:solidFill>
                <a:latin typeface="Calibri" panose="020F0502020204030204" pitchFamily="34" charset="0"/>
              </a:rPr>
              <a:t>Packet Loss</a:t>
            </a:r>
            <a:r>
              <a:rPr lang="en-US" sz="1800" dirty="0">
                <a:solidFill>
                  <a:srgbClr val="404040"/>
                </a:solidFill>
                <a:latin typeface="Calibri" panose="020F0502020204030204" pitchFamily="34" charset="0"/>
              </a:rPr>
              <a:t>: There were a statistically significant difference between videos sequences as determined by one-way ANOVA (F(6,154</a:t>
            </a:r>
            <a:r>
              <a:rPr lang="en-US" sz="18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)=4.696, </a:t>
            </a:r>
            <a:r>
              <a:rPr lang="en-US" sz="1800" dirty="0">
                <a:solidFill>
                  <a:srgbClr val="404040"/>
                </a:solidFill>
                <a:latin typeface="Calibri" panose="020F0502020204030204" pitchFamily="34" charset="0"/>
              </a:rPr>
              <a:t>p&lt;0.05</a:t>
            </a:r>
            <a:r>
              <a:rPr lang="en-US" sz="18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)</a:t>
            </a:r>
            <a:endParaRPr lang="en-US" sz="1800" dirty="0">
              <a:solidFill>
                <a:srgbClr val="404040"/>
              </a:solidFill>
              <a:latin typeface="Calibri" panose="020F0502020204030204" pitchFamily="34" charset="0"/>
            </a:endParaRPr>
          </a:p>
          <a:p>
            <a:pPr lvl="1" algn="just"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endParaRPr lang="en-US" sz="1800" dirty="0" smtClean="0">
              <a:solidFill>
                <a:srgbClr val="40404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488342"/>
              </p:ext>
            </p:extLst>
          </p:nvPr>
        </p:nvGraphicFramePr>
        <p:xfrm>
          <a:off x="4230505" y="2703726"/>
          <a:ext cx="4838544" cy="33591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65757"/>
                <a:gridCol w="749509"/>
                <a:gridCol w="1139252"/>
                <a:gridCol w="1484026"/>
              </a:tblGrid>
              <a:tr h="387595">
                <a:tc gridSpan="4"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/>
                </a:tc>
              </a:tr>
              <a:tr h="36913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err="1" smtClean="0">
                          <a:effectLst/>
                          <a:latin typeface="Calibri" panose="020F0502020204030204" pitchFamily="34" charset="0"/>
                        </a:rPr>
                        <a:t>Videos</a:t>
                      </a:r>
                      <a:endParaRPr lang="pt-BR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endParaRPr lang="pt-BR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err="1" smtClean="0">
                          <a:effectLst/>
                          <a:latin typeface="Calibri" panose="020F0502020204030204" pitchFamily="34" charset="0"/>
                        </a:rPr>
                        <a:t>Mean</a:t>
                      </a:r>
                      <a:endParaRPr lang="pt-BR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St. </a:t>
                      </a:r>
                      <a:r>
                        <a:rPr lang="pt-BR" sz="1400" u="none" strike="noStrike" dirty="0" err="1" smtClean="0">
                          <a:effectLst/>
                          <a:latin typeface="Calibri" panose="020F0502020204030204" pitchFamily="34" charset="0"/>
                        </a:rPr>
                        <a:t>Deviation</a:t>
                      </a:r>
                      <a:endParaRPr lang="pt-BR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913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Park </a:t>
                      </a:r>
                      <a:r>
                        <a:rPr lang="pt-BR" sz="1400" u="none" strike="noStrike" dirty="0" err="1" smtClean="0">
                          <a:effectLst/>
                          <a:latin typeface="Calibri" panose="020F0502020204030204" pitchFamily="34" charset="0"/>
                        </a:rPr>
                        <a:t>Joy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913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err="1" smtClean="0">
                          <a:effectLst/>
                          <a:latin typeface="Calibri" panose="020F0502020204030204" pitchFamily="34" charset="0"/>
                        </a:rPr>
                        <a:t>Into</a:t>
                      </a:r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BR" sz="1400" u="none" strike="noStrike" dirty="0" err="1" smtClean="0">
                          <a:effectLst/>
                          <a:latin typeface="Calibri" panose="020F0502020204030204" pitchFamily="34" charset="0"/>
                        </a:rPr>
                        <a:t>Tree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6913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Park </a:t>
                      </a:r>
                      <a:r>
                        <a:rPr lang="pt-BR" sz="1400" u="none" strike="noStrike" dirty="0" err="1" smtClean="0">
                          <a:effectLst/>
                          <a:latin typeface="Calibri" panose="020F0502020204030204" pitchFamily="34" charset="0"/>
                        </a:rPr>
                        <a:t>Run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6913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Romeo &amp; </a:t>
                      </a:r>
                      <a:r>
                        <a:rPr lang="pt-BR" sz="1400" u="none" strike="noStrike" dirty="0" err="1" smtClean="0">
                          <a:effectLst/>
                          <a:latin typeface="Calibri" panose="020F0502020204030204" pitchFamily="34" charset="0"/>
                        </a:rPr>
                        <a:t>Juliet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913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err="1" smtClean="0">
                          <a:effectLst/>
                          <a:latin typeface="Calibri" panose="020F0502020204030204" pitchFamily="34" charset="0"/>
                        </a:rPr>
                        <a:t>Cactus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913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err="1" smtClean="0">
                          <a:effectLst/>
                          <a:latin typeface="Calibri" panose="020F0502020204030204" pitchFamily="34" charset="0"/>
                        </a:rPr>
                        <a:t>Basketball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759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err="1" smtClean="0">
                          <a:effectLst/>
                          <a:latin typeface="Calibri" panose="020F0502020204030204" pitchFamily="34" charset="0"/>
                        </a:rPr>
                        <a:t>Barbecue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457" marR="18457" marT="1845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422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71725" y="1558977"/>
            <a:ext cx="9578227" cy="4230854"/>
          </a:xfrm>
        </p:spPr>
        <p:txBody>
          <a:bodyPr/>
          <a:lstStyle/>
          <a:p>
            <a:pPr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Video quality</a:t>
            </a:r>
          </a:p>
          <a:p>
            <a:pPr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Understand </a:t>
            </a:r>
            <a:r>
              <a:rPr lang="en-US" sz="2400" dirty="0">
                <a:solidFill>
                  <a:srgbClr val="404040"/>
                </a:solidFill>
                <a:latin typeface="Calibri" panose="020F0502020204030204" pitchFamily="34" charset="0"/>
              </a:rPr>
              <a:t>the influence of a set of artifacts </a:t>
            </a:r>
            <a:r>
              <a:rPr lang="en-US" sz="24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on </a:t>
            </a:r>
            <a:r>
              <a:rPr lang="en-US" sz="2400" dirty="0">
                <a:solidFill>
                  <a:srgbClr val="404040"/>
                </a:solidFill>
                <a:latin typeface="Calibri" panose="020F0502020204030204" pitchFamily="34" charset="0"/>
              </a:rPr>
              <a:t>the quality of </a:t>
            </a:r>
            <a:r>
              <a:rPr lang="en-US" sz="24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video, and their relationship with </a:t>
            </a:r>
            <a:r>
              <a:rPr lang="en-US" sz="2400" dirty="0">
                <a:solidFill>
                  <a:srgbClr val="404040"/>
                </a:solidFill>
                <a:latin typeface="Calibri" panose="020F0502020204030204" pitchFamily="34" charset="0"/>
              </a:rPr>
              <a:t>the </a:t>
            </a:r>
            <a:r>
              <a:rPr lang="en-US" sz="24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content</a:t>
            </a:r>
          </a:p>
          <a:p>
            <a:pPr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ITU-Recommendation BT.500</a:t>
            </a:r>
          </a:p>
        </p:txBody>
      </p:sp>
      <p:sp>
        <p:nvSpPr>
          <p:cNvPr id="5" name="Retângulo 4"/>
          <p:cNvSpPr/>
          <p:nvPr/>
        </p:nvSpPr>
        <p:spPr>
          <a:xfrm>
            <a:off x="0" y="6242796"/>
            <a:ext cx="12192000" cy="400050"/>
          </a:xfrm>
          <a:prstGeom prst="rect">
            <a:avLst/>
          </a:prstGeom>
          <a:gradFill flip="none" rotWithShape="1">
            <a:gsLst>
              <a:gs pos="49000">
                <a:schemeClr val="accent1">
                  <a:lumMod val="67000"/>
                </a:schemeClr>
              </a:gs>
              <a:gs pos="100000">
                <a:schemeClr val="accent1">
                  <a:alpha val="0"/>
                  <a:lumMod val="100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4004615" y="6273544"/>
            <a:ext cx="77975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600" dirty="0">
                <a:solidFill>
                  <a:schemeClr val="bg1"/>
                </a:solidFill>
                <a:latin typeface="Calibri" panose="020F0502020204030204" pitchFamily="34" charset="0"/>
              </a:rPr>
              <a:t>Electrical Engineering, Mathematics and Computer Science Department - EEMCS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557213" y="114311"/>
            <a:ext cx="10358438" cy="7126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4000" dirty="0" smtClean="0">
                <a:latin typeface="Impact" panose="020B0806030902050204" pitchFamily="34" charset="0"/>
              </a:rPr>
              <a:t>Experiment</a:t>
            </a:r>
            <a:endParaRPr lang="pt-BR" dirty="0">
              <a:latin typeface="Impact" panose="020B0806030902050204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35" y="6062889"/>
            <a:ext cx="1398002" cy="579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44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71725" y="1080000"/>
            <a:ext cx="9578227" cy="4709831"/>
          </a:xfrm>
        </p:spPr>
        <p:txBody>
          <a:bodyPr/>
          <a:lstStyle/>
          <a:p>
            <a:pPr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GB" sz="24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Database </a:t>
            </a:r>
            <a:r>
              <a:rPr lang="en-GB" sz="24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of 140 </a:t>
            </a:r>
            <a:r>
              <a:rPr lang="en-GB" sz="24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videos sequences</a:t>
            </a:r>
            <a:endParaRPr lang="en-GB" sz="2400" dirty="0" smtClean="0">
              <a:solidFill>
                <a:srgbClr val="404040"/>
              </a:solidFill>
              <a:latin typeface="Calibri" panose="020F0502020204030204" pitchFamily="34" charset="0"/>
            </a:endParaRPr>
          </a:p>
          <a:p>
            <a:pPr lvl="1"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GB" sz="20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Generated from 7 high-definition videos (original videos)</a:t>
            </a:r>
          </a:p>
          <a:p>
            <a:pPr lvl="1"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GB" sz="20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1280 x 720, 50 fps and 10 seconds duration</a:t>
            </a:r>
          </a:p>
        </p:txBody>
      </p:sp>
      <p:sp>
        <p:nvSpPr>
          <p:cNvPr id="5" name="Retângulo 4"/>
          <p:cNvSpPr/>
          <p:nvPr/>
        </p:nvSpPr>
        <p:spPr>
          <a:xfrm>
            <a:off x="0" y="6242796"/>
            <a:ext cx="12192000" cy="400050"/>
          </a:xfrm>
          <a:prstGeom prst="rect">
            <a:avLst/>
          </a:prstGeom>
          <a:gradFill flip="none" rotWithShape="1">
            <a:gsLst>
              <a:gs pos="49000">
                <a:schemeClr val="accent1">
                  <a:lumMod val="67000"/>
                </a:schemeClr>
              </a:gs>
              <a:gs pos="100000">
                <a:schemeClr val="accent1">
                  <a:alpha val="0"/>
                  <a:lumMod val="100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4004615" y="6273544"/>
            <a:ext cx="77975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600" dirty="0">
                <a:solidFill>
                  <a:schemeClr val="bg1"/>
                </a:solidFill>
                <a:latin typeface="Calibri" panose="020F0502020204030204" pitchFamily="34" charset="0"/>
              </a:rPr>
              <a:t>Electrical Engineering, Mathematics and Computer Science Department - EEMCS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557213" y="114311"/>
            <a:ext cx="10358438" cy="7126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4000" dirty="0" smtClean="0">
                <a:latin typeface="Impact" panose="020B0806030902050204" pitchFamily="34" charset="0"/>
              </a:rPr>
              <a:t>Experiment</a:t>
            </a:r>
            <a:endParaRPr lang="pt-BR" dirty="0">
              <a:latin typeface="Impact" panose="020B0806030902050204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35" y="6062889"/>
            <a:ext cx="1398002" cy="579957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4"/>
          <a:srcRect l="31490" t="45748" r="27150" b="27203"/>
          <a:stretch/>
        </p:blipFill>
        <p:spPr>
          <a:xfrm>
            <a:off x="2808583" y="3001242"/>
            <a:ext cx="8107068" cy="2980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21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6242796"/>
            <a:ext cx="12192000" cy="400050"/>
          </a:xfrm>
          <a:prstGeom prst="rect">
            <a:avLst/>
          </a:prstGeom>
          <a:gradFill flip="none" rotWithShape="1">
            <a:gsLst>
              <a:gs pos="49000">
                <a:schemeClr val="accent1">
                  <a:lumMod val="67000"/>
                </a:schemeClr>
              </a:gs>
              <a:gs pos="100000">
                <a:schemeClr val="accent1">
                  <a:alpha val="0"/>
                  <a:lumMod val="100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4004615" y="6273544"/>
            <a:ext cx="77975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600" dirty="0">
                <a:solidFill>
                  <a:schemeClr val="bg1"/>
                </a:solidFill>
                <a:latin typeface="Calibri" panose="020F0502020204030204" pitchFamily="34" charset="0"/>
              </a:rPr>
              <a:t>Electrical Engineering, Mathematics and Computer Science Department - EEMCS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557213" y="114311"/>
            <a:ext cx="10358438" cy="7126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4000" dirty="0" smtClean="0">
                <a:latin typeface="Impact" panose="020B0806030902050204" pitchFamily="34" charset="0"/>
              </a:rPr>
              <a:t>Experiment</a:t>
            </a:r>
            <a:endParaRPr lang="pt-BR" dirty="0">
              <a:latin typeface="Impact" panose="020B0806030902050204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35" y="6062889"/>
            <a:ext cx="1398002" cy="579957"/>
          </a:xfrm>
          <a:prstGeom prst="rect">
            <a:avLst/>
          </a:prstGeom>
        </p:spPr>
      </p:pic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3103224"/>
              </p:ext>
            </p:extLst>
          </p:nvPr>
        </p:nvGraphicFramePr>
        <p:xfrm>
          <a:off x="8224651" y="425184"/>
          <a:ext cx="3752490" cy="53978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9191"/>
                <a:gridCol w="959371"/>
                <a:gridCol w="779488"/>
                <a:gridCol w="854440"/>
              </a:tblGrid>
              <a:tr h="241808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Combination</a:t>
                      </a:r>
                      <a:endParaRPr lang="pt-BR" sz="11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Packet Loss</a:t>
                      </a:r>
                      <a:endParaRPr lang="pt-BR" sz="11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Blocky</a:t>
                      </a:r>
                      <a:endParaRPr lang="pt-BR" sz="11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Blurry</a:t>
                      </a:r>
                      <a:endParaRPr lang="pt-BR" sz="1100" dirty="0"/>
                    </a:p>
                  </a:txBody>
                  <a:tcPr marL="62752" marR="62752" marT="31376" marB="31376"/>
                </a:tc>
              </a:tr>
              <a:tr h="25780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0.0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0.0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0.0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</a:tr>
              <a:tr h="25780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2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0.0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0.6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0.0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</a:tr>
              <a:tr h="25780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3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0.0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0.0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0.6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</a:tr>
              <a:tr h="25780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4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8.1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0.0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0.0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</a:tr>
              <a:tr h="25780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5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0.7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0.0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0.4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</a:tr>
              <a:tr h="25780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6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8.1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0.0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0.4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</a:tr>
              <a:tr h="25780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7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0.7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0.0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0.6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</a:tr>
              <a:tr h="25780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8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8.1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0.0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0.6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</a:tr>
              <a:tr h="25780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9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0.7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0.4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0.0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</a:tr>
              <a:tr h="25780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10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8.1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0.4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0.0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</a:tr>
              <a:tr h="25780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11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0.7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0.4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0.4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</a:tr>
              <a:tr h="25780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12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8.1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0.4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0.4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</a:tr>
              <a:tr h="25780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13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0.7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0.4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0.6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</a:tr>
              <a:tr h="25780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14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8.1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0.4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0.6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</a:tr>
              <a:tr h="25780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15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0.7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0.6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0.0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</a:tr>
              <a:tr h="25780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16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8.1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0.6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0.0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</a:tr>
              <a:tr h="25780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17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0.7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0.6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0.4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</a:tr>
              <a:tr h="25780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18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8.1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0.6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0.4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</a:tr>
              <a:tr h="25780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19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0.7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0.6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0.6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</a:tr>
              <a:tr h="25780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20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8.1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0.6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0.6</a:t>
                      </a:r>
                      <a:endParaRPr lang="pt-BR" sz="1200" dirty="0"/>
                    </a:p>
                  </a:txBody>
                  <a:tcPr marL="62752" marR="62752" marT="31376" marB="31376"/>
                </a:tc>
              </a:tr>
            </a:tbl>
          </a:graphicData>
        </a:graphic>
      </p:graphicFrame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2371726" y="1080000"/>
            <a:ext cx="5737954" cy="516279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GB" sz="24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Artefacts</a:t>
            </a:r>
          </a:p>
          <a:p>
            <a:pPr lvl="1"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GB" sz="20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Packet Loss, blockiness and blurriness</a:t>
            </a:r>
          </a:p>
          <a:p>
            <a:pPr lvl="1"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These artefacts can be </a:t>
            </a:r>
            <a:r>
              <a:rPr lang="en-US" sz="20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considered among t</a:t>
            </a:r>
            <a:r>
              <a:rPr lang="en-US" sz="20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he </a:t>
            </a:r>
            <a:r>
              <a:rPr lang="en-US" sz="2000" dirty="0">
                <a:solidFill>
                  <a:srgbClr val="404040"/>
                </a:solidFill>
                <a:latin typeface="Calibri" panose="020F0502020204030204" pitchFamily="34" charset="0"/>
              </a:rPr>
              <a:t>most </a:t>
            </a:r>
            <a:r>
              <a:rPr lang="en-US" sz="20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relevant </a:t>
            </a:r>
            <a:r>
              <a:rPr lang="en-US" sz="2000" dirty="0">
                <a:solidFill>
                  <a:srgbClr val="404040"/>
                </a:solidFill>
                <a:latin typeface="Calibri" panose="020F0502020204030204" pitchFamily="34" charset="0"/>
              </a:rPr>
              <a:t>for digital video applications</a:t>
            </a:r>
          </a:p>
          <a:p>
            <a:pPr lvl="1"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Blockiness </a:t>
            </a:r>
            <a:r>
              <a:rPr lang="en-US" sz="2000" dirty="0">
                <a:solidFill>
                  <a:srgbClr val="404040"/>
                </a:solidFill>
                <a:latin typeface="Calibri" panose="020F0502020204030204" pitchFamily="34" charset="0"/>
              </a:rPr>
              <a:t>and blurriness strengths </a:t>
            </a:r>
            <a:r>
              <a:rPr lang="en-US" sz="20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and, packet loss ratios have </a:t>
            </a:r>
            <a:r>
              <a:rPr lang="en-US" sz="2000" dirty="0">
                <a:solidFill>
                  <a:srgbClr val="404040"/>
                </a:solidFill>
                <a:latin typeface="Calibri" panose="020F0502020204030204" pitchFamily="34" charset="0"/>
              </a:rPr>
              <a:t>been used in previous </a:t>
            </a:r>
            <a:r>
              <a:rPr lang="en-US" sz="20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experiments</a:t>
            </a:r>
            <a:endParaRPr lang="en-GB" sz="2000" dirty="0" smtClean="0">
              <a:solidFill>
                <a:srgbClr val="40404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54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6242796"/>
            <a:ext cx="12192000" cy="400050"/>
          </a:xfrm>
          <a:prstGeom prst="rect">
            <a:avLst/>
          </a:prstGeom>
          <a:gradFill flip="none" rotWithShape="1">
            <a:gsLst>
              <a:gs pos="49000">
                <a:schemeClr val="accent1">
                  <a:lumMod val="67000"/>
                </a:schemeClr>
              </a:gs>
              <a:gs pos="100000">
                <a:schemeClr val="accent1">
                  <a:alpha val="0"/>
                  <a:lumMod val="100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4004615" y="6273544"/>
            <a:ext cx="77975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600" dirty="0">
                <a:solidFill>
                  <a:schemeClr val="bg1"/>
                </a:solidFill>
                <a:latin typeface="Calibri" panose="020F0502020204030204" pitchFamily="34" charset="0"/>
              </a:rPr>
              <a:t>Electrical Engineering, Mathematics and Computer Science Department - EEMCS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557213" y="114311"/>
            <a:ext cx="10358438" cy="7126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4000" dirty="0" smtClean="0">
                <a:latin typeface="Impact" panose="020B0806030902050204" pitchFamily="34" charset="0"/>
              </a:rPr>
              <a:t>Experiment</a:t>
            </a:r>
            <a:endParaRPr lang="pt-BR" dirty="0">
              <a:latin typeface="Impact" panose="020B0806030902050204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35" y="6062889"/>
            <a:ext cx="1398002" cy="579957"/>
          </a:xfrm>
          <a:prstGeom prst="rect">
            <a:avLst/>
          </a:prstGeom>
        </p:spPr>
      </p:pic>
      <p:sp>
        <p:nvSpPr>
          <p:cNvPr id="10" name="Espaço Reservado para Conteúdo 2"/>
          <p:cNvSpPr>
            <a:spLocks noGrp="1"/>
          </p:cNvSpPr>
          <p:nvPr>
            <p:ph idx="1"/>
          </p:nvPr>
        </p:nvSpPr>
        <p:spPr>
          <a:xfrm>
            <a:off x="2371725" y="1124262"/>
            <a:ext cx="9578227" cy="466556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For each test sequence</a:t>
            </a:r>
          </a:p>
          <a:p>
            <a:pPr lvl="1"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MOS (mean opinion score)</a:t>
            </a:r>
          </a:p>
          <a:p>
            <a:pPr lvl="1"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Standard deviation</a:t>
            </a:r>
          </a:p>
          <a:p>
            <a:pPr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ANOVA</a:t>
            </a:r>
          </a:p>
          <a:p>
            <a:pPr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T-Test</a:t>
            </a:r>
            <a:endParaRPr lang="en-US" sz="2400" dirty="0" smtClean="0">
              <a:solidFill>
                <a:srgbClr val="40404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endParaRPr lang="en-US" sz="2400" dirty="0" smtClean="0">
              <a:solidFill>
                <a:srgbClr val="40404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22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6242796"/>
            <a:ext cx="12192000" cy="400050"/>
          </a:xfrm>
          <a:prstGeom prst="rect">
            <a:avLst/>
          </a:prstGeom>
          <a:gradFill flip="none" rotWithShape="1">
            <a:gsLst>
              <a:gs pos="49000">
                <a:schemeClr val="accent1">
                  <a:lumMod val="67000"/>
                </a:schemeClr>
              </a:gs>
              <a:gs pos="100000">
                <a:schemeClr val="accent1">
                  <a:alpha val="0"/>
                  <a:lumMod val="100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4004615" y="6273544"/>
            <a:ext cx="77975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600" dirty="0">
                <a:solidFill>
                  <a:schemeClr val="bg1"/>
                </a:solidFill>
                <a:latin typeface="Calibri" panose="020F0502020204030204" pitchFamily="34" charset="0"/>
              </a:rPr>
              <a:t>Electrical Engineering, Mathematics and Computer Science Department - EEMCS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557213" y="114311"/>
            <a:ext cx="10358438" cy="7126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4000" dirty="0" smtClean="0">
                <a:latin typeface="Impact" panose="020B0806030902050204" pitchFamily="34" charset="0"/>
              </a:rPr>
              <a:t>Experiment</a:t>
            </a:r>
            <a:endParaRPr lang="pt-BR" dirty="0">
              <a:latin typeface="Impact" panose="020B0806030902050204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35" y="6062889"/>
            <a:ext cx="1398002" cy="579957"/>
          </a:xfrm>
          <a:prstGeom prst="rect">
            <a:avLst/>
          </a:prstGeom>
        </p:spPr>
      </p:pic>
      <p:sp>
        <p:nvSpPr>
          <p:cNvPr id="10" name="Espaço Reservado para Conteúdo 2"/>
          <p:cNvSpPr>
            <a:spLocks noGrp="1"/>
          </p:cNvSpPr>
          <p:nvPr>
            <p:ph idx="1"/>
          </p:nvPr>
        </p:nvSpPr>
        <p:spPr>
          <a:xfrm>
            <a:off x="2371725" y="1229193"/>
            <a:ext cx="9578227" cy="456063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Blockiness</a:t>
            </a:r>
            <a:r>
              <a:rPr lang="en-US" sz="2000" dirty="0">
                <a:solidFill>
                  <a:srgbClr val="404040"/>
                </a:solidFill>
                <a:latin typeface="Calibri" panose="020F0502020204030204" pitchFamily="34" charset="0"/>
              </a:rPr>
              <a:t>, blurriness and packet </a:t>
            </a:r>
            <a:r>
              <a:rPr lang="en-US" sz="20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loss artefacts, for </a:t>
            </a:r>
            <a:r>
              <a:rPr lang="en-US" sz="2000" dirty="0">
                <a:solidFill>
                  <a:srgbClr val="404040"/>
                </a:solidFill>
                <a:latin typeface="Calibri" panose="020F0502020204030204" pitchFamily="34" charset="0"/>
              </a:rPr>
              <a:t>the same </a:t>
            </a:r>
            <a:r>
              <a:rPr lang="en-US" sz="20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video:</a:t>
            </a:r>
            <a:endParaRPr lang="en-US" sz="2000" dirty="0">
              <a:solidFill>
                <a:srgbClr val="404040"/>
              </a:solidFill>
              <a:latin typeface="Calibri" panose="020F0502020204030204" pitchFamily="34" charset="0"/>
            </a:endParaRPr>
          </a:p>
          <a:p>
            <a:pPr lvl="1" algn="just"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US" sz="1800" u="sng" dirty="0" smtClean="0">
                <a:solidFill>
                  <a:srgbClr val="404040"/>
                </a:solidFill>
                <a:latin typeface="Calibri" panose="020F0502020204030204" pitchFamily="34" charset="0"/>
              </a:rPr>
              <a:t>Park Joy</a:t>
            </a:r>
            <a:r>
              <a:rPr lang="en-US" sz="18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: there were a statistically significant difference between </a:t>
            </a:r>
            <a:r>
              <a:rPr lang="en-US" sz="1800" dirty="0">
                <a:solidFill>
                  <a:srgbClr val="404040"/>
                </a:solidFill>
                <a:latin typeface="Calibri" panose="020F0502020204030204" pitchFamily="34" charset="0"/>
              </a:rPr>
              <a:t>artefacts as determined by one-way ANOVA (</a:t>
            </a:r>
            <a:r>
              <a:rPr lang="en-US" sz="18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F(2,66)=4.730, p&lt;0.05). </a:t>
            </a:r>
          </a:p>
          <a:p>
            <a:pPr lvl="1" algn="just"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US" sz="18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A T-Test revealed that had statically significant difference between blockiness (M=51.96) and blurriness ((M=32.74), t(44)=2.015, p=0.005) artefacts and, between blockiness (M=51.96) and packet loss ((M=38.70), t(44)=2.105, p=0.019) artefacts. </a:t>
            </a:r>
          </a:p>
          <a:p>
            <a:pPr lvl="1" algn="just"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US" sz="18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There were no statistically significant differences between the blurriness (M=32.74) and packet loss (M=38.70) artefacts, where p=0.412.</a:t>
            </a:r>
          </a:p>
        </p:txBody>
      </p:sp>
    </p:spTree>
    <p:extLst>
      <p:ext uri="{BB962C8B-B14F-4D97-AF65-F5344CB8AC3E}">
        <p14:creationId xmlns:p14="http://schemas.microsoft.com/office/powerpoint/2010/main" val="138073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6242796"/>
            <a:ext cx="12192000" cy="400050"/>
          </a:xfrm>
          <a:prstGeom prst="rect">
            <a:avLst/>
          </a:prstGeom>
          <a:gradFill flip="none" rotWithShape="1">
            <a:gsLst>
              <a:gs pos="49000">
                <a:schemeClr val="accent1">
                  <a:lumMod val="67000"/>
                </a:schemeClr>
              </a:gs>
              <a:gs pos="100000">
                <a:schemeClr val="accent1">
                  <a:alpha val="0"/>
                  <a:lumMod val="100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4004615" y="6273544"/>
            <a:ext cx="77975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600" dirty="0">
                <a:solidFill>
                  <a:schemeClr val="bg1"/>
                </a:solidFill>
                <a:latin typeface="Calibri" panose="020F0502020204030204" pitchFamily="34" charset="0"/>
              </a:rPr>
              <a:t>Electrical Engineering, Mathematics and Computer Science Department - EEMCS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557213" y="114311"/>
            <a:ext cx="10358438" cy="7126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4000" dirty="0" smtClean="0">
                <a:latin typeface="Impact" panose="020B0806030902050204" pitchFamily="34" charset="0"/>
              </a:rPr>
              <a:t>Experiment</a:t>
            </a:r>
            <a:endParaRPr lang="pt-BR" dirty="0">
              <a:latin typeface="Impact" panose="020B0806030902050204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35" y="6062889"/>
            <a:ext cx="1398002" cy="579957"/>
          </a:xfrm>
          <a:prstGeom prst="rect">
            <a:avLst/>
          </a:prstGeom>
        </p:spPr>
      </p:pic>
      <p:sp>
        <p:nvSpPr>
          <p:cNvPr id="10" name="Espaço Reservado para Conteúdo 2"/>
          <p:cNvSpPr>
            <a:spLocks noGrp="1"/>
          </p:cNvSpPr>
          <p:nvPr>
            <p:ph idx="1"/>
          </p:nvPr>
        </p:nvSpPr>
        <p:spPr>
          <a:xfrm>
            <a:off x="2371725" y="1229193"/>
            <a:ext cx="9578227" cy="456063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Blockiness</a:t>
            </a:r>
            <a:r>
              <a:rPr lang="en-US" sz="2000" dirty="0">
                <a:solidFill>
                  <a:srgbClr val="404040"/>
                </a:solidFill>
                <a:latin typeface="Calibri" panose="020F0502020204030204" pitchFamily="34" charset="0"/>
              </a:rPr>
              <a:t>, blurriness and packet loss </a:t>
            </a:r>
            <a:r>
              <a:rPr lang="en-US" sz="20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artefacts, </a:t>
            </a:r>
            <a:r>
              <a:rPr lang="en-US" sz="2000" dirty="0">
                <a:solidFill>
                  <a:srgbClr val="404040"/>
                </a:solidFill>
                <a:latin typeface="Calibri" panose="020F0502020204030204" pitchFamily="34" charset="0"/>
              </a:rPr>
              <a:t>for the same video:</a:t>
            </a:r>
          </a:p>
          <a:p>
            <a:pPr lvl="1" algn="just"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US" sz="1800" u="sng" dirty="0" smtClean="0">
                <a:solidFill>
                  <a:srgbClr val="404040"/>
                </a:solidFill>
                <a:latin typeface="Calibri" panose="020F0502020204030204" pitchFamily="34" charset="0"/>
              </a:rPr>
              <a:t>Park Run</a:t>
            </a:r>
            <a:r>
              <a:rPr lang="en-US" sz="18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: there were a statistically significant difference between </a:t>
            </a:r>
            <a:r>
              <a:rPr lang="en-US" sz="1800" dirty="0">
                <a:solidFill>
                  <a:srgbClr val="404040"/>
                </a:solidFill>
                <a:latin typeface="Calibri" panose="020F0502020204030204" pitchFamily="34" charset="0"/>
              </a:rPr>
              <a:t>artefacts as determined by one-way ANOVA (</a:t>
            </a:r>
            <a:r>
              <a:rPr lang="en-US" sz="18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F(2,66)=19.959, p&lt;0.05). </a:t>
            </a:r>
          </a:p>
          <a:p>
            <a:pPr lvl="1" algn="just"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US" sz="18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A T-Test revealed that had statically significant difference between blurriness (M=58.08) and packet loss ((M=20.52) (t(44)=2.015, p=0.000) artefacts and, between blockiness (M=53.35) and packet loss ((M=20.52), (t(44)=2.105, p=0.000) artefacts. </a:t>
            </a:r>
          </a:p>
          <a:p>
            <a:pPr lvl="1" algn="just"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US" sz="18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There were no statistically significant differences between the blurriness (M=58.08) and blockiness (M=53.35) artefacts, where p=0.494.</a:t>
            </a:r>
          </a:p>
        </p:txBody>
      </p:sp>
    </p:spTree>
    <p:extLst>
      <p:ext uri="{BB962C8B-B14F-4D97-AF65-F5344CB8AC3E}">
        <p14:creationId xmlns:p14="http://schemas.microsoft.com/office/powerpoint/2010/main" val="64994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6242796"/>
            <a:ext cx="12192000" cy="400050"/>
          </a:xfrm>
          <a:prstGeom prst="rect">
            <a:avLst/>
          </a:prstGeom>
          <a:gradFill flip="none" rotWithShape="1">
            <a:gsLst>
              <a:gs pos="49000">
                <a:schemeClr val="accent1">
                  <a:lumMod val="67000"/>
                </a:schemeClr>
              </a:gs>
              <a:gs pos="100000">
                <a:schemeClr val="accent1">
                  <a:alpha val="0"/>
                  <a:lumMod val="100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4004615" y="6273544"/>
            <a:ext cx="77975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600" dirty="0">
                <a:solidFill>
                  <a:schemeClr val="bg1"/>
                </a:solidFill>
                <a:latin typeface="Calibri" panose="020F0502020204030204" pitchFamily="34" charset="0"/>
              </a:rPr>
              <a:t>Electrical Engineering, Mathematics and Computer Science Department - EEMCS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557213" y="114311"/>
            <a:ext cx="10358438" cy="7126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4000" dirty="0" smtClean="0">
                <a:latin typeface="Impact" panose="020B0806030902050204" pitchFamily="34" charset="0"/>
              </a:rPr>
              <a:t>Experiment</a:t>
            </a:r>
            <a:endParaRPr lang="pt-BR" dirty="0">
              <a:latin typeface="Impact" panose="020B0806030902050204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35" y="6062889"/>
            <a:ext cx="1398002" cy="579957"/>
          </a:xfrm>
          <a:prstGeom prst="rect">
            <a:avLst/>
          </a:prstGeom>
        </p:spPr>
      </p:pic>
      <p:sp>
        <p:nvSpPr>
          <p:cNvPr id="10" name="Espaço Reservado para Conteúdo 2"/>
          <p:cNvSpPr>
            <a:spLocks noGrp="1"/>
          </p:cNvSpPr>
          <p:nvPr>
            <p:ph idx="1"/>
          </p:nvPr>
        </p:nvSpPr>
        <p:spPr>
          <a:xfrm>
            <a:off x="2371725" y="1229193"/>
            <a:ext cx="9578227" cy="456063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Blockiness</a:t>
            </a:r>
            <a:r>
              <a:rPr lang="en-US" sz="2000" dirty="0">
                <a:solidFill>
                  <a:srgbClr val="404040"/>
                </a:solidFill>
                <a:latin typeface="Calibri" panose="020F0502020204030204" pitchFamily="34" charset="0"/>
              </a:rPr>
              <a:t>, blurriness and packet loss </a:t>
            </a:r>
            <a:r>
              <a:rPr lang="en-US" sz="20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artefacts, </a:t>
            </a:r>
            <a:r>
              <a:rPr lang="en-US" sz="2000" dirty="0">
                <a:solidFill>
                  <a:srgbClr val="404040"/>
                </a:solidFill>
                <a:latin typeface="Calibri" panose="020F0502020204030204" pitchFamily="34" charset="0"/>
              </a:rPr>
              <a:t>for the same video:</a:t>
            </a:r>
          </a:p>
          <a:p>
            <a:pPr lvl="1" algn="just"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US" sz="1800" u="sng" dirty="0" smtClean="0">
                <a:solidFill>
                  <a:srgbClr val="404040"/>
                </a:solidFill>
                <a:latin typeface="Calibri" panose="020F0502020204030204" pitchFamily="34" charset="0"/>
              </a:rPr>
              <a:t>Romeo and Juliet</a:t>
            </a:r>
            <a:r>
              <a:rPr lang="en-US" sz="18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: there were a statistically significant difference between </a:t>
            </a:r>
            <a:r>
              <a:rPr lang="en-US" sz="1800" dirty="0">
                <a:solidFill>
                  <a:srgbClr val="404040"/>
                </a:solidFill>
                <a:latin typeface="Calibri" panose="020F0502020204030204" pitchFamily="34" charset="0"/>
              </a:rPr>
              <a:t>artefacts as determined by one-way ANOVA (</a:t>
            </a:r>
            <a:r>
              <a:rPr lang="en-US" sz="18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F(2,66)=16.979, p&lt;0.05). </a:t>
            </a:r>
          </a:p>
          <a:p>
            <a:pPr lvl="1" algn="just"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US" sz="18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A T-Test revealed that had statically significant difference between blurriness (M=12.74) and blockiness ((M=45.56), t(44)=2.015, p=0.000) artefacts and, between blurriness (M=12.74) and packet loss ((M=43.96), t(44)=2.105, p=0.000) artefacts. </a:t>
            </a:r>
          </a:p>
          <a:p>
            <a:pPr lvl="1" algn="just"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US" sz="18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There were no statistically significant differences between the blockiness (M=45.56) and packet loss (M=43.96) artefacts, where p=0.808.</a:t>
            </a:r>
          </a:p>
        </p:txBody>
      </p:sp>
    </p:spTree>
    <p:extLst>
      <p:ext uri="{BB962C8B-B14F-4D97-AF65-F5344CB8AC3E}">
        <p14:creationId xmlns:p14="http://schemas.microsoft.com/office/powerpoint/2010/main" val="43911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6242796"/>
            <a:ext cx="12192000" cy="400050"/>
          </a:xfrm>
          <a:prstGeom prst="rect">
            <a:avLst/>
          </a:prstGeom>
          <a:gradFill flip="none" rotWithShape="1">
            <a:gsLst>
              <a:gs pos="49000">
                <a:schemeClr val="accent1">
                  <a:lumMod val="67000"/>
                </a:schemeClr>
              </a:gs>
              <a:gs pos="100000">
                <a:schemeClr val="accent1">
                  <a:alpha val="0"/>
                  <a:lumMod val="10000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4004615" y="6273544"/>
            <a:ext cx="77975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600" dirty="0">
                <a:solidFill>
                  <a:schemeClr val="bg1"/>
                </a:solidFill>
                <a:latin typeface="Calibri" panose="020F0502020204030204" pitchFamily="34" charset="0"/>
              </a:rPr>
              <a:t>Electrical Engineering, Mathematics and Computer Science Department - EEMCS</a:t>
            </a:r>
            <a:endParaRPr lang="pt-BR" sz="16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557213" y="114311"/>
            <a:ext cx="10358438" cy="7126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4000" dirty="0" smtClean="0">
                <a:latin typeface="Impact" panose="020B0806030902050204" pitchFamily="34" charset="0"/>
              </a:rPr>
              <a:t>Experiment</a:t>
            </a:r>
            <a:endParaRPr lang="pt-BR" dirty="0">
              <a:latin typeface="Impact" panose="020B0806030902050204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35" y="6062889"/>
            <a:ext cx="1398002" cy="579957"/>
          </a:xfrm>
          <a:prstGeom prst="rect">
            <a:avLst/>
          </a:prstGeom>
        </p:spPr>
      </p:pic>
      <p:sp>
        <p:nvSpPr>
          <p:cNvPr id="10" name="Espaço Reservado para Conteúdo 2"/>
          <p:cNvSpPr>
            <a:spLocks noGrp="1"/>
          </p:cNvSpPr>
          <p:nvPr>
            <p:ph idx="1"/>
          </p:nvPr>
        </p:nvSpPr>
        <p:spPr>
          <a:xfrm>
            <a:off x="2371725" y="1229193"/>
            <a:ext cx="9578227" cy="456063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Blockiness</a:t>
            </a:r>
            <a:r>
              <a:rPr lang="en-US" sz="2000" dirty="0">
                <a:solidFill>
                  <a:srgbClr val="404040"/>
                </a:solidFill>
                <a:latin typeface="Calibri" panose="020F0502020204030204" pitchFamily="34" charset="0"/>
              </a:rPr>
              <a:t>, blurriness and packet loss </a:t>
            </a:r>
            <a:r>
              <a:rPr lang="en-US" sz="20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artefacts, </a:t>
            </a:r>
            <a:r>
              <a:rPr lang="en-US" sz="2000" dirty="0">
                <a:solidFill>
                  <a:srgbClr val="404040"/>
                </a:solidFill>
                <a:latin typeface="Calibri" panose="020F0502020204030204" pitchFamily="34" charset="0"/>
              </a:rPr>
              <a:t>for the same video:</a:t>
            </a:r>
          </a:p>
          <a:p>
            <a:pPr lvl="1" algn="just"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US" sz="1800" u="sng" dirty="0" smtClean="0">
                <a:solidFill>
                  <a:srgbClr val="404040"/>
                </a:solidFill>
                <a:latin typeface="Calibri" panose="020F0502020204030204" pitchFamily="34" charset="0"/>
              </a:rPr>
              <a:t>Barbecue</a:t>
            </a:r>
            <a:r>
              <a:rPr lang="en-US" sz="18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: there were a statistically significant difference between </a:t>
            </a:r>
            <a:r>
              <a:rPr lang="en-US" sz="1800" dirty="0">
                <a:solidFill>
                  <a:srgbClr val="404040"/>
                </a:solidFill>
                <a:latin typeface="Calibri" panose="020F0502020204030204" pitchFamily="34" charset="0"/>
              </a:rPr>
              <a:t>artefacts as determined by one-way ANOVA (</a:t>
            </a:r>
            <a:r>
              <a:rPr lang="en-US" sz="18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F(2,66)=14.997, p&lt;0.05). </a:t>
            </a:r>
          </a:p>
          <a:p>
            <a:pPr lvl="1" algn="just">
              <a:lnSpc>
                <a:spcPct val="150000"/>
              </a:lnSpc>
              <a:buSzPct val="70000"/>
              <a:buFont typeface="Wingdings" panose="05000000000000000000" pitchFamily="2" charset="2"/>
              <a:buChar char="ü"/>
            </a:pPr>
            <a:r>
              <a:rPr lang="en-US" sz="1800" dirty="0" smtClean="0">
                <a:solidFill>
                  <a:srgbClr val="404040"/>
                </a:solidFill>
                <a:latin typeface="Calibri" panose="020F0502020204030204" pitchFamily="34" charset="0"/>
              </a:rPr>
              <a:t>A T-Test revealed that had statically significant difference between blurriness (M=25.26) and blockiness ((M=60.60), t(44)=2.015, p=0.000) artefacts, between blurriness (M=25.26) and packet loss ((M=41.86), t(44)=2.105, p=0.025) artefacts and, between blockiness (M=60.60) and packet loss ((M=41.86), t(44)=2.105, p=0.000) artefacts.</a:t>
            </a:r>
          </a:p>
        </p:txBody>
      </p:sp>
    </p:spTree>
    <p:extLst>
      <p:ext uri="{BB962C8B-B14F-4D97-AF65-F5344CB8AC3E}">
        <p14:creationId xmlns:p14="http://schemas.microsoft.com/office/powerpoint/2010/main" val="206750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1209</TotalTime>
  <Words>1052</Words>
  <Application>Microsoft Office PowerPoint</Application>
  <PresentationFormat>Widescreen</PresentationFormat>
  <Paragraphs>258</Paragraphs>
  <Slides>13</Slides>
  <Notes>11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Century Gothic</vt:lpstr>
      <vt:lpstr>Impact</vt:lpstr>
      <vt:lpstr>Wingdings</vt:lpstr>
      <vt:lpstr>Wingdings 3</vt:lpstr>
      <vt:lpstr>Cacho</vt:lpstr>
      <vt:lpstr>Experiment 3 summary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Particular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 3 VARIUM</dc:title>
  <dc:creator>Alexandre Fieno</dc:creator>
  <cp:lastModifiedBy>Alexandre Fieno</cp:lastModifiedBy>
  <cp:revision>81</cp:revision>
  <dcterms:created xsi:type="dcterms:W3CDTF">2013-09-22T10:34:54Z</dcterms:created>
  <dcterms:modified xsi:type="dcterms:W3CDTF">2013-11-04T14:36:44Z</dcterms:modified>
</cp:coreProperties>
</file>