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256" r:id="rId2"/>
    <p:sldId id="259" r:id="rId3"/>
    <p:sldId id="258" r:id="rId4"/>
    <p:sldId id="262" r:id="rId5"/>
    <p:sldId id="264" r:id="rId6"/>
    <p:sldId id="263" r:id="rId7"/>
    <p:sldId id="266" r:id="rId8"/>
    <p:sldId id="267" r:id="rId9"/>
    <p:sldId id="268" r:id="rId10"/>
    <p:sldId id="265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664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0C153-18CB-43BC-9EDD-9F61EA32D0D2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ACE0D-21DD-456B-8364-19A816B8B7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33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ACE0D-21DD-456B-8364-19A816B8B76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3444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ACE0D-21DD-456B-8364-19A816B8B766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573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ACE0D-21DD-456B-8364-19A816B8B766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42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ACE0D-21DD-456B-8364-19A816B8B76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23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ACE0D-21DD-456B-8364-19A816B8B766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826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ACE0D-21DD-456B-8364-19A816B8B766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90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ACE0D-21DD-456B-8364-19A816B8B76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31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ACE0D-21DD-456B-8364-19A816B8B766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133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ACE0D-21DD-456B-8364-19A816B8B76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877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ACE0D-21DD-456B-8364-19A816B8B766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66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ACE0D-21DD-456B-8364-19A816B8B766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84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35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98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76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416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1062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775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332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53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1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01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94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24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139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15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70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FB1F5-9A8A-4AC5-847A-228B2B75BBE6}" type="datetimeFigureOut">
              <a:rPr lang="pt-BR" smtClean="0"/>
              <a:t>04/11/2013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8E7BD5-A60B-4D98-815E-6CD92FD49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85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74925" y="1971675"/>
            <a:ext cx="8915399" cy="2262781"/>
          </a:xfrm>
        </p:spPr>
        <p:txBody>
          <a:bodyPr/>
          <a:lstStyle/>
          <a:p>
            <a:pPr algn="r"/>
            <a:r>
              <a:rPr lang="en-GB" dirty="0" smtClean="0">
                <a:latin typeface="Impact" panose="020B0806030902050204" pitchFamily="34" charset="0"/>
              </a:rPr>
              <a:t>Experiment 3</a:t>
            </a:r>
            <a:br>
              <a:rPr lang="en-GB" dirty="0" smtClean="0">
                <a:latin typeface="Impact" panose="020B0806030902050204" pitchFamily="34" charset="0"/>
              </a:rPr>
            </a:br>
            <a:r>
              <a:rPr lang="en-GB" sz="2800" dirty="0" smtClean="0">
                <a:latin typeface="Impact" panose="020B0806030902050204" pitchFamily="34" charset="0"/>
              </a:rPr>
              <a:t>summary</a:t>
            </a:r>
            <a:endParaRPr lang="pt-BR" dirty="0">
              <a:latin typeface="Impact" panose="020B080603090205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70986" y="5214937"/>
            <a:ext cx="2319338" cy="442913"/>
          </a:xfrm>
        </p:spPr>
        <p:txBody>
          <a:bodyPr/>
          <a:lstStyle/>
          <a:p>
            <a:pPr algn="r"/>
            <a:r>
              <a:rPr lang="en-GB" dirty="0" smtClean="0"/>
              <a:t>Alexandre Fieno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08" y="202019"/>
            <a:ext cx="1398002" cy="57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2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Experiment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229193"/>
            <a:ext cx="9578227" cy="45606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Blockiness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, blurriness and packet loss 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artefacts,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for the same video:</a:t>
            </a: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u="sng" dirty="0" smtClean="0">
                <a:solidFill>
                  <a:srgbClr val="404040"/>
                </a:solidFill>
                <a:latin typeface="Calibri" panose="020F0502020204030204" pitchFamily="34" charset="0"/>
              </a:rPr>
              <a:t>Into Tree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: 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there were no 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a statistically significant difference between 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artefacts 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as determined by one-way ANOVA (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F(2,66) 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= 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0.888, p=0.416)</a:t>
            </a: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u="sng" dirty="0" smtClean="0">
                <a:solidFill>
                  <a:srgbClr val="404040"/>
                </a:solidFill>
                <a:latin typeface="Calibri" panose="020F0502020204030204" pitchFamily="34" charset="0"/>
              </a:rPr>
              <a:t>Cactus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: 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there 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were no 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a statistically significant difference between artefacts as determined by one-way ANOVA (F(2,66) = 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1.043, p=0.358)</a:t>
            </a: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u="sng" dirty="0" smtClean="0">
                <a:solidFill>
                  <a:srgbClr val="404040"/>
                </a:solidFill>
                <a:latin typeface="Calibri" panose="020F0502020204030204" pitchFamily="34" charset="0"/>
              </a:rPr>
              <a:t>Basketball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: 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there 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were no 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a statistically significant difference between artefacts as determined by one-way ANOVA (F(2,66) = 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3.104, p=0.051)</a:t>
            </a:r>
            <a:endParaRPr lang="en-US" sz="1800" dirty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60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Experiment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229193"/>
            <a:ext cx="9578227" cy="45606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Blurriness artefact,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for 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different videos:</a:t>
            </a:r>
            <a:endParaRPr lang="en-US" sz="2000" dirty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u="sng" dirty="0" smtClean="0">
                <a:solidFill>
                  <a:srgbClr val="404040"/>
                </a:solidFill>
                <a:latin typeface="Calibri" panose="020F0502020204030204" pitchFamily="34" charset="0"/>
              </a:rPr>
              <a:t>Blurriness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: There were a statistically significant difference between videos sequences as 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determined by one-way ANOVA (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F(6,154)=6.851, p&lt;0.05)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63577"/>
              </p:ext>
            </p:extLst>
          </p:nvPr>
        </p:nvGraphicFramePr>
        <p:xfrm>
          <a:off x="4230505" y="2703726"/>
          <a:ext cx="4838544" cy="3359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5757"/>
                <a:gridCol w="749509"/>
                <a:gridCol w="1139252"/>
                <a:gridCol w="1484026"/>
              </a:tblGrid>
              <a:tr h="387595">
                <a:tc gridSpan="4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/>
                </a:tc>
              </a:tr>
              <a:tr h="3691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Videos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Mean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St. </a:t>
                      </a:r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Deviation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Park </a:t>
                      </a:r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Joy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32.74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27.00</a:t>
                      </a: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Into</a:t>
                      </a:r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Tree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39.70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29.55</a:t>
                      </a: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Park </a:t>
                      </a:r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Run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58.09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26.44</a:t>
                      </a: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Romeo &amp; </a:t>
                      </a:r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Juliet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12.74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19.87</a:t>
                      </a: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Cactus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26.52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21.14</a:t>
                      </a: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Basketball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32.13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29.01</a:t>
                      </a: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5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Barbecue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25.26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25.64</a:t>
                      </a: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40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Experiment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229193"/>
            <a:ext cx="9578227" cy="45606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Blockiness artefact,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for different videos:</a:t>
            </a: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u="sng" dirty="0" smtClean="0">
                <a:solidFill>
                  <a:srgbClr val="404040"/>
                </a:solidFill>
                <a:latin typeface="Calibri" panose="020F0502020204030204" pitchFamily="34" charset="0"/>
              </a:rPr>
              <a:t>Blockiness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: There were a statistically significant difference between videos sequences as determined by one-way ANOVA (F(6,154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)=4.597, 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p&lt;0.05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)</a:t>
            </a:r>
            <a:endParaRPr lang="en-US" sz="1800" dirty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638213"/>
              </p:ext>
            </p:extLst>
          </p:nvPr>
        </p:nvGraphicFramePr>
        <p:xfrm>
          <a:off x="4230505" y="2703726"/>
          <a:ext cx="4838544" cy="3359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5757"/>
                <a:gridCol w="749509"/>
                <a:gridCol w="1139252"/>
                <a:gridCol w="1484026"/>
              </a:tblGrid>
              <a:tr h="387595">
                <a:tc gridSpan="4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/>
                </a:tc>
              </a:tr>
              <a:tr h="3691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Videos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Mean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St. </a:t>
                      </a:r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Deviation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Park </a:t>
                      </a:r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Joy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Into</a:t>
                      </a:r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Tree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Park </a:t>
                      </a:r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Run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Romeo &amp; </a:t>
                      </a:r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Juliet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Cactus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Basketball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5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Barbecue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33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Experiment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229193"/>
            <a:ext cx="9578227" cy="45606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Packet loss artefact,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for different videos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:</a:t>
            </a:r>
            <a:endParaRPr lang="en-US" sz="2000" dirty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u="sng" dirty="0" smtClean="0">
                <a:solidFill>
                  <a:srgbClr val="404040"/>
                </a:solidFill>
                <a:latin typeface="Calibri" panose="020F0502020204030204" pitchFamily="34" charset="0"/>
              </a:rPr>
              <a:t>Packet Loss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: There were a statistically significant difference between videos sequences as determined by one-way ANOVA (F(6,154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)=4.696, 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p&lt;0.05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)</a:t>
            </a:r>
            <a:endParaRPr lang="en-US" sz="1800" dirty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88342"/>
              </p:ext>
            </p:extLst>
          </p:nvPr>
        </p:nvGraphicFramePr>
        <p:xfrm>
          <a:off x="4230505" y="2703726"/>
          <a:ext cx="4838544" cy="3359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5757"/>
                <a:gridCol w="749509"/>
                <a:gridCol w="1139252"/>
                <a:gridCol w="1484026"/>
              </a:tblGrid>
              <a:tr h="387595">
                <a:tc gridSpan="4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/>
                </a:tc>
              </a:tr>
              <a:tr h="3691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Videos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Mean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St. </a:t>
                      </a:r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Deviation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Park </a:t>
                      </a:r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Joy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Into</a:t>
                      </a:r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Tree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Park </a:t>
                      </a:r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Run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Romeo &amp; </a:t>
                      </a:r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Juliet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Cactus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1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Basketball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59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Barbecue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457" marR="18457" marT="1845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22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558977"/>
            <a:ext cx="9578227" cy="4230854"/>
          </a:xfrm>
        </p:spPr>
        <p:txBody>
          <a:bodyPr/>
          <a:lstStyle/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Video quality</a:t>
            </a:r>
          </a:p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Understand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</a:rPr>
              <a:t>the influence of a set of artifacts </a:t>
            </a: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on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</a:rPr>
              <a:t>the quality of </a:t>
            </a: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video, and their relationship with </a:t>
            </a:r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</a:rPr>
              <a:t>the </a:t>
            </a: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content</a:t>
            </a:r>
          </a:p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ITU-Recommendation BT.500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Experiment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4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080000"/>
            <a:ext cx="9578227" cy="4709831"/>
          </a:xfrm>
        </p:spPr>
        <p:txBody>
          <a:bodyPr/>
          <a:lstStyle/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Database </a:t>
            </a:r>
            <a:r>
              <a:rPr lang="en-GB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of 140 </a:t>
            </a:r>
            <a:r>
              <a:rPr lang="en-GB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videos sequences</a:t>
            </a:r>
            <a:endParaRPr lang="en-GB" sz="2400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Generated from 7 high-definition videos (original videos)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1280 x 720, 50 fps and 10 seconds duration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Experiment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4"/>
          <a:srcRect l="31490" t="45748" r="27150" b="27203"/>
          <a:stretch/>
        </p:blipFill>
        <p:spPr>
          <a:xfrm>
            <a:off x="2808583" y="3001242"/>
            <a:ext cx="8107068" cy="298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21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Experiment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103224"/>
              </p:ext>
            </p:extLst>
          </p:nvPr>
        </p:nvGraphicFramePr>
        <p:xfrm>
          <a:off x="8224651" y="425184"/>
          <a:ext cx="3752490" cy="5397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191"/>
                <a:gridCol w="959371"/>
                <a:gridCol w="779488"/>
                <a:gridCol w="854440"/>
              </a:tblGrid>
              <a:tr h="241808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Combination</a:t>
                      </a:r>
                      <a:endParaRPr lang="pt-BR" sz="11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Packet Loss</a:t>
                      </a:r>
                      <a:endParaRPr lang="pt-BR" sz="11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Blocky</a:t>
                      </a:r>
                      <a:endParaRPr lang="pt-BR" sz="11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Blurry</a:t>
                      </a:r>
                      <a:endParaRPr lang="pt-BR" sz="11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9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12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13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15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18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0.4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19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0.7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  <a:tr h="2578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8.1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0.6</a:t>
                      </a:r>
                      <a:endParaRPr lang="pt-BR" sz="1200" dirty="0"/>
                    </a:p>
                  </a:txBody>
                  <a:tcPr marL="62752" marR="62752" marT="31376" marB="31376"/>
                </a:tc>
              </a:tr>
            </a:tbl>
          </a:graphicData>
        </a:graphic>
      </p:graphicFrame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2371726" y="1080000"/>
            <a:ext cx="5737954" cy="51627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Artefacts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Packet Loss, blockiness and blurriness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These artefacts can be 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considered among t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he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most 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relevant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for digital video applications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Blockiness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and blurriness strengths 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and, packet loss ratios have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been used in previous 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experiments</a:t>
            </a:r>
            <a:endParaRPr lang="en-GB" sz="2000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5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Experiment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124262"/>
            <a:ext cx="9578227" cy="466556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For each test sequence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MOS (mean opinion score)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Standard deviation</a:t>
            </a:r>
          </a:p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ANOVA</a:t>
            </a:r>
          </a:p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T-Test</a:t>
            </a:r>
            <a:endParaRPr lang="en-US" sz="2400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2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Experiment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229193"/>
            <a:ext cx="9578227" cy="45606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Blockiness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, blurriness and packet 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loss artefacts, for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the same 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video:</a:t>
            </a:r>
            <a:endParaRPr lang="en-US" sz="2000" dirty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u="sng" dirty="0" smtClean="0">
                <a:solidFill>
                  <a:srgbClr val="404040"/>
                </a:solidFill>
                <a:latin typeface="Calibri" panose="020F0502020204030204" pitchFamily="34" charset="0"/>
              </a:rPr>
              <a:t>Park Joy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: there were a statistically significant difference between 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artefacts as determined by one-way ANOVA (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F(2,66)=4.730, p&lt;0.05). </a:t>
            </a: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 T-Test revealed that had statically significant difference between blockiness (M=51.96) and blurriness ((M=32.74), t(44)=2.015, p=0.005) artefacts and, between blockiness (M=51.96) and packet loss ((M=38.70), t(44)=2.105, p=0.019) artefacts. </a:t>
            </a: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There were no statistically significant differences between the blurriness (M=32.74) and packet loss (M=38.70) artefacts, where p=0.412.</a:t>
            </a:r>
          </a:p>
        </p:txBody>
      </p:sp>
    </p:spTree>
    <p:extLst>
      <p:ext uri="{BB962C8B-B14F-4D97-AF65-F5344CB8AC3E}">
        <p14:creationId xmlns:p14="http://schemas.microsoft.com/office/powerpoint/2010/main" val="138073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Experiment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229193"/>
            <a:ext cx="9578227" cy="45606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Blockiness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, blurriness and packet loss 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artefacts,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for the same video:</a:t>
            </a: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u="sng" dirty="0" smtClean="0">
                <a:solidFill>
                  <a:srgbClr val="404040"/>
                </a:solidFill>
                <a:latin typeface="Calibri" panose="020F0502020204030204" pitchFamily="34" charset="0"/>
              </a:rPr>
              <a:t>Park Run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: there were a statistically significant difference between 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artefacts as determined by one-way ANOVA (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F(2,66)=19.959, p&lt;0.05). </a:t>
            </a: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 T-Test revealed that had statically significant difference between blurriness (M=58.08) and packet loss ((M=20.52) (t(44)=2.015, p=0.000) artefacts and, between blockiness (M=53.35) and packet loss ((M=20.52), (t(44)=2.105, p=0.000) artefacts. </a:t>
            </a: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There were no statistically significant differences between the blurriness (M=58.08) and blockiness (M=53.35) artefacts, where p=0.494.</a:t>
            </a:r>
          </a:p>
        </p:txBody>
      </p:sp>
    </p:spTree>
    <p:extLst>
      <p:ext uri="{BB962C8B-B14F-4D97-AF65-F5344CB8AC3E}">
        <p14:creationId xmlns:p14="http://schemas.microsoft.com/office/powerpoint/2010/main" val="64994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Experiment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229193"/>
            <a:ext cx="9578227" cy="45606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Blockiness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, blurriness and packet loss 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artefacts,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for the same video:</a:t>
            </a: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u="sng" dirty="0" smtClean="0">
                <a:solidFill>
                  <a:srgbClr val="404040"/>
                </a:solidFill>
                <a:latin typeface="Calibri" panose="020F0502020204030204" pitchFamily="34" charset="0"/>
              </a:rPr>
              <a:t>Romeo and Juliet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: there were a statistically significant difference between 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artefacts as determined by one-way ANOVA (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F(2,66)=16.979, p&lt;0.05). </a:t>
            </a: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 T-Test revealed that had statically significant difference between blurriness (M=12.74) and blockiness ((M=45.56), t(44)=2.015, p=0.000) artefacts and, between blurriness (M=12.74) and packet loss ((M=43.96), t(44)=2.105, p=0.000) artefacts. </a:t>
            </a: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There were no statistically significant differences between the blockiness (M=45.56) and packet loss (M=43.96) artefacts, where p=0.808.</a:t>
            </a:r>
          </a:p>
        </p:txBody>
      </p:sp>
    </p:spTree>
    <p:extLst>
      <p:ext uri="{BB962C8B-B14F-4D97-AF65-F5344CB8AC3E}">
        <p14:creationId xmlns:p14="http://schemas.microsoft.com/office/powerpoint/2010/main" val="43911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242796"/>
            <a:ext cx="12192000" cy="400050"/>
          </a:xfrm>
          <a:prstGeom prst="rect">
            <a:avLst/>
          </a:prstGeom>
          <a:gradFill flip="none" rotWithShape="1">
            <a:gsLst>
              <a:gs pos="49000">
                <a:schemeClr val="accent1">
                  <a:lumMod val="67000"/>
                </a:schemeClr>
              </a:gs>
              <a:gs pos="100000">
                <a:schemeClr val="accent1">
                  <a:alpha val="0"/>
                  <a:lumMod val="10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004615" y="6273544"/>
            <a:ext cx="7797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Calibri" panose="020F0502020204030204" pitchFamily="34" charset="0"/>
              </a:rPr>
              <a:t>Electrical Engineering, Mathematics and Computer Science Department - EEMCS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57213" y="114311"/>
            <a:ext cx="10358438" cy="712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000" dirty="0" smtClean="0">
                <a:latin typeface="Impact" panose="020B0806030902050204" pitchFamily="34" charset="0"/>
              </a:rPr>
              <a:t>Experiment</a:t>
            </a:r>
            <a:endParaRPr lang="pt-BR" dirty="0">
              <a:latin typeface="Impact" panose="020B080603090205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5" y="6062889"/>
            <a:ext cx="1398002" cy="579957"/>
          </a:xfrm>
          <a:prstGeom prst="rect">
            <a:avLst/>
          </a:prstGeom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371725" y="1229193"/>
            <a:ext cx="9578227" cy="45606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Blockiness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, blurriness and packet loss 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artefacts, 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for the same video:</a:t>
            </a: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u="sng" dirty="0" smtClean="0">
                <a:solidFill>
                  <a:srgbClr val="404040"/>
                </a:solidFill>
                <a:latin typeface="Calibri" panose="020F0502020204030204" pitchFamily="34" charset="0"/>
              </a:rPr>
              <a:t>Barbecue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: there were a statistically significant difference between </a:t>
            </a:r>
            <a:r>
              <a:rPr lang="en-US" sz="1800" dirty="0">
                <a:solidFill>
                  <a:srgbClr val="404040"/>
                </a:solidFill>
                <a:latin typeface="Calibri" panose="020F0502020204030204" pitchFamily="34" charset="0"/>
              </a:rPr>
              <a:t>artefacts as determined by one-way ANOVA (</a:t>
            </a: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F(2,66)=14.997, p&lt;0.05). </a:t>
            </a:r>
          </a:p>
          <a:p>
            <a:pPr lvl="1" algn="just">
              <a:lnSpc>
                <a:spcPct val="150000"/>
              </a:lnSpc>
              <a:buSzPct val="70000"/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 T-Test revealed that had statically significant difference between blurriness (M=25.26) and blockiness ((M=60.60), t(44)=2.015, p=0.000) artefacts, between blurriness (M=25.26) and packet loss ((M=41.86), t(44)=2.105, p=0.025) artefacts and, between blockiness (M=60.60) and packet loss ((M=41.86), t(44)=2.105, p=0.000) artefacts.</a:t>
            </a:r>
          </a:p>
        </p:txBody>
      </p:sp>
    </p:spTree>
    <p:extLst>
      <p:ext uri="{BB962C8B-B14F-4D97-AF65-F5344CB8AC3E}">
        <p14:creationId xmlns:p14="http://schemas.microsoft.com/office/powerpoint/2010/main" val="20675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1209</TotalTime>
  <Words>1052</Words>
  <Application>Microsoft Office PowerPoint</Application>
  <PresentationFormat>Widescreen</PresentationFormat>
  <Paragraphs>258</Paragraphs>
  <Slides>13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Impact</vt:lpstr>
      <vt:lpstr>Wingdings</vt:lpstr>
      <vt:lpstr>Wingdings 3</vt:lpstr>
      <vt:lpstr>Cacho</vt:lpstr>
      <vt:lpstr>Experiment 3 summary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Particular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3 VARIUM</dc:title>
  <dc:creator>Alexandre Fieno</dc:creator>
  <cp:lastModifiedBy>Alexandre Fieno</cp:lastModifiedBy>
  <cp:revision>81</cp:revision>
  <dcterms:created xsi:type="dcterms:W3CDTF">2013-09-22T10:34:54Z</dcterms:created>
  <dcterms:modified xsi:type="dcterms:W3CDTF">2013-11-04T14:36:44Z</dcterms:modified>
</cp:coreProperties>
</file>